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7" r:id="rId2"/>
    <p:sldId id="258" r:id="rId3"/>
    <p:sldId id="259" r:id="rId4"/>
    <p:sldId id="260" r:id="rId5"/>
    <p:sldId id="261" r:id="rId6"/>
    <p:sldId id="262" r:id="rId7"/>
    <p:sldId id="276" r:id="rId8"/>
    <p:sldId id="299"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98"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684" name="Rectangle 2"/>
          <p:cNvSpPr>
            <a:spLocks noGrp="1" noChangeArrowheads="1"/>
          </p:cNvSpPr>
          <p:nvPr>
            <p:ph type="hdr" sz="quarter"/>
          </p:nvPr>
        </p:nvSpPr>
        <p:spPr bwMode="auto">
          <a:xfrm>
            <a:off x="2"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l">
              <a:defRPr sz="1100"/>
            </a:lvl1pPr>
          </a:lstStyle>
          <a:p>
            <a:endParaRPr lang="en-US"/>
          </a:p>
        </p:txBody>
      </p:sp>
      <p:sp>
        <p:nvSpPr>
          <p:cNvPr id="1048685" name="Rectangle 3"/>
          <p:cNvSpPr>
            <a:spLocks noGrp="1" noChangeArrowheads="1"/>
          </p:cNvSpPr>
          <p:nvPr>
            <p:ph type="dt" idx="1"/>
          </p:nvPr>
        </p:nvSpPr>
        <p:spPr bwMode="auto">
          <a:xfrm>
            <a:off x="4021139"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r">
              <a:defRPr sz="1100"/>
            </a:lvl1pPr>
          </a:lstStyle>
          <a:p>
            <a:endParaRPr lang="en-US"/>
          </a:p>
        </p:txBody>
      </p:sp>
      <p:sp>
        <p:nvSpPr>
          <p:cNvPr id="1048686"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48687" name="Rectangle 5"/>
          <p:cNvSpPr>
            <a:spLocks noGrp="1" noChangeArrowheads="1"/>
          </p:cNvSpPr>
          <p:nvPr>
            <p:ph type="body" sz="quarter" idx="3"/>
          </p:nvPr>
        </p:nvSpPr>
        <p:spPr bwMode="auto">
          <a:xfrm>
            <a:off x="709614" y="4862514"/>
            <a:ext cx="5680075" cy="4605337"/>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88" name="Rectangle 6"/>
          <p:cNvSpPr>
            <a:spLocks noGrp="1" noChangeArrowheads="1"/>
          </p:cNvSpPr>
          <p:nvPr>
            <p:ph type="ftr" sz="quarter" idx="4"/>
          </p:nvPr>
        </p:nvSpPr>
        <p:spPr bwMode="auto">
          <a:xfrm>
            <a:off x="2"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l">
              <a:defRPr sz="1100"/>
            </a:lvl1pPr>
          </a:lstStyle>
          <a:p>
            <a:endParaRPr lang="en-US"/>
          </a:p>
        </p:txBody>
      </p:sp>
      <p:sp>
        <p:nvSpPr>
          <p:cNvPr id="1048689" name="Rectangle 7"/>
          <p:cNvSpPr>
            <a:spLocks noGrp="1" noChangeArrowheads="1"/>
          </p:cNvSpPr>
          <p:nvPr>
            <p:ph type="sldNum" sz="quarter" idx="5"/>
          </p:nvPr>
        </p:nvSpPr>
        <p:spPr bwMode="auto">
          <a:xfrm>
            <a:off x="4021139"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r">
              <a:defRPr sz="1100"/>
            </a:lvl1pPr>
          </a:lstStyle>
          <a:p>
            <a:fld id="{A9A0EA98-5831-4853-B862-C702E6EB345C}" type="slidenum">
              <a:rPr lang="en-US"/>
              <a:pPr/>
              <a:t>‹#›</a:t>
            </a:fld>
            <a:endParaRPr lang="en-US"/>
          </a:p>
        </p:txBody>
      </p:sp>
    </p:spTree>
    <p:extLst>
      <p:ext uri="{BB962C8B-B14F-4D97-AF65-F5344CB8AC3E}">
        <p14:creationId xmlns:p14="http://schemas.microsoft.com/office/powerpoint/2010/main" val="9892269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48584"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48585"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048586"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5" name="Group 1"/>
          <p:cNvGrpSpPr/>
          <p:nvPr/>
        </p:nvGrpSpPr>
        <p:grpSpPr>
          <a:xfrm>
            <a:off x="-3765" y="4953000"/>
            <a:ext cx="9147765" cy="1912088"/>
            <a:chOff x="-3765" y="4832896"/>
            <a:chExt cx="9147765" cy="2032192"/>
          </a:xfrm>
        </p:grpSpPr>
        <p:sp>
          <p:nvSpPr>
            <p:cNvPr id="1048587" name="Freeform 6"/>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48588" name="Freeform 7"/>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48589" name="Freeform 10"/>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3145729" name="Straight Connector 11"/>
            <p:cNvCxnSpPr>
              <a:cxnSpLocks/>
            </p:cNvCxnSpPr>
            <p:nvPr/>
          </p:nvCxnSpPr>
          <p:spPr>
            <a:xfrm>
              <a:off x="-3765" y="4880373"/>
              <a:ext cx="9147765" cy="839943"/>
            </a:xfrm>
            <a:prstGeom prst="line">
              <a:avLst/>
            </a:prstGeom>
            <a:noFill/>
            <a:ln w="12065" cap="flat" cmpd="sng" algn="ctr">
              <a:gradFill>
                <a:gsLst>
                  <a:gs pos="15000">
                    <a:schemeClr val="accent1">
                      <a:shade val="40000"/>
                      <a:satMod val="110000"/>
                    </a:schemeClr>
                  </a:gs>
                  <a:gs pos="45000">
                    <a:schemeClr val="accent1">
                      <a:tint val="7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048590" name="Date Placeholder 29"/>
          <p:cNvSpPr>
            <a:spLocks noGrp="1"/>
          </p:cNvSpPr>
          <p:nvPr>
            <p:ph type="dt" sz="half" idx="10"/>
          </p:nvPr>
        </p:nvSpPr>
        <p:spPr/>
        <p:txBody>
          <a:bodyPr/>
          <a:lstStyle>
            <a:lvl1pPr>
              <a:defRPr>
                <a:solidFill>
                  <a:srgbClr val="FFFFFF"/>
                </a:solidFill>
              </a:defRPr>
            </a:lvl1pPr>
          </a:lstStyle>
          <a:p>
            <a:fld id="{B28FC242-51D8-423F-8086-7A28B3123B6E}" type="datetimeFigureOut">
              <a:rPr lang="en-US" smtClean="0"/>
              <a:pPr/>
              <a:t>9/22/2021</a:t>
            </a:fld>
            <a:endParaRPr lang="en-US"/>
          </a:p>
        </p:txBody>
      </p:sp>
      <p:sp>
        <p:nvSpPr>
          <p:cNvPr id="1048591" name="Footer Placeholder 18"/>
          <p:cNvSpPr>
            <a:spLocks noGrp="1"/>
          </p:cNvSpPr>
          <p:nvPr>
            <p:ph type="ftr" sz="quarter" idx="11"/>
          </p:nvPr>
        </p:nvSpPr>
        <p:spPr/>
        <p:txBody>
          <a:bodyPr/>
          <a:lstStyle>
            <a:lvl1pPr>
              <a:defRPr>
                <a:solidFill>
                  <a:schemeClr val="accent1">
                    <a:tint val="20000"/>
                  </a:schemeClr>
                </a:solidFill>
              </a:defRPr>
            </a:lvl1pPr>
          </a:lstStyle>
          <a:p>
            <a:endParaRPr lang="en-US"/>
          </a:p>
        </p:txBody>
      </p:sp>
      <p:sp>
        <p:nvSpPr>
          <p:cNvPr id="1048592" name="Slide Number Placeholder 26"/>
          <p:cNvSpPr>
            <a:spLocks noGrp="1"/>
          </p:cNvSpPr>
          <p:nvPr>
            <p:ph type="sldNum" sz="quarter" idx="12"/>
          </p:nvPr>
        </p:nvSpPr>
        <p:spPr/>
        <p:txBody>
          <a:bodyPr/>
          <a:lstStyle>
            <a:lvl1pPr>
              <a:defRPr>
                <a:solidFill>
                  <a:srgbClr val="FFFFFF"/>
                </a:solidFill>
              </a:defRPr>
            </a:lvl1pPr>
          </a:lstStyle>
          <a:p>
            <a:fld id="{21864E3D-2956-4135-BF60-0199571B0C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48673" name="Title 1"/>
          <p:cNvSpPr>
            <a:spLocks noGrp="1"/>
          </p:cNvSpPr>
          <p:nvPr>
            <p:ph type="title"/>
          </p:nvPr>
        </p:nvSpPr>
        <p:spPr/>
        <p:txBody>
          <a:bodyPr/>
          <a:lstStyle/>
          <a:p>
            <a:r>
              <a:rPr kumimoji="0" lang="en-US" smtClean="0"/>
              <a:t>Click to edit Master title style</a:t>
            </a:r>
            <a:endParaRPr kumimoji="0" lang="en-US"/>
          </a:p>
        </p:txBody>
      </p:sp>
      <p:sp>
        <p:nvSpPr>
          <p:cNvPr id="1048674"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675" name="Date Placeholder 3"/>
          <p:cNvSpPr>
            <a:spLocks noGrp="1"/>
          </p:cNvSpPr>
          <p:nvPr>
            <p:ph type="dt" sz="half" idx="10"/>
          </p:nvPr>
        </p:nvSpPr>
        <p:spPr/>
        <p:txBody>
          <a:bodyPr/>
          <a:lstStyle/>
          <a:p>
            <a:fld id="{B28FC242-51D8-423F-8086-7A28B3123B6E}" type="datetimeFigureOut">
              <a:rPr lang="en-US" smtClean="0"/>
              <a:pPr/>
              <a:t>9/22/2021</a:t>
            </a:fld>
            <a:endParaRPr lang="en-US"/>
          </a:p>
        </p:txBody>
      </p:sp>
      <p:sp>
        <p:nvSpPr>
          <p:cNvPr id="1048676" name="Footer Placeholder 4"/>
          <p:cNvSpPr>
            <a:spLocks noGrp="1"/>
          </p:cNvSpPr>
          <p:nvPr>
            <p:ph type="ftr" sz="quarter" idx="11"/>
          </p:nvPr>
        </p:nvSpPr>
        <p:spPr/>
        <p:txBody>
          <a:bodyPr/>
          <a:lstStyle/>
          <a:p>
            <a:endParaRPr lang="en-US"/>
          </a:p>
        </p:txBody>
      </p:sp>
      <p:sp>
        <p:nvSpPr>
          <p:cNvPr id="1048677" name="Slide Number Placeholder 5"/>
          <p:cNvSpPr>
            <a:spLocks noGrp="1"/>
          </p:cNvSpPr>
          <p:nvPr>
            <p:ph type="sldNum" sz="quarter" idx="12"/>
          </p:nvPr>
        </p:nvSpPr>
        <p:spPr/>
        <p:txBody>
          <a:bodyPr/>
          <a:lstStyle/>
          <a:p>
            <a:fld id="{21864E3D-2956-4135-BF60-0199571B0C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048647"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1048648"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649" name="Date Placeholder 3"/>
          <p:cNvSpPr>
            <a:spLocks noGrp="1"/>
          </p:cNvSpPr>
          <p:nvPr>
            <p:ph type="dt" sz="half" idx="10"/>
          </p:nvPr>
        </p:nvSpPr>
        <p:spPr/>
        <p:txBody>
          <a:bodyPr/>
          <a:lstStyle/>
          <a:p>
            <a:fld id="{B28FC242-51D8-423F-8086-7A28B3123B6E}" type="datetimeFigureOut">
              <a:rPr lang="en-US" smtClean="0"/>
              <a:pPr/>
              <a:t>9/22/2021</a:t>
            </a:fld>
            <a:endParaRPr lang="en-US"/>
          </a:p>
        </p:txBody>
      </p:sp>
      <p:sp>
        <p:nvSpPr>
          <p:cNvPr id="1048650" name="Footer Placeholder 4"/>
          <p:cNvSpPr>
            <a:spLocks noGrp="1"/>
          </p:cNvSpPr>
          <p:nvPr>
            <p:ph type="ftr" sz="quarter" idx="11"/>
          </p:nvPr>
        </p:nvSpPr>
        <p:spPr/>
        <p:txBody>
          <a:bodyPr/>
          <a:lstStyle/>
          <a:p>
            <a:endParaRPr lang="en-US"/>
          </a:p>
        </p:txBody>
      </p:sp>
      <p:sp>
        <p:nvSpPr>
          <p:cNvPr id="1048651" name="Slide Number Placeholder 5"/>
          <p:cNvSpPr>
            <a:spLocks noGrp="1"/>
          </p:cNvSpPr>
          <p:nvPr>
            <p:ph type="sldNum" sz="quarter" idx="12"/>
          </p:nvPr>
        </p:nvSpPr>
        <p:spPr/>
        <p:txBody>
          <a:bodyPr/>
          <a:lstStyle/>
          <a:p>
            <a:fld id="{21864E3D-2956-4135-BF60-0199571B0C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48595"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596" name="Date Placeholder 3"/>
          <p:cNvSpPr>
            <a:spLocks noGrp="1"/>
          </p:cNvSpPr>
          <p:nvPr>
            <p:ph type="dt" sz="half" idx="10"/>
          </p:nvPr>
        </p:nvSpPr>
        <p:spPr/>
        <p:txBody>
          <a:bodyPr/>
          <a:lstStyle/>
          <a:p>
            <a:fld id="{B28FC242-51D8-423F-8086-7A28B3123B6E}" type="datetimeFigureOut">
              <a:rPr lang="en-US" smtClean="0"/>
              <a:pPr/>
              <a:t>9/22/2021</a:t>
            </a:fld>
            <a:endParaRPr lang="en-US"/>
          </a:p>
        </p:txBody>
      </p:sp>
      <p:sp>
        <p:nvSpPr>
          <p:cNvPr id="1048597" name="Footer Placeholder 4"/>
          <p:cNvSpPr>
            <a:spLocks noGrp="1"/>
          </p:cNvSpPr>
          <p:nvPr>
            <p:ph type="ftr" sz="quarter" idx="11"/>
          </p:nvPr>
        </p:nvSpPr>
        <p:spPr/>
        <p:txBody>
          <a:bodyPr/>
          <a:lstStyle/>
          <a:p>
            <a:endParaRPr lang="en-US"/>
          </a:p>
        </p:txBody>
      </p:sp>
      <p:sp>
        <p:nvSpPr>
          <p:cNvPr id="1048598" name="Slide Number Placeholder 5"/>
          <p:cNvSpPr>
            <a:spLocks noGrp="1"/>
          </p:cNvSpPr>
          <p:nvPr>
            <p:ph type="sldNum" sz="quarter" idx="12"/>
          </p:nvPr>
        </p:nvSpPr>
        <p:spPr/>
        <p:txBody>
          <a:bodyPr/>
          <a:lstStyle/>
          <a:p>
            <a:fld id="{21864E3D-2956-4135-BF60-0199571B0C40}" type="slidenum">
              <a:rPr lang="en-US" smtClean="0"/>
              <a:pPr/>
              <a:t>‹#›</a:t>
            </a:fld>
            <a:endParaRPr lang="en-US"/>
          </a:p>
        </p:txBody>
      </p:sp>
      <p:sp>
        <p:nvSpPr>
          <p:cNvPr id="1048599"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1048666"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048667"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048668" name="Date Placeholder 3"/>
          <p:cNvSpPr>
            <a:spLocks noGrp="1"/>
          </p:cNvSpPr>
          <p:nvPr>
            <p:ph type="dt" sz="half" idx="10"/>
          </p:nvPr>
        </p:nvSpPr>
        <p:spPr/>
        <p:txBody>
          <a:bodyPr/>
          <a:lstStyle/>
          <a:p>
            <a:fld id="{B28FC242-51D8-423F-8086-7A28B3123B6E}" type="datetimeFigureOut">
              <a:rPr lang="en-US" smtClean="0"/>
              <a:pPr/>
              <a:t>9/22/2021</a:t>
            </a:fld>
            <a:endParaRPr lang="en-US"/>
          </a:p>
        </p:txBody>
      </p:sp>
      <p:sp>
        <p:nvSpPr>
          <p:cNvPr id="1048669" name="Footer Placeholder 4"/>
          <p:cNvSpPr>
            <a:spLocks noGrp="1"/>
          </p:cNvSpPr>
          <p:nvPr>
            <p:ph type="ftr" sz="quarter" idx="11"/>
          </p:nvPr>
        </p:nvSpPr>
        <p:spPr/>
        <p:txBody>
          <a:bodyPr/>
          <a:lstStyle/>
          <a:p>
            <a:endParaRPr lang="en-US"/>
          </a:p>
        </p:txBody>
      </p:sp>
      <p:sp>
        <p:nvSpPr>
          <p:cNvPr id="1048670" name="Slide Number Placeholder 5"/>
          <p:cNvSpPr>
            <a:spLocks noGrp="1"/>
          </p:cNvSpPr>
          <p:nvPr>
            <p:ph type="sldNum" sz="quarter" idx="12"/>
          </p:nvPr>
        </p:nvSpPr>
        <p:spPr/>
        <p:txBody>
          <a:bodyPr/>
          <a:lstStyle/>
          <a:p>
            <a:fld id="{21864E3D-2956-4135-BF60-0199571B0C40}" type="slidenum">
              <a:rPr lang="en-US" smtClean="0"/>
              <a:pPr/>
              <a:t>‹#›</a:t>
            </a:fld>
            <a:endParaRPr lang="en-US"/>
          </a:p>
        </p:txBody>
      </p:sp>
      <p:sp>
        <p:nvSpPr>
          <p:cNvPr id="1048671"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048672"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1048629"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630"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631" name="Date Placeholder 4"/>
          <p:cNvSpPr>
            <a:spLocks noGrp="1"/>
          </p:cNvSpPr>
          <p:nvPr>
            <p:ph type="dt" sz="half" idx="10"/>
          </p:nvPr>
        </p:nvSpPr>
        <p:spPr/>
        <p:txBody>
          <a:bodyPr/>
          <a:lstStyle/>
          <a:p>
            <a:fld id="{B28FC242-51D8-423F-8086-7A28B3123B6E}" type="datetimeFigureOut">
              <a:rPr lang="en-US" smtClean="0"/>
              <a:pPr/>
              <a:t>9/22/2021</a:t>
            </a:fld>
            <a:endParaRPr lang="en-US"/>
          </a:p>
        </p:txBody>
      </p:sp>
      <p:sp>
        <p:nvSpPr>
          <p:cNvPr id="1048632" name="Footer Placeholder 5"/>
          <p:cNvSpPr>
            <a:spLocks noGrp="1"/>
          </p:cNvSpPr>
          <p:nvPr>
            <p:ph type="ftr" sz="quarter" idx="11"/>
          </p:nvPr>
        </p:nvSpPr>
        <p:spPr/>
        <p:txBody>
          <a:bodyPr/>
          <a:lstStyle/>
          <a:p>
            <a:endParaRPr lang="en-US"/>
          </a:p>
        </p:txBody>
      </p:sp>
      <p:sp>
        <p:nvSpPr>
          <p:cNvPr id="1048633" name="Slide Number Placeholder 6"/>
          <p:cNvSpPr>
            <a:spLocks noGrp="1"/>
          </p:cNvSpPr>
          <p:nvPr>
            <p:ph type="sldNum" sz="quarter" idx="12"/>
          </p:nvPr>
        </p:nvSpPr>
        <p:spPr/>
        <p:txBody>
          <a:bodyPr/>
          <a:lstStyle/>
          <a:p>
            <a:fld id="{21864E3D-2956-4135-BF60-0199571B0C40}" type="slidenum">
              <a:rPr lang="en-US" smtClean="0"/>
              <a:pPr/>
              <a:t>‹#›</a:t>
            </a:fld>
            <a:endParaRPr lang="en-US"/>
          </a:p>
        </p:txBody>
      </p:sp>
      <p:sp>
        <p:nvSpPr>
          <p:cNvPr id="1048634"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1048635" name="Title 1"/>
          <p:cNvSpPr>
            <a:spLocks noGrp="1"/>
          </p:cNvSpPr>
          <p:nvPr>
            <p:ph type="title"/>
          </p:nvPr>
        </p:nvSpPr>
        <p:spPr>
          <a:xfrm>
            <a:off x="457200" y="273050"/>
            <a:ext cx="8229600" cy="1143000"/>
          </a:xfrm>
        </p:spPr>
        <p:txBody>
          <a:bodyPr anchor="ctr"/>
          <a:lstStyle/>
          <a:p>
            <a:r>
              <a:rPr kumimoji="0" lang="en-US" smtClean="0"/>
              <a:t>Click to edit Master title style</a:t>
            </a:r>
            <a:endParaRPr kumimoji="0" lang="en-US"/>
          </a:p>
        </p:txBody>
      </p:sp>
      <p:sp>
        <p:nvSpPr>
          <p:cNvPr id="1048636"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1048637"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1048638"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639"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640" name="Date Placeholder 6"/>
          <p:cNvSpPr>
            <a:spLocks noGrp="1"/>
          </p:cNvSpPr>
          <p:nvPr>
            <p:ph type="dt" sz="half" idx="10"/>
          </p:nvPr>
        </p:nvSpPr>
        <p:spPr/>
        <p:txBody>
          <a:bodyPr/>
          <a:lstStyle/>
          <a:p>
            <a:fld id="{B28FC242-51D8-423F-8086-7A28B3123B6E}" type="datetimeFigureOut">
              <a:rPr lang="en-US" smtClean="0"/>
              <a:pPr/>
              <a:t>9/22/2021</a:t>
            </a:fld>
            <a:endParaRPr lang="en-US"/>
          </a:p>
        </p:txBody>
      </p:sp>
      <p:sp>
        <p:nvSpPr>
          <p:cNvPr id="1048641" name="Footer Placeholder 7"/>
          <p:cNvSpPr>
            <a:spLocks noGrp="1"/>
          </p:cNvSpPr>
          <p:nvPr>
            <p:ph type="ftr" sz="quarter" idx="11"/>
          </p:nvPr>
        </p:nvSpPr>
        <p:spPr/>
        <p:txBody>
          <a:bodyPr/>
          <a:lstStyle/>
          <a:p>
            <a:endParaRPr lang="en-US"/>
          </a:p>
        </p:txBody>
      </p:sp>
      <p:sp>
        <p:nvSpPr>
          <p:cNvPr id="1048642" name="Slide Number Placeholder 8"/>
          <p:cNvSpPr>
            <a:spLocks noGrp="1"/>
          </p:cNvSpPr>
          <p:nvPr>
            <p:ph type="sldNum" sz="quarter" idx="12"/>
          </p:nvPr>
        </p:nvSpPr>
        <p:spPr/>
        <p:txBody>
          <a:bodyPr/>
          <a:lstStyle/>
          <a:p>
            <a:fld id="{21864E3D-2956-4135-BF60-0199571B0C4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1048643" name="Date Placeholder 2"/>
          <p:cNvSpPr>
            <a:spLocks noGrp="1"/>
          </p:cNvSpPr>
          <p:nvPr>
            <p:ph type="dt" sz="half" idx="10"/>
          </p:nvPr>
        </p:nvSpPr>
        <p:spPr/>
        <p:txBody>
          <a:bodyPr/>
          <a:lstStyle/>
          <a:p>
            <a:fld id="{B28FC242-51D8-423F-8086-7A28B3123B6E}" type="datetimeFigureOut">
              <a:rPr lang="en-US" smtClean="0"/>
              <a:pPr/>
              <a:t>9/22/2021</a:t>
            </a:fld>
            <a:endParaRPr lang="en-US"/>
          </a:p>
        </p:txBody>
      </p:sp>
      <p:sp>
        <p:nvSpPr>
          <p:cNvPr id="1048644" name="Footer Placeholder 3"/>
          <p:cNvSpPr>
            <a:spLocks noGrp="1"/>
          </p:cNvSpPr>
          <p:nvPr>
            <p:ph type="ftr" sz="quarter" idx="11"/>
          </p:nvPr>
        </p:nvSpPr>
        <p:spPr/>
        <p:txBody>
          <a:bodyPr/>
          <a:lstStyle/>
          <a:p>
            <a:endParaRPr lang="en-US"/>
          </a:p>
        </p:txBody>
      </p:sp>
      <p:sp>
        <p:nvSpPr>
          <p:cNvPr id="1048645" name="Slide Number Placeholder 4"/>
          <p:cNvSpPr>
            <a:spLocks noGrp="1"/>
          </p:cNvSpPr>
          <p:nvPr>
            <p:ph type="sldNum" sz="quarter" idx="12"/>
          </p:nvPr>
        </p:nvSpPr>
        <p:spPr/>
        <p:txBody>
          <a:bodyPr/>
          <a:lstStyle/>
          <a:p>
            <a:fld id="{21864E3D-2956-4135-BF60-0199571B0C40}" type="slidenum">
              <a:rPr lang="en-US" smtClean="0"/>
              <a:pPr/>
              <a:t>‹#›</a:t>
            </a:fld>
            <a:endParaRPr lang="en-US"/>
          </a:p>
        </p:txBody>
      </p:sp>
      <p:sp>
        <p:nvSpPr>
          <p:cNvPr id="104864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48652" name="Date Placeholder 1"/>
          <p:cNvSpPr>
            <a:spLocks noGrp="1"/>
          </p:cNvSpPr>
          <p:nvPr>
            <p:ph type="dt" sz="half" idx="10"/>
          </p:nvPr>
        </p:nvSpPr>
        <p:spPr/>
        <p:txBody>
          <a:bodyPr/>
          <a:lstStyle/>
          <a:p>
            <a:fld id="{B28FC242-51D8-423F-8086-7A28B3123B6E}" type="datetimeFigureOut">
              <a:rPr lang="en-US" smtClean="0"/>
              <a:pPr/>
              <a:t>9/22/2021</a:t>
            </a:fld>
            <a:endParaRPr lang="en-US"/>
          </a:p>
        </p:txBody>
      </p:sp>
      <p:sp>
        <p:nvSpPr>
          <p:cNvPr id="1048653" name="Footer Placeholder 2"/>
          <p:cNvSpPr>
            <a:spLocks noGrp="1"/>
          </p:cNvSpPr>
          <p:nvPr>
            <p:ph type="ftr" sz="quarter" idx="11"/>
          </p:nvPr>
        </p:nvSpPr>
        <p:spPr/>
        <p:txBody>
          <a:bodyPr/>
          <a:lstStyle/>
          <a:p>
            <a:endParaRPr lang="en-US"/>
          </a:p>
        </p:txBody>
      </p:sp>
      <p:sp>
        <p:nvSpPr>
          <p:cNvPr id="1048654" name="Slide Number Placeholder 3"/>
          <p:cNvSpPr>
            <a:spLocks noGrp="1"/>
          </p:cNvSpPr>
          <p:nvPr>
            <p:ph type="sldNum" sz="quarter" idx="12"/>
          </p:nvPr>
        </p:nvSpPr>
        <p:spPr/>
        <p:txBody>
          <a:bodyPr/>
          <a:lstStyle/>
          <a:p>
            <a:fld id="{21864E3D-2956-4135-BF60-0199571B0C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1048678"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1048679"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048680"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48681" name="Date Placeholder 4"/>
          <p:cNvSpPr>
            <a:spLocks noGrp="1"/>
          </p:cNvSpPr>
          <p:nvPr>
            <p:ph type="dt" sz="half" idx="10"/>
          </p:nvPr>
        </p:nvSpPr>
        <p:spPr>
          <a:xfrm>
            <a:off x="6727032" y="6407944"/>
            <a:ext cx="1920240" cy="365760"/>
          </a:xfrm>
        </p:spPr>
        <p:txBody>
          <a:bodyPr/>
          <a:lstStyle/>
          <a:p>
            <a:fld id="{B28FC242-51D8-423F-8086-7A28B3123B6E}" type="datetimeFigureOut">
              <a:rPr lang="en-US" smtClean="0"/>
              <a:pPr/>
              <a:t>9/22/2021</a:t>
            </a:fld>
            <a:endParaRPr lang="en-US"/>
          </a:p>
        </p:txBody>
      </p:sp>
      <p:sp>
        <p:nvSpPr>
          <p:cNvPr id="1048682" name="Footer Placeholder 5"/>
          <p:cNvSpPr>
            <a:spLocks noGrp="1"/>
          </p:cNvSpPr>
          <p:nvPr>
            <p:ph type="ftr" sz="quarter" idx="11"/>
          </p:nvPr>
        </p:nvSpPr>
        <p:spPr/>
        <p:txBody>
          <a:bodyPr/>
          <a:lstStyle/>
          <a:p>
            <a:endParaRPr lang="en-US"/>
          </a:p>
        </p:txBody>
      </p:sp>
      <p:sp>
        <p:nvSpPr>
          <p:cNvPr id="1048683" name="Slide Number Placeholder 6"/>
          <p:cNvSpPr>
            <a:spLocks noGrp="1"/>
          </p:cNvSpPr>
          <p:nvPr>
            <p:ph type="sldNum" sz="quarter" idx="12"/>
          </p:nvPr>
        </p:nvSpPr>
        <p:spPr/>
        <p:txBody>
          <a:bodyPr/>
          <a:lstStyle/>
          <a:p>
            <a:fld id="{21864E3D-2956-4135-BF60-0199571B0C4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1048655"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48656"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1048657" name="Date Placeholder 4"/>
          <p:cNvSpPr>
            <a:spLocks noGrp="1"/>
          </p:cNvSpPr>
          <p:nvPr>
            <p:ph type="dt" sz="half" idx="10"/>
          </p:nvPr>
        </p:nvSpPr>
        <p:spPr/>
        <p:txBody>
          <a:bodyPr/>
          <a:lstStyle>
            <a:lvl1pPr>
              <a:defRPr>
                <a:solidFill>
                  <a:schemeClr val="tx1"/>
                </a:solidFill>
              </a:defRPr>
            </a:lvl1pPr>
          </a:lstStyle>
          <a:p>
            <a:fld id="{B28FC242-51D8-423F-8086-7A28B3123B6E}" type="datetimeFigureOut">
              <a:rPr lang="en-US" smtClean="0"/>
              <a:pPr/>
              <a:t>9/22/2021</a:t>
            </a:fld>
            <a:endParaRPr lang="en-US"/>
          </a:p>
        </p:txBody>
      </p:sp>
      <p:sp>
        <p:nvSpPr>
          <p:cNvPr id="1048658"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endParaRPr lang="en-US"/>
          </a:p>
        </p:txBody>
      </p:sp>
      <p:sp>
        <p:nvSpPr>
          <p:cNvPr id="1048659" name="Slide Number Placeholder 6"/>
          <p:cNvSpPr>
            <a:spLocks noGrp="1"/>
          </p:cNvSpPr>
          <p:nvPr>
            <p:ph type="sldNum" sz="quarter" idx="12"/>
          </p:nvPr>
        </p:nvSpPr>
        <p:spPr/>
        <p:txBody>
          <a:bodyPr/>
          <a:lstStyle>
            <a:lvl1pPr>
              <a:defRPr>
                <a:solidFill>
                  <a:schemeClr val="tx1"/>
                </a:solidFill>
              </a:defRPr>
            </a:lvl1pPr>
          </a:lstStyle>
          <a:p>
            <a:fld id="{21864E3D-2956-4135-BF60-0199571B0C40}" type="slidenum">
              <a:rPr lang="en-US" smtClean="0"/>
              <a:pPr/>
              <a:t>‹#›</a:t>
            </a:fld>
            <a:endParaRPr lang="en-US"/>
          </a:p>
        </p:txBody>
      </p:sp>
      <p:sp>
        <p:nvSpPr>
          <p:cNvPr id="1048660"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1048661" name="Freeform 7"/>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48662" name="Freeform 8"/>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48663" name="Right Triangle 9"/>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3145730" name="Straight Connector 10"/>
          <p:cNvCxnSpPr>
            <a:cxnSpLocks/>
          </p:cNvCxnSpPr>
          <p:nvPr/>
        </p:nvCxnSpPr>
        <p:spPr>
          <a:xfrm>
            <a:off x="-9237" y="5787738"/>
            <a:ext cx="3405509" cy="1084383"/>
          </a:xfrm>
          <a:prstGeom prst="line">
            <a:avLst/>
          </a:prstGeom>
          <a:noFill/>
          <a:ln w="12065" cap="flat" cmpd="sng" algn="ctr">
            <a:gradFill>
              <a:gsLst>
                <a:gs pos="15000">
                  <a:schemeClr val="accent1">
                    <a:shade val="40000"/>
                    <a:satMod val="110000"/>
                  </a:schemeClr>
                </a:gs>
                <a:gs pos="45000">
                  <a:schemeClr val="accent1">
                    <a:tint val="7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048664"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048665"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576" name="Freeform 12"/>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48577" name="Freeform 11"/>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48578" name="Right Triangle 13"/>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3145728" name="Straight Connector 14"/>
          <p:cNvCxnSpPr>
            <a:cxnSpLocks/>
          </p:cNvCxnSpPr>
          <p:nvPr/>
        </p:nvCxnSpPr>
        <p:spPr>
          <a:xfrm>
            <a:off x="-9237" y="5787738"/>
            <a:ext cx="3405509" cy="1084383"/>
          </a:xfrm>
          <a:prstGeom prst="line">
            <a:avLst/>
          </a:prstGeom>
          <a:noFill/>
          <a:ln w="12065" cap="flat" cmpd="sng" algn="ctr">
            <a:gradFill>
              <a:gsLst>
                <a:gs pos="15000">
                  <a:schemeClr val="accent1">
                    <a:shade val="40000"/>
                    <a:satMod val="110000"/>
                  </a:schemeClr>
                </a:gs>
                <a:gs pos="45000">
                  <a:schemeClr val="accent1">
                    <a:tint val="7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04857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104858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48581"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B28FC242-51D8-423F-8086-7A28B3123B6E}" type="datetimeFigureOut">
              <a:rPr lang="en-US" smtClean="0"/>
              <a:pPr/>
              <a:t>9/22/2021</a:t>
            </a:fld>
            <a:endParaRPr lang="en-US"/>
          </a:p>
        </p:txBody>
      </p:sp>
      <p:sp>
        <p:nvSpPr>
          <p:cNvPr id="104858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1048583"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21864E3D-2956-4135-BF60-0199571B0C4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en.wikipedia.org/wiki/File:MDGs.sv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en.wikipedia.org/wiki/File:Global_Goals_Logos_Chart.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en.wikipedia.org/wiki/Sustainable_Development_Goals" TargetMode="External"/><Relationship Id="rId2" Type="http://schemas.openxmlformats.org/officeDocument/2006/relationships/hyperlink" Target="https://en.wikipedia.org/wiki/Poverty"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en.wikipedia.org/wiki/Food_security" TargetMode="External"/><Relationship Id="rId2" Type="http://schemas.openxmlformats.org/officeDocument/2006/relationships/hyperlink" Target="https://en.wikipedia.org/wiki/Hunger" TargetMode="External"/><Relationship Id="rId1" Type="http://schemas.openxmlformats.org/officeDocument/2006/relationships/slideLayout" Target="../slideLayouts/slideLayout2.xml"/><Relationship Id="rId5" Type="http://schemas.openxmlformats.org/officeDocument/2006/relationships/hyperlink" Target="https://en.wikipedia.org/wiki/Sustainable_Development_Goals" TargetMode="External"/><Relationship Id="rId4" Type="http://schemas.openxmlformats.org/officeDocument/2006/relationships/hyperlink" Target="https://en.wikipedia.org/wiki/Sustainable_agriculture"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en.wikipedia.org/wiki/Sustainable_Development_Goals" TargetMode="External"/><Relationship Id="rId2" Type="http://schemas.openxmlformats.org/officeDocument/2006/relationships/hyperlink" Target="https://en.wikipedia.org/wiki/Well-being" TargetMode="External"/><Relationship Id="rId1" Type="http://schemas.openxmlformats.org/officeDocument/2006/relationships/slideLayout" Target="../slideLayouts/slideLayout2.xml"/><Relationship Id="rId4" Type="http://schemas.openxmlformats.org/officeDocument/2006/relationships/hyperlink" Target="https://en.wikipedia.org/wiki/List_of_pollution-related_diseases"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en.wikipedia.org/wiki/Educational_equity" TargetMode="External"/><Relationship Id="rId2" Type="http://schemas.openxmlformats.org/officeDocument/2006/relationships/hyperlink" Target="https://en.wikipedia.org/wiki/Inclusion_(education)" TargetMode="External"/><Relationship Id="rId1" Type="http://schemas.openxmlformats.org/officeDocument/2006/relationships/slideLayout" Target="../slideLayouts/slideLayout2.xml"/><Relationship Id="rId5" Type="http://schemas.openxmlformats.org/officeDocument/2006/relationships/hyperlink" Target="https://en.wikipedia.org/wiki/Sustainable_Development_Goals" TargetMode="External"/><Relationship Id="rId4" Type="http://schemas.openxmlformats.org/officeDocument/2006/relationships/hyperlink" Target="https://en.wikipedia.org/wiki/Lifelong_learning"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en.wikipedia.org/wiki/Empowerment" TargetMode="External"/><Relationship Id="rId2" Type="http://schemas.openxmlformats.org/officeDocument/2006/relationships/hyperlink" Target="https://en.wikipedia.org/wiki/Gender_equality" TargetMode="External"/><Relationship Id="rId1" Type="http://schemas.openxmlformats.org/officeDocument/2006/relationships/slideLayout" Target="../slideLayouts/slideLayout2.xml"/><Relationship Id="rId4" Type="http://schemas.openxmlformats.org/officeDocument/2006/relationships/hyperlink" Target="https://en.wikipedia.org/wiki/Sustainable_Development_Goal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n.wikipedia.org/wiki/Sanitation" TargetMode="External"/><Relationship Id="rId2" Type="http://schemas.openxmlformats.org/officeDocument/2006/relationships/hyperlink" Target="https://en.wikipedia.org/wiki/Water_resources" TargetMode="External"/><Relationship Id="rId1" Type="http://schemas.openxmlformats.org/officeDocument/2006/relationships/slideLayout" Target="../slideLayouts/slideLayout2.xml"/><Relationship Id="rId4" Type="http://schemas.openxmlformats.org/officeDocument/2006/relationships/hyperlink" Target="https://en.wikipedia.org/wiki/Sustainable_Development_Goal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en.wikipedia.org/wiki/Sustainable_Development_Goals" TargetMode="External"/><Relationship Id="rId2" Type="http://schemas.openxmlformats.org/officeDocument/2006/relationships/hyperlink" Target="https://en.wikipedia.org/wiki/Sustainable_energy"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en.wikipedia.org/wiki/Decent_work" TargetMode="External"/><Relationship Id="rId2" Type="http://schemas.openxmlformats.org/officeDocument/2006/relationships/hyperlink" Target="https://en.wikipedia.org/wiki/Sustainable_development"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en.wikipedia.org/wiki/Infrastructure" TargetMode="External"/><Relationship Id="rId2" Type="http://schemas.openxmlformats.org/officeDocument/2006/relationships/hyperlink" Target="https://en.wiktionary.org/wiki/resilient" TargetMode="External"/><Relationship Id="rId1" Type="http://schemas.openxmlformats.org/officeDocument/2006/relationships/slideLayout" Target="../slideLayouts/slideLayout2.xml"/><Relationship Id="rId5" Type="http://schemas.openxmlformats.org/officeDocument/2006/relationships/hyperlink" Target="https://en.wikipedia.org/wiki/Innovation" TargetMode="External"/><Relationship Id="rId4" Type="http://schemas.openxmlformats.org/officeDocument/2006/relationships/hyperlink" Target="https://en.wikipedia.org/wiki/Sustainable_industries"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en.wikipedia.org/wiki/Social_inequality"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en.wikipedia.org/wiki/Climate_change"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en.wikipedia.org/wiki/Marine_ecosystem" TargetMode="External"/><Relationship Id="rId2" Type="http://schemas.openxmlformats.org/officeDocument/2006/relationships/hyperlink" Target="https://en.wikipedia.org/wiki/Ocean_conservation"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en.wikipedia.org/wiki/Desertification" TargetMode="External"/><Relationship Id="rId2" Type="http://schemas.openxmlformats.org/officeDocument/2006/relationships/hyperlink" Target="https://en.wikipedia.org/wiki/Ecosystem" TargetMode="External"/><Relationship Id="rId1" Type="http://schemas.openxmlformats.org/officeDocument/2006/relationships/slideLayout" Target="../slideLayouts/slideLayout2.xml"/><Relationship Id="rId5" Type="http://schemas.openxmlformats.org/officeDocument/2006/relationships/hyperlink" Target="https://en.wikipedia.org/wiki/Biodiversity" TargetMode="External"/><Relationship Id="rId4" Type="http://schemas.openxmlformats.org/officeDocument/2006/relationships/hyperlink" Target="https://en.wikipedia.org/wiki/Land_degrad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en.wikipedia.org/wiki/Right_to_fair_trial" TargetMode="External"/><Relationship Id="rId2" Type="http://schemas.openxmlformats.org/officeDocument/2006/relationships/hyperlink" Target="https://en.wikipedia.org/wiki/Sustainable_development"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en.wikipedia.org/wiki/Sustainable_development"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3" name="Title 1"/>
          <p:cNvSpPr>
            <a:spLocks noGrp="1"/>
          </p:cNvSpPr>
          <p:nvPr>
            <p:ph type="ctrTitle"/>
          </p:nvPr>
        </p:nvSpPr>
        <p:spPr>
          <a:xfrm>
            <a:off x="1066800" y="2743200"/>
            <a:ext cx="7772400" cy="1829761"/>
          </a:xfrm>
        </p:spPr>
        <p:txBody>
          <a:bodyPr>
            <a:normAutofit fontScale="90000"/>
          </a:bodyPr>
          <a:lstStyle/>
          <a:p>
            <a:r>
              <a:rPr lang="en-US" dirty="0" smtClean="0">
                <a:latin typeface="Times New Roman" pitchFamily="18" charset="0"/>
                <a:cs typeface="Times New Roman" pitchFamily="18" charset="0"/>
              </a:rPr>
              <a:t>THE IMPACT OF POVERTY ON MENTAL HEALTH.</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1048594" name="Subtitle 2"/>
          <p:cNvSpPr>
            <a:spLocks noGrp="1"/>
          </p:cNvSpPr>
          <p:nvPr>
            <p:ph type="subTitle" idx="1"/>
          </p:nvPr>
        </p:nvSpPr>
        <p:spPr/>
        <p:txBody>
          <a:bodyPr/>
          <a:lstStyle/>
          <a:p>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1" name="Title 2"/>
          <p:cNvSpPr>
            <a:spLocks noGrp="1"/>
          </p:cNvSpPr>
          <p:nvPr>
            <p:ph type="title"/>
          </p:nvPr>
        </p:nvSpPr>
        <p:spPr>
          <a:xfrm>
            <a:off x="457200" y="274638"/>
            <a:ext cx="8229600" cy="563562"/>
          </a:xfrm>
        </p:spPr>
        <p:txBody>
          <a:bodyPr>
            <a:normAutofit fontScale="90000"/>
          </a:bodyPr>
          <a:lstStyle/>
          <a:p>
            <a:r>
              <a:rPr lang="en-US" dirty="0" smtClean="0"/>
              <a:t>…</a:t>
            </a:r>
            <a:endParaRPr lang="en-US" dirty="0"/>
          </a:p>
        </p:txBody>
      </p:sp>
      <p:pic>
        <p:nvPicPr>
          <p:cNvPr id="2097153" name="Picture 2" descr="E:\TWIZA'S SCHOOL WORK\Graphics-4.jpg"/>
          <p:cNvPicPr>
            <a:picLocks noGrp="1" noChangeAspect="1" noChangeArrowheads="1"/>
          </p:cNvPicPr>
          <p:nvPr>
            <p:ph idx="1"/>
          </p:nvPr>
        </p:nvPicPr>
        <p:blipFill>
          <a:blip r:embed="rId2" cstate="print"/>
          <a:srcRect/>
          <a:stretch>
            <a:fillRect/>
          </a:stretch>
        </p:blipFill>
        <p:spPr bwMode="auto">
          <a:xfrm>
            <a:off x="533400" y="914400"/>
            <a:ext cx="8229600" cy="50927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2" name="Title 2"/>
          <p:cNvSpPr>
            <a:spLocks noGrp="1"/>
          </p:cNvSpPr>
          <p:nvPr>
            <p:ph type="title"/>
          </p:nvPr>
        </p:nvSpPr>
        <p:spPr>
          <a:xfrm>
            <a:off x="457200" y="274638"/>
            <a:ext cx="8229600" cy="334962"/>
          </a:xfrm>
        </p:spPr>
        <p:txBody>
          <a:bodyPr>
            <a:normAutofit fontScale="90000"/>
          </a:bodyPr>
          <a:lstStyle/>
          <a:p>
            <a:r>
              <a:rPr lang="en-US" dirty="0" smtClean="0"/>
              <a:t>…</a:t>
            </a:r>
            <a:endParaRPr lang="en-US" dirty="0"/>
          </a:p>
        </p:txBody>
      </p:sp>
      <p:pic>
        <p:nvPicPr>
          <p:cNvPr id="2097154" name="Picture 2"/>
          <p:cNvPicPr>
            <a:picLocks noGrp="1" noChangeAspect="1" noChangeArrowheads="1"/>
          </p:cNvPicPr>
          <p:nvPr>
            <p:ph idx="1"/>
          </p:nvPr>
        </p:nvPicPr>
        <p:blipFill>
          <a:blip r:embed="rId2" cstate="print"/>
          <a:srcRect/>
          <a:stretch>
            <a:fillRect/>
          </a:stretch>
        </p:blipFill>
        <p:spPr bwMode="auto">
          <a:xfrm>
            <a:off x="381001" y="914400"/>
            <a:ext cx="8305800" cy="5410200"/>
          </a:xfrm>
          <a:prstGeom prst="rect">
            <a:avLst/>
          </a:prstGeom>
          <a:noFill/>
          <a:ln>
            <a:noFill/>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3" name="Content Placeholder 1"/>
          <p:cNvSpPr>
            <a:spLocks noGrp="1"/>
          </p:cNvSpPr>
          <p:nvPr>
            <p:ph idx="1"/>
          </p:nvPr>
        </p:nvSpPr>
        <p:spPr/>
        <p:txBody>
          <a:bodyPr/>
          <a:lstStyle/>
          <a:p>
            <a:r>
              <a:rPr lang="en-US" dirty="0"/>
              <a:t>An overwhelming </a:t>
            </a:r>
            <a:r>
              <a:rPr lang="en-US" b="1" dirty="0"/>
              <a:t>majority of people</a:t>
            </a:r>
            <a:r>
              <a:rPr lang="en-US" dirty="0"/>
              <a:t> with mental and psychosocial disabilities are living in poverty, poor physical health, and are subject to </a:t>
            </a:r>
            <a:r>
              <a:rPr lang="en-US" b="1" dirty="0"/>
              <a:t>human rights violation</a:t>
            </a:r>
            <a:r>
              <a:rPr lang="en-US" dirty="0" smtClean="0"/>
              <a:t>.</a:t>
            </a:r>
          </a:p>
          <a:p>
            <a:endParaRPr lang="en-US" dirty="0" smtClean="0"/>
          </a:p>
          <a:p>
            <a:r>
              <a:rPr lang="en-US" dirty="0" smtClean="0"/>
              <a:t> </a:t>
            </a:r>
            <a:r>
              <a:rPr lang="en-US" dirty="0"/>
              <a:t>Individuals who </a:t>
            </a:r>
            <a:r>
              <a:rPr lang="en-US" b="1" dirty="0"/>
              <a:t>experience poverty</a:t>
            </a:r>
            <a:r>
              <a:rPr lang="en-US" dirty="0"/>
              <a:t>, particularly early in life or for an extended period, are at risk of host adverse health and developmental outcomes through their life.</a:t>
            </a:r>
          </a:p>
        </p:txBody>
      </p:sp>
      <p:sp>
        <p:nvSpPr>
          <p:cNvPr id="1048614" name="Title 2"/>
          <p:cNvSpPr>
            <a:spLocks noGrp="1"/>
          </p:cNvSpPr>
          <p:nvPr>
            <p:ph type="title"/>
          </p:nvPr>
        </p:nvSpPr>
        <p:spPr>
          <a:xfrm>
            <a:off x="457200" y="274638"/>
            <a:ext cx="8229600" cy="868362"/>
          </a:xfrm>
        </p:spPr>
        <p:txBody>
          <a:bodyPr/>
          <a:lstStyle/>
          <a:p>
            <a:r>
              <a:rPr lang="en-US" dirty="0" smtClean="0"/>
              <a: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5" name="Content Placeholder 1"/>
          <p:cNvSpPr>
            <a:spLocks noGrp="1"/>
          </p:cNvSpPr>
          <p:nvPr>
            <p:ph idx="1"/>
          </p:nvPr>
        </p:nvSpPr>
        <p:spPr>
          <a:xfrm>
            <a:off x="457200" y="1066800"/>
            <a:ext cx="8229600" cy="5334000"/>
          </a:xfrm>
        </p:spPr>
        <p:txBody>
          <a:bodyPr>
            <a:normAutofit fontScale="88796" lnSpcReduction="10000"/>
          </a:bodyPr>
          <a:lstStyle/>
          <a:p>
            <a:r>
              <a:rPr lang="en-US" b="1" dirty="0"/>
              <a:t>Poverty</a:t>
            </a:r>
            <a:r>
              <a:rPr lang="en-US" dirty="0"/>
              <a:t> leads to mental health and developmental problems that in turn prevent individuals and families from leaving poverty, creating a vicious, intergenerational cycle of poverty and poor health. </a:t>
            </a:r>
            <a:endParaRPr lang="en-US" dirty="0" smtClean="0"/>
          </a:p>
          <a:p>
            <a:endParaRPr lang="en-US" dirty="0" smtClean="0"/>
          </a:p>
          <a:p>
            <a:r>
              <a:rPr lang="en-US" dirty="0"/>
              <a:t>. Other than poor nutrition, </a:t>
            </a:r>
            <a:r>
              <a:rPr lang="en-US" b="1" dirty="0"/>
              <a:t>poverty</a:t>
            </a:r>
            <a:r>
              <a:rPr lang="en-US" dirty="0"/>
              <a:t> brings with it a number of different stressors such as smoking and the general struggle of trying to get by. </a:t>
            </a:r>
            <a:endParaRPr lang="en-US" dirty="0" smtClean="0"/>
          </a:p>
          <a:p>
            <a:endParaRPr lang="en-US" dirty="0" smtClean="0"/>
          </a:p>
          <a:p>
            <a:r>
              <a:rPr lang="en-US" dirty="0" smtClean="0"/>
              <a:t>All </a:t>
            </a:r>
            <a:r>
              <a:rPr lang="en-US" dirty="0"/>
              <a:t>of these can affect a person’s development, particularly in the brain, where the structure of areas involved in response to stress and decision making have been linked </a:t>
            </a:r>
            <a:r>
              <a:rPr lang="en-US" b="1" dirty="0"/>
              <a:t>low socioeconomic status</a:t>
            </a:r>
            <a:r>
              <a:rPr lang="en-US" dirty="0"/>
              <a:t>. </a:t>
            </a:r>
          </a:p>
        </p:txBody>
      </p:sp>
      <p:sp>
        <p:nvSpPr>
          <p:cNvPr id="1048616" name="Title 2"/>
          <p:cNvSpPr>
            <a:spLocks noGrp="1"/>
          </p:cNvSpPr>
          <p:nvPr>
            <p:ph type="title"/>
          </p:nvPr>
        </p:nvSpPr>
        <p:spPr>
          <a:xfrm>
            <a:off x="457200" y="274638"/>
            <a:ext cx="8229600" cy="563562"/>
          </a:xfrm>
        </p:spPr>
        <p:txBody>
          <a:bodyPr>
            <a:normAutofit fontScale="90000"/>
          </a:bodyPr>
          <a:lstStyle/>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7" name="Title 2"/>
          <p:cNvSpPr>
            <a:spLocks noGrp="1"/>
          </p:cNvSpPr>
          <p:nvPr>
            <p:ph type="title"/>
          </p:nvPr>
        </p:nvSpPr>
        <p:spPr>
          <a:xfrm>
            <a:off x="457200" y="274638"/>
            <a:ext cx="8229600" cy="411162"/>
          </a:xfrm>
        </p:spPr>
        <p:txBody>
          <a:bodyPr>
            <a:normAutofit fontScale="90000"/>
          </a:bodyPr>
          <a:lstStyle/>
          <a:p>
            <a:r>
              <a:rPr lang="en-US" dirty="0" smtClean="0"/>
              <a:t>…</a:t>
            </a:r>
            <a:endParaRPr lang="en-US" dirty="0"/>
          </a:p>
        </p:txBody>
      </p:sp>
      <p:pic>
        <p:nvPicPr>
          <p:cNvPr id="2097155" name="Picture 3" descr="E:\TWIZA'S SCHOOL WORK\poverty.jpg"/>
          <p:cNvPicPr>
            <a:picLocks noGrp="1" noChangeAspect="1" noChangeArrowheads="1"/>
          </p:cNvPicPr>
          <p:nvPr>
            <p:ph idx="1"/>
          </p:nvPr>
        </p:nvPicPr>
        <p:blipFill>
          <a:blip r:embed="rId2" cstate="print"/>
          <a:srcRect/>
          <a:stretch>
            <a:fillRect/>
          </a:stretch>
        </p:blipFill>
        <p:spPr bwMode="auto">
          <a:xfrm>
            <a:off x="609600" y="990600"/>
            <a:ext cx="8001000" cy="4876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8" name="Content Placeholder 1"/>
          <p:cNvSpPr>
            <a:spLocks noGrp="1"/>
          </p:cNvSpPr>
          <p:nvPr>
            <p:ph idx="1"/>
          </p:nvPr>
        </p:nvSpPr>
        <p:spPr/>
        <p:txBody>
          <a:bodyPr>
            <a:normAutofit lnSpcReduction="10000"/>
          </a:bodyPr>
          <a:lstStyle/>
          <a:p>
            <a:r>
              <a:rPr lang="en-US" sz="1400" dirty="0"/>
              <a:t>	</a:t>
            </a:r>
            <a:r>
              <a:rPr lang="en-US" sz="2000" b="1" dirty="0"/>
              <a:t>Mental health services</a:t>
            </a:r>
            <a:r>
              <a:rPr lang="en-US" sz="2000" dirty="0"/>
              <a:t> should be integrated systematically into all health services including primary level care.</a:t>
            </a:r>
          </a:p>
          <a:p>
            <a:r>
              <a:rPr lang="en-US" sz="2000" dirty="0"/>
              <a:t>	</a:t>
            </a:r>
            <a:r>
              <a:rPr lang="en-US" sz="2000" b="1" dirty="0"/>
              <a:t>Mental health issues</a:t>
            </a:r>
            <a:r>
              <a:rPr lang="en-US" sz="2000" dirty="0"/>
              <a:t> should be integrated into broader health policies, </a:t>
            </a:r>
            <a:r>
              <a:rPr lang="en-US" sz="2000" dirty="0" err="1" smtClean="0"/>
              <a:t>programes</a:t>
            </a:r>
            <a:r>
              <a:rPr lang="en-US" sz="2000" dirty="0"/>
              <a:t>, and partnerships.</a:t>
            </a:r>
          </a:p>
          <a:p>
            <a:r>
              <a:rPr lang="en-US" sz="2000" dirty="0"/>
              <a:t>	</a:t>
            </a:r>
            <a:r>
              <a:rPr lang="en-US" sz="2000" b="1" dirty="0"/>
              <a:t>Mental health issues</a:t>
            </a:r>
            <a:r>
              <a:rPr lang="en-US" sz="2000" dirty="0"/>
              <a:t> should be mainstreamed into education, and children with mental and psychosocial disabilities should be supported to access schooling.</a:t>
            </a:r>
          </a:p>
          <a:p>
            <a:r>
              <a:rPr lang="en-US" sz="2000" dirty="0"/>
              <a:t>	</a:t>
            </a:r>
            <a:r>
              <a:rPr lang="en-US" sz="2000" b="1" dirty="0"/>
              <a:t>Employment and income</a:t>
            </a:r>
            <a:r>
              <a:rPr lang="en-US" sz="2000" dirty="0"/>
              <a:t> generating opportunities must be created for people with mental and psychosocial disabilities as well as critical levels of poverty.</a:t>
            </a:r>
          </a:p>
          <a:p>
            <a:r>
              <a:rPr lang="en-US" sz="2000" dirty="0"/>
              <a:t>	</a:t>
            </a:r>
            <a:r>
              <a:rPr lang="en-US" sz="2000" b="1" dirty="0"/>
              <a:t>Development actors</a:t>
            </a:r>
            <a:r>
              <a:rPr lang="en-US" sz="2000" dirty="0"/>
              <a:t> should create mechanisms to involve people with mental and psychosocial disabilities as well as the impoverished in decision making process.</a:t>
            </a:r>
          </a:p>
          <a:p>
            <a:endParaRPr lang="en-US" sz="2000" dirty="0"/>
          </a:p>
        </p:txBody>
      </p:sp>
      <p:sp>
        <p:nvSpPr>
          <p:cNvPr id="1048619" name="Title 2"/>
          <p:cNvSpPr>
            <a:spLocks noGrp="1"/>
          </p:cNvSpPr>
          <p:nvPr>
            <p:ph type="title"/>
          </p:nvPr>
        </p:nvSpPr>
        <p:spPr>
          <a:xfrm>
            <a:off x="457200" y="274638"/>
            <a:ext cx="8229600" cy="944562"/>
          </a:xfrm>
        </p:spPr>
        <p:txBody>
          <a:bodyPr/>
          <a:lstStyle/>
          <a:p>
            <a:r>
              <a:rPr lang="en-US" dirty="0" smtClean="0"/>
              <a:t>INTERVENTIONS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0" name="Content Placeholder 1"/>
          <p:cNvSpPr>
            <a:spLocks noGrp="1"/>
          </p:cNvSpPr>
          <p:nvPr>
            <p:ph idx="1"/>
          </p:nvPr>
        </p:nvSpPr>
        <p:spPr/>
        <p:txBody>
          <a:bodyPr>
            <a:normAutofit fontScale="94444"/>
          </a:bodyPr>
          <a:lstStyle/>
          <a:p>
            <a:r>
              <a:rPr lang="en-US" sz="1800" dirty="0" smtClean="0"/>
              <a:t>I</a:t>
            </a:r>
            <a:r>
              <a:rPr lang="en-US" sz="1800" b="1" dirty="0" smtClean="0"/>
              <a:t>nequality</a:t>
            </a:r>
            <a:r>
              <a:rPr lang="en-US" sz="1800" dirty="0" smtClean="0"/>
              <a:t> in the community</a:t>
            </a:r>
          </a:p>
          <a:p>
            <a:r>
              <a:rPr lang="en-US" sz="1800" dirty="0" smtClean="0"/>
              <a:t>Affects </a:t>
            </a:r>
            <a:r>
              <a:rPr lang="en-US" sz="1800" b="1" dirty="0" smtClean="0"/>
              <a:t>relationships</a:t>
            </a:r>
            <a:r>
              <a:rPr lang="en-US" sz="1800" dirty="0" smtClean="0"/>
              <a:t> consequently mental health</a:t>
            </a:r>
          </a:p>
          <a:p>
            <a:r>
              <a:rPr lang="en-US" sz="1800" dirty="0" smtClean="0"/>
              <a:t>Not able to cope with </a:t>
            </a:r>
            <a:r>
              <a:rPr lang="en-US" sz="1800" b="1" dirty="0" smtClean="0"/>
              <a:t>life stresses</a:t>
            </a:r>
            <a:r>
              <a:rPr lang="en-US" sz="1800" dirty="0" smtClean="0"/>
              <a:t> and become counterproductive  ( crime, substance abuse leading to ill mental health)</a:t>
            </a:r>
          </a:p>
          <a:p>
            <a:r>
              <a:rPr lang="en-US" sz="1800" dirty="0"/>
              <a:t>The </a:t>
            </a:r>
            <a:r>
              <a:rPr lang="en-US" sz="1800" b="1" dirty="0"/>
              <a:t>genes</a:t>
            </a:r>
            <a:r>
              <a:rPr lang="en-US" sz="1800" dirty="0"/>
              <a:t> of a person who is raised or found in an impoverished environment for most of his or her life change formation (become abnormal) to suit the environment this is referred to an </a:t>
            </a:r>
            <a:r>
              <a:rPr lang="en-US" sz="1800" i="1" u="sng" dirty="0"/>
              <a:t>epigenetic change. </a:t>
            </a:r>
            <a:r>
              <a:rPr lang="en-US" sz="1800" dirty="0"/>
              <a:t>These changes in behavior have been explained to arise from increased activity of a part of the brain involved in the ‘flight or fight’ response and panic attacks. This increased activity in the amygdala has been linked to a </a:t>
            </a:r>
            <a:r>
              <a:rPr lang="en-US" sz="1800" b="1" dirty="0"/>
              <a:t>greater risk of depression</a:t>
            </a:r>
            <a:r>
              <a:rPr lang="en-US" sz="1800" dirty="0" smtClean="0"/>
              <a:t>.</a:t>
            </a:r>
          </a:p>
          <a:p>
            <a:r>
              <a:rPr lang="en-US" sz="1800" dirty="0"/>
              <a:t>When a </a:t>
            </a:r>
            <a:r>
              <a:rPr lang="en-US" sz="1800" b="1" dirty="0"/>
              <a:t>person is poor</a:t>
            </a:r>
            <a:r>
              <a:rPr lang="en-US" sz="1800" dirty="0"/>
              <a:t>, they are not able to afford the food or diet that is suitable to support the normal or well functioning of their brain and consequently mental health. </a:t>
            </a:r>
          </a:p>
        </p:txBody>
      </p:sp>
      <p:sp>
        <p:nvSpPr>
          <p:cNvPr id="1048621" name="Title 2"/>
          <p:cNvSpPr>
            <a:spLocks noGrp="1"/>
          </p:cNvSpPr>
          <p:nvPr>
            <p:ph type="title"/>
          </p:nvPr>
        </p:nvSpPr>
        <p:spPr>
          <a:xfrm>
            <a:off x="457200" y="274638"/>
            <a:ext cx="8229600" cy="944562"/>
          </a:xfrm>
        </p:spPr>
        <p:txBody>
          <a:bodyPr>
            <a:normAutofit fontScale="90000"/>
          </a:bodyPr>
          <a:lstStyle/>
          <a:p>
            <a:r>
              <a:rPr lang="en-US" dirty="0" smtClean="0"/>
              <a:t> THE IMPACT OF POVERTY ON MENTAL HEALTH.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2" name="Title 2"/>
          <p:cNvSpPr>
            <a:spLocks noGrp="1"/>
          </p:cNvSpPr>
          <p:nvPr>
            <p:ph type="title"/>
          </p:nvPr>
        </p:nvSpPr>
        <p:spPr>
          <a:xfrm>
            <a:off x="609600" y="304800"/>
            <a:ext cx="8229600" cy="533400"/>
          </a:xfrm>
        </p:spPr>
        <p:txBody>
          <a:bodyPr>
            <a:normAutofit fontScale="90000"/>
          </a:bodyPr>
          <a:lstStyle/>
          <a:p>
            <a:r>
              <a:rPr lang="en-US" dirty="0" smtClean="0"/>
              <a:t>…</a:t>
            </a:r>
            <a:endParaRPr lang="en-US" dirty="0"/>
          </a:p>
        </p:txBody>
      </p:sp>
      <p:pic>
        <p:nvPicPr>
          <p:cNvPr id="2097156" name="Picture 2" descr="E:\TWIZA'S SCHOOL WORK\gettyimages-854044014.jpg"/>
          <p:cNvPicPr>
            <a:picLocks noGrp="1" noChangeAspect="1" noChangeArrowheads="1"/>
          </p:cNvPicPr>
          <p:nvPr>
            <p:ph idx="1"/>
          </p:nvPr>
        </p:nvPicPr>
        <p:blipFill>
          <a:blip r:embed="rId2" cstate="print"/>
          <a:srcRect/>
          <a:stretch>
            <a:fillRect/>
          </a:stretch>
        </p:blipFill>
        <p:spPr bwMode="auto">
          <a:xfrm>
            <a:off x="1143000" y="1066800"/>
            <a:ext cx="7239000" cy="51816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3" name="Content Placeholder 1"/>
          <p:cNvSpPr>
            <a:spLocks noGrp="1"/>
          </p:cNvSpPr>
          <p:nvPr>
            <p:ph idx="1"/>
          </p:nvPr>
        </p:nvSpPr>
        <p:spPr/>
        <p:txBody>
          <a:bodyPr/>
          <a:lstStyle/>
          <a:p>
            <a:r>
              <a:rPr lang="en-US" dirty="0"/>
              <a:t>To break the complex links between economic inequality, poverty, and poor mental health, providers need to take a multi-level, prevention-oriented approach that addresses upstream causes.</a:t>
            </a:r>
          </a:p>
        </p:txBody>
      </p:sp>
      <p:sp>
        <p:nvSpPr>
          <p:cNvPr id="1048624" name="Title 2"/>
          <p:cNvSpPr>
            <a:spLocks noGrp="1"/>
          </p:cNvSpPr>
          <p:nvPr>
            <p:ph type="title"/>
          </p:nvPr>
        </p:nvSpPr>
        <p:spPr/>
        <p:txBody>
          <a:bodyPr/>
          <a:lstStyle/>
          <a:p>
            <a:r>
              <a:rPr lang="en-US" dirty="0" smtClean="0"/>
              <a:t>CONCLUSION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5" name="Title 2"/>
          <p:cNvSpPr>
            <a:spLocks noGrp="1"/>
          </p:cNvSpPr>
          <p:nvPr>
            <p:ph type="title"/>
          </p:nvPr>
        </p:nvSpPr>
        <p:spPr>
          <a:xfrm>
            <a:off x="457200" y="274638"/>
            <a:ext cx="8229600" cy="487362"/>
          </a:xfrm>
        </p:spPr>
        <p:txBody>
          <a:bodyPr>
            <a:normAutofit fontScale="90000"/>
          </a:bodyPr>
          <a:lstStyle/>
          <a:p>
            <a:r>
              <a:rPr lang="en-US" dirty="0" smtClean="0"/>
              <a:t>…</a:t>
            </a:r>
            <a:endParaRPr lang="en-US" dirty="0"/>
          </a:p>
        </p:txBody>
      </p:sp>
      <p:pic>
        <p:nvPicPr>
          <p:cNvPr id="2097157" name="Picture 2" descr="E:\TWIZA'S SCHOOL WORK\need food.jpg"/>
          <p:cNvPicPr>
            <a:picLocks noGrp="1" noChangeAspect="1" noChangeArrowheads="1"/>
          </p:cNvPicPr>
          <p:nvPr>
            <p:ph idx="1"/>
          </p:nvPr>
        </p:nvPicPr>
        <p:blipFill>
          <a:blip r:embed="rId2" cstate="print"/>
          <a:srcRect/>
          <a:stretch>
            <a:fillRect/>
          </a:stretch>
        </p:blipFill>
        <p:spPr bwMode="auto">
          <a:xfrm>
            <a:off x="838200" y="1143000"/>
            <a:ext cx="7696200" cy="4953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0" name="Content Placeholder 1"/>
          <p:cNvSpPr>
            <a:spLocks noGrp="1"/>
          </p:cNvSpPr>
          <p:nvPr>
            <p:ph idx="1"/>
          </p:nvPr>
        </p:nvSpPr>
        <p:spPr/>
        <p:txBody>
          <a:bodyPr>
            <a:normAutofit/>
          </a:bodyPr>
          <a:lstStyle/>
          <a:p>
            <a:endParaRPr lang="en-US" sz="2000" b="1" i="1" dirty="0" smtClean="0"/>
          </a:p>
          <a:p>
            <a:endParaRPr lang="en-US" sz="2000" dirty="0" smtClean="0"/>
          </a:p>
          <a:p>
            <a:r>
              <a:rPr lang="en-US" sz="2000" dirty="0" smtClean="0"/>
              <a:t>Define poverty.</a:t>
            </a:r>
          </a:p>
          <a:p>
            <a:r>
              <a:rPr lang="en-US" sz="2000" dirty="0" smtClean="0"/>
              <a:t>Discuss the vicious cycle of poverty and mental health.</a:t>
            </a:r>
          </a:p>
          <a:p>
            <a:r>
              <a:rPr lang="en-US" sz="2000" dirty="0" smtClean="0"/>
              <a:t>Outline the interventions taken to mitigate the inequality on mental health caused by poverty.</a:t>
            </a:r>
          </a:p>
          <a:p>
            <a:r>
              <a:rPr lang="en-US" sz="2000" dirty="0" smtClean="0"/>
              <a:t>Discuss the impact of poverty on mental health. </a:t>
            </a:r>
          </a:p>
          <a:p>
            <a:endParaRPr lang="en-US" sz="2000" dirty="0"/>
          </a:p>
        </p:txBody>
      </p:sp>
      <p:sp>
        <p:nvSpPr>
          <p:cNvPr id="1048601" name="Title 2"/>
          <p:cNvSpPr>
            <a:spLocks noGrp="1"/>
          </p:cNvSpPr>
          <p:nvPr>
            <p:ph type="title"/>
          </p:nvPr>
        </p:nvSpPr>
        <p:spPr>
          <a:xfrm>
            <a:off x="457200" y="274638"/>
            <a:ext cx="8229600" cy="792162"/>
          </a:xfrm>
        </p:spPr>
        <p:txBody>
          <a:bodyPr>
            <a:normAutofit/>
          </a:bodyPr>
          <a:lstStyle/>
          <a:p>
            <a:r>
              <a:rPr lang="en-US" dirty="0" smtClean="0"/>
              <a:t>OBJECTIVES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6" name="Title 2"/>
          <p:cNvSpPr>
            <a:spLocks noGrp="1"/>
          </p:cNvSpPr>
          <p:nvPr>
            <p:ph type="title"/>
          </p:nvPr>
        </p:nvSpPr>
        <p:spPr>
          <a:xfrm>
            <a:off x="457200" y="274638"/>
            <a:ext cx="8229600" cy="563562"/>
          </a:xfrm>
        </p:spPr>
        <p:txBody>
          <a:bodyPr>
            <a:normAutofit fontScale="90000"/>
          </a:bodyPr>
          <a:lstStyle/>
          <a:p>
            <a:r>
              <a:rPr lang="en-US" dirty="0" smtClean="0"/>
              <a:t>…</a:t>
            </a:r>
            <a:endParaRPr lang="en-US" dirty="0"/>
          </a:p>
        </p:txBody>
      </p:sp>
      <p:pic>
        <p:nvPicPr>
          <p:cNvPr id="2097158" name="Picture 2" descr="E:\TWIZA'S SCHOOL WORK\8470d28a53164d8f4fa247ddca2716b6.jpg"/>
          <p:cNvPicPr>
            <a:picLocks noGrp="1" noChangeAspect="1" noChangeArrowheads="1"/>
          </p:cNvPicPr>
          <p:nvPr>
            <p:ph idx="1"/>
          </p:nvPr>
        </p:nvPicPr>
        <p:blipFill>
          <a:blip r:embed="rId2" cstate="print"/>
          <a:srcRect/>
          <a:stretch>
            <a:fillRect/>
          </a:stretch>
        </p:blipFill>
        <p:spPr bwMode="auto">
          <a:xfrm>
            <a:off x="457200" y="1143000"/>
            <a:ext cx="8229600" cy="50292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7" name="Content Placeholder 1"/>
          <p:cNvSpPr>
            <a:spLocks noGrp="1"/>
          </p:cNvSpPr>
          <p:nvPr>
            <p:ph idx="1"/>
          </p:nvPr>
        </p:nvSpPr>
        <p:spPr/>
        <p:txBody>
          <a:bodyPr>
            <a:normAutofit/>
          </a:bodyPr>
          <a:lstStyle/>
          <a:p>
            <a:r>
              <a:rPr lang="en-US" sz="4000" i="1" dirty="0" smtClean="0">
                <a:latin typeface="Times New Roman" pitchFamily="18" charset="0"/>
                <a:cs typeface="Times New Roman" pitchFamily="18" charset="0"/>
              </a:rPr>
              <a:t>THANK-YOU FOR YOUR ATTENTION…</a:t>
            </a:r>
          </a:p>
          <a:p>
            <a:endParaRPr lang="en-US" sz="4000" i="1" dirty="0">
              <a:latin typeface="Times New Roman" pitchFamily="18" charset="0"/>
              <a:cs typeface="Times New Roman" pitchFamily="18" charset="0"/>
            </a:endParaRPr>
          </a:p>
          <a:p>
            <a:r>
              <a:rPr lang="en-US" sz="2800" i="1" dirty="0" smtClean="0">
                <a:latin typeface="Times New Roman" pitchFamily="18" charset="0"/>
                <a:cs typeface="Times New Roman" pitchFamily="18" charset="0"/>
              </a:rPr>
              <a:t> </a:t>
            </a:r>
            <a:r>
              <a:rPr lang="en-US" sz="1800" i="1" dirty="0" smtClean="0">
                <a:latin typeface="Times New Roman" pitchFamily="18" charset="0"/>
                <a:cs typeface="Times New Roman" pitchFamily="18" charset="0"/>
              </a:rPr>
              <a:t>.</a:t>
            </a:r>
            <a:endParaRPr lang="en-US" sz="1800" i="1" dirty="0">
              <a:latin typeface="Times New Roman" pitchFamily="18" charset="0"/>
              <a:cs typeface="Times New Roman" pitchFamily="18" charset="0"/>
            </a:endParaRPr>
          </a:p>
        </p:txBody>
      </p:sp>
      <p:sp>
        <p:nvSpPr>
          <p:cNvPr id="1048628" name="Title 2"/>
          <p:cNvSpPr>
            <a:spLocks noGrp="1"/>
          </p:cNvSpPr>
          <p:nvPr>
            <p:ph type="title"/>
          </p:nvPr>
        </p:nvSpPr>
        <p:spPr/>
        <p:txBody>
          <a:bodyPr/>
          <a:lstStyle/>
          <a:p>
            <a:r>
              <a:rPr lang="en-US" dirty="0" smtClean="0"/>
              <a: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MDGs &amp; SDGs</a:t>
            </a:r>
            <a:endParaRPr lang="en-US" dirty="0"/>
          </a:p>
        </p:txBody>
      </p:sp>
      <p:sp>
        <p:nvSpPr>
          <p:cNvPr id="3" name="Subtitle 2"/>
          <p:cNvSpPr>
            <a:spLocks noGrp="1"/>
          </p:cNvSpPr>
          <p:nvPr>
            <p:ph type="subTitle" idx="1"/>
          </p:nvPr>
        </p:nvSpPr>
        <p:spPr/>
        <p:txBody>
          <a:bodyPr/>
          <a:lstStyle/>
          <a:p>
            <a:pPr algn="ctr"/>
            <a:r>
              <a:rPr lang="en-US" dirty="0" smtClean="0"/>
              <a:t>PRESENTER: F.KASISI</a:t>
            </a:r>
          </a:p>
          <a:p>
            <a:pPr algn="ctr"/>
            <a:r>
              <a:rPr lang="en-US" dirty="0" smtClean="0"/>
              <a:t>SEPT. 2018</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sz="8000" dirty="0" smtClean="0"/>
              <a:t>MDGs</a:t>
            </a:r>
            <a:endParaRPr lang="en-US" sz="8000" dirty="0"/>
          </a:p>
        </p:txBody>
      </p:sp>
      <p:pic>
        <p:nvPicPr>
          <p:cNvPr id="4" name="Content Placeholder 3" descr="https://upload.wikimedia.org/wikipedia/commons/thumb/3/3d/MDGs.svg/220px-MDGs.svg.png">
            <a:hlinkClick r:id="rId2"/>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524250" y="1691481"/>
            <a:ext cx="2095500" cy="4105275"/>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 diagram listing the 17 Sustainable Development Goals</a:t>
            </a:r>
            <a:r>
              <a:rPr lang="en-US" sz="4400" dirty="0" smtClean="0"/>
              <a:t> </a:t>
            </a:r>
            <a:br>
              <a:rPr lang="en-US" sz="4400" dirty="0" smtClean="0"/>
            </a:br>
            <a:r>
              <a:rPr lang="en-US" sz="4400" dirty="0" smtClean="0"/>
              <a:t>(SDGs )</a:t>
            </a:r>
            <a:r>
              <a:rPr lang="en-US" dirty="0" smtClean="0"/>
              <a:t/>
            </a:r>
            <a:br>
              <a:rPr lang="en-US" dirty="0" smtClean="0"/>
            </a:br>
            <a:endParaRPr lang="en-US" dirty="0"/>
          </a:p>
        </p:txBody>
      </p:sp>
      <p:pic>
        <p:nvPicPr>
          <p:cNvPr id="4" name="Content Placeholder 3" descr="https://upload.wikimedia.org/wikipedia/en/b/bc/Global_Goals_Logos_Chart.jpg">
            <a:hlinkClick r:id="rId2"/>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886075" y="2534444"/>
            <a:ext cx="3743325" cy="2419350"/>
          </a:xfrm>
          <a:prstGeom prst="rect">
            <a:avLst/>
          </a:prstGeom>
          <a:noFill/>
          <a:ln>
            <a:noFill/>
          </a:ln>
        </p:spPr>
      </p:pic>
      <p:pic>
        <p:nvPicPr>
          <p:cNvPr id="5" name="Content Placeholder 3" descr="https://upload.wikimedia.org/wikipedia/en/b/bc/Global_Goals_Logos_Chart.jpg">
            <a:hlinkClick r:id="rId2"/>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9400" y="2514600"/>
            <a:ext cx="3743325" cy="2419350"/>
          </a:xfrm>
          <a:prstGeom prst="rect">
            <a:avLst/>
          </a:prstGeom>
          <a:noFill/>
          <a:ln>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lvl="0"/>
            <a:r>
              <a:rPr lang="en-US" sz="2800" b="1" dirty="0" smtClean="0"/>
              <a:t>No Poverty</a:t>
            </a:r>
            <a:r>
              <a:rPr lang="en-US" sz="2800" dirty="0" smtClean="0"/>
              <a:t> - End </a:t>
            </a:r>
            <a:r>
              <a:rPr lang="en-US" sz="2800" dirty="0" smtClean="0">
                <a:hlinkClick r:id="rId2" tooltip="Poverty"/>
              </a:rPr>
              <a:t>poverty</a:t>
            </a:r>
            <a:r>
              <a:rPr lang="en-US" sz="2800" dirty="0" smtClean="0"/>
              <a:t> in all its forms everywhere</a:t>
            </a:r>
            <a:r>
              <a:rPr lang="en-US" sz="1800" baseline="30000" dirty="0" smtClean="0">
                <a:hlinkClick r:id="rId3"/>
              </a:rPr>
              <a:t>[20]</a:t>
            </a:r>
            <a:r>
              <a:rPr lang="en-US" sz="2800" dirty="0" smtClean="0"/>
              <a:t> </a:t>
            </a:r>
            <a:endParaRPr lang="en-US" sz="2400" dirty="0" smtClean="0"/>
          </a:p>
          <a:p>
            <a:pPr lvl="1"/>
            <a:endParaRPr lang="en-US" sz="2400" dirty="0" smtClean="0"/>
          </a:p>
          <a:p>
            <a:pPr lvl="1"/>
            <a:r>
              <a:rPr lang="en-US" sz="2400" b="1" dirty="0" smtClean="0"/>
              <a:t>Extreme poverty</a:t>
            </a:r>
            <a:r>
              <a:rPr lang="en-US" sz="2400" dirty="0" smtClean="0"/>
              <a:t> has been cut by more than half since 1990- however, more than 1 in 5 people live on less than $1.25 a day</a:t>
            </a:r>
            <a:endParaRPr lang="en-US" sz="2000" dirty="0" smtClean="0"/>
          </a:p>
          <a:p>
            <a:pPr lvl="1"/>
            <a:endParaRPr lang="en-US" sz="2400" dirty="0" smtClean="0"/>
          </a:p>
          <a:p>
            <a:pPr lvl="1"/>
            <a:r>
              <a:rPr lang="en-US" sz="2400" b="1" dirty="0" smtClean="0"/>
              <a:t>Poverty</a:t>
            </a:r>
            <a:r>
              <a:rPr lang="en-US" sz="2400" dirty="0" smtClean="0"/>
              <a:t> is more than lack of income or resources- it includes lack of basic services, such as education, hunger, social discrimination and exclusion, and lack of participation in decision making.</a:t>
            </a:r>
            <a:endParaRPr lang="en-US" sz="2000" dirty="0" smtClean="0"/>
          </a:p>
          <a:p>
            <a:pPr lvl="1"/>
            <a:endParaRPr lang="en-US" sz="2400" dirty="0" smtClean="0"/>
          </a:p>
          <a:p>
            <a:pPr lvl="1"/>
            <a:r>
              <a:rPr lang="en-US" sz="2400" b="1" dirty="0" smtClean="0"/>
              <a:t>Gender inequality</a:t>
            </a:r>
            <a:r>
              <a:rPr lang="en-US" sz="2400" dirty="0" smtClean="0"/>
              <a:t> plays a large role in the perpetuation of poverty and it's risks; They then face potentially life-threatening risks from early pregnancy, and often lost hopes for an education and a better income.</a:t>
            </a:r>
            <a:endParaRPr lang="en-US" sz="2000" dirty="0" smtClean="0"/>
          </a:p>
          <a:p>
            <a:pPr lvl="1"/>
            <a:endParaRPr lang="en-US" sz="2400" dirty="0" smtClean="0"/>
          </a:p>
          <a:p>
            <a:pPr lvl="1"/>
            <a:r>
              <a:rPr lang="en-US" sz="2400" b="1" dirty="0" smtClean="0"/>
              <a:t>Age groups</a:t>
            </a:r>
            <a:r>
              <a:rPr lang="en-US" sz="2400" dirty="0" smtClean="0"/>
              <a:t> are affected differently when struck with poverty; its most devastating effects are on children, to whom it poses a great threat. It affects their education, health, nutrition, and security. It also negatively affects the emotional and spiritual development of children through the environment it creates.</a:t>
            </a:r>
            <a:endParaRPr lang="en-US" sz="2000" dirty="0" smtClean="0"/>
          </a:p>
          <a:p>
            <a:endParaRPr lang="en-US" dirty="0"/>
          </a:p>
        </p:txBody>
      </p:sp>
      <p:sp>
        <p:nvSpPr>
          <p:cNvPr id="3" name="Title 2"/>
          <p:cNvSpPr>
            <a:spLocks noGrp="1"/>
          </p:cNvSpPr>
          <p:nvPr>
            <p:ph type="title"/>
          </p:nvPr>
        </p:nvSpPr>
        <p:spPr/>
        <p:txBody>
          <a:bodyPr/>
          <a:lstStyle/>
          <a:p>
            <a:pPr algn="ctr"/>
            <a:r>
              <a:rPr lang="en-US" sz="4400" dirty="0" smtClean="0"/>
              <a:t>1.No Poverty</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lvl="0"/>
            <a:r>
              <a:rPr lang="en-US" sz="2800" b="1" dirty="0" smtClean="0"/>
              <a:t>Zero Hunger</a:t>
            </a:r>
            <a:r>
              <a:rPr lang="en-US" sz="2800" dirty="0" smtClean="0"/>
              <a:t> - </a:t>
            </a:r>
            <a:r>
              <a:rPr lang="en-US" sz="2800" dirty="0" smtClean="0">
                <a:hlinkClick r:id="rId2" tooltip="Hunger"/>
              </a:rPr>
              <a:t>End hunger</a:t>
            </a:r>
            <a:r>
              <a:rPr lang="en-US" sz="2800" dirty="0" smtClean="0"/>
              <a:t>, achieve </a:t>
            </a:r>
            <a:r>
              <a:rPr lang="en-US" sz="2800" dirty="0" smtClean="0">
                <a:hlinkClick r:id="rId3" tooltip="Food security"/>
              </a:rPr>
              <a:t>food security</a:t>
            </a:r>
            <a:r>
              <a:rPr lang="en-US" sz="2800" dirty="0" smtClean="0"/>
              <a:t> and improved nutrition and promote </a:t>
            </a:r>
            <a:r>
              <a:rPr lang="en-US" sz="2800" dirty="0" smtClean="0">
                <a:hlinkClick r:id="rId4" tooltip="Sustainable agriculture"/>
              </a:rPr>
              <a:t>sustainable agriculture</a:t>
            </a:r>
            <a:r>
              <a:rPr lang="en-US" sz="1800" baseline="30000" dirty="0" smtClean="0">
                <a:hlinkClick r:id="rId5"/>
              </a:rPr>
              <a:t>[21]</a:t>
            </a:r>
            <a:r>
              <a:rPr lang="en-US" sz="2800" dirty="0" smtClean="0"/>
              <a:t> </a:t>
            </a:r>
            <a:endParaRPr lang="en-US" sz="2400" dirty="0" smtClean="0"/>
          </a:p>
          <a:p>
            <a:pPr lvl="1"/>
            <a:endParaRPr lang="en-US" sz="2400" dirty="0" smtClean="0"/>
          </a:p>
          <a:p>
            <a:pPr lvl="1"/>
            <a:r>
              <a:rPr lang="en-US" sz="2400" b="1" dirty="0" smtClean="0"/>
              <a:t>Globally,</a:t>
            </a:r>
            <a:r>
              <a:rPr lang="en-US" sz="2400" dirty="0" smtClean="0"/>
              <a:t> 1 in 9 people are undernourished, the vast majority of these people live in developing countries</a:t>
            </a:r>
            <a:endParaRPr lang="en-US" sz="2000" dirty="0" smtClean="0"/>
          </a:p>
          <a:p>
            <a:pPr lvl="1"/>
            <a:endParaRPr lang="en-US" sz="2400" dirty="0" smtClean="0"/>
          </a:p>
          <a:p>
            <a:pPr lvl="1"/>
            <a:r>
              <a:rPr lang="en-US" sz="2400" b="1" dirty="0" smtClean="0"/>
              <a:t>Agriculture</a:t>
            </a:r>
            <a:r>
              <a:rPr lang="en-US" sz="2400" dirty="0" smtClean="0"/>
              <a:t> is the single largest employer in the world, providing livelihoods for 40 per cent of today’s global population. It is the largest source of income and jobs for poor rural households. Women comprise on average 43 per cent of the agricultural labor force in developing countries, and over 50 per cent in parts of Asia and Africa, yet they only own 20% of the land.</a:t>
            </a:r>
            <a:endParaRPr lang="en-US" sz="2000" dirty="0" smtClean="0"/>
          </a:p>
          <a:p>
            <a:pPr lvl="1"/>
            <a:endParaRPr lang="en-US" sz="2400" dirty="0" smtClean="0"/>
          </a:p>
          <a:p>
            <a:pPr lvl="1"/>
            <a:r>
              <a:rPr lang="en-US" sz="2400" b="1" dirty="0" smtClean="0"/>
              <a:t>Poor nutrition</a:t>
            </a:r>
            <a:r>
              <a:rPr lang="en-US" sz="2400" dirty="0" smtClean="0"/>
              <a:t> causes nearly half (45 per cent) of deaths in children under five – 3.1 million children each year.</a:t>
            </a:r>
            <a:endParaRPr lang="en-US" sz="2000" dirty="0" smtClean="0"/>
          </a:p>
          <a:p>
            <a:endParaRPr lang="en-US" dirty="0"/>
          </a:p>
        </p:txBody>
      </p:sp>
      <p:sp>
        <p:nvSpPr>
          <p:cNvPr id="3" name="Title 2"/>
          <p:cNvSpPr>
            <a:spLocks noGrp="1"/>
          </p:cNvSpPr>
          <p:nvPr>
            <p:ph type="title"/>
          </p:nvPr>
        </p:nvSpPr>
        <p:spPr/>
        <p:txBody>
          <a:bodyPr/>
          <a:lstStyle/>
          <a:p>
            <a:pPr algn="ctr"/>
            <a:r>
              <a:rPr lang="en-US" sz="4400" dirty="0" smtClean="0"/>
              <a:t>2.Zero Hunger</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lvl="0"/>
            <a:r>
              <a:rPr lang="en-US" sz="2800" b="1" dirty="0" smtClean="0"/>
              <a:t>Good Health and Well-being</a:t>
            </a:r>
            <a:r>
              <a:rPr lang="en-US" sz="2800" dirty="0" smtClean="0"/>
              <a:t> - Ensure healthy lives and promote </a:t>
            </a:r>
            <a:r>
              <a:rPr lang="en-US" sz="2800" dirty="0" smtClean="0">
                <a:hlinkClick r:id="rId2" tooltip="Well-being"/>
              </a:rPr>
              <a:t>well-being</a:t>
            </a:r>
            <a:r>
              <a:rPr lang="en-US" sz="2800" dirty="0" smtClean="0"/>
              <a:t> for all at all ages</a:t>
            </a:r>
            <a:r>
              <a:rPr lang="en-US" sz="1800" baseline="30000" dirty="0" smtClean="0">
                <a:hlinkClick r:id="rId3"/>
              </a:rPr>
              <a:t>[22]</a:t>
            </a:r>
            <a:r>
              <a:rPr lang="en-US" sz="2800" dirty="0" smtClean="0"/>
              <a:t> </a:t>
            </a:r>
            <a:endParaRPr lang="en-US" sz="2400" dirty="0" smtClean="0"/>
          </a:p>
          <a:p>
            <a:pPr lvl="1"/>
            <a:endParaRPr lang="en-US" sz="2400" dirty="0" smtClean="0"/>
          </a:p>
          <a:p>
            <a:pPr lvl="1"/>
            <a:r>
              <a:rPr lang="en-US" sz="2400" b="1" dirty="0" smtClean="0"/>
              <a:t>Significant strides </a:t>
            </a:r>
            <a:r>
              <a:rPr lang="en-US" sz="2400" dirty="0" smtClean="0"/>
              <a:t>have been made in increasing life expectancy and reducing some of the common killers associated with child and maternal mortality, and major progress has been made on increasing access to clean water and sanitation, reducing malaria, tuberculosis, polio and the spread of HIV/AIDS.</a:t>
            </a:r>
            <a:endParaRPr lang="en-US" sz="2000" dirty="0" smtClean="0"/>
          </a:p>
          <a:p>
            <a:pPr lvl="1"/>
            <a:endParaRPr lang="en-US" sz="2400" dirty="0" smtClean="0"/>
          </a:p>
          <a:p>
            <a:pPr lvl="1"/>
            <a:r>
              <a:rPr lang="en-US" sz="2400" dirty="0" smtClean="0"/>
              <a:t>However, </a:t>
            </a:r>
            <a:r>
              <a:rPr lang="en-US" sz="2400" b="1" dirty="0" smtClean="0"/>
              <a:t>only half of women</a:t>
            </a:r>
            <a:r>
              <a:rPr lang="en-US" sz="2400" dirty="0" smtClean="0"/>
              <a:t> in developing countries have received the health care they need, and the need for family planning is increasing exponentially, while the need met is growing slowly - more than 225 million women have an unmet need for contraception.</a:t>
            </a:r>
            <a:endParaRPr lang="en-US" sz="2000" dirty="0" smtClean="0"/>
          </a:p>
          <a:p>
            <a:pPr lvl="1"/>
            <a:endParaRPr lang="en-US" sz="2400" dirty="0" smtClean="0"/>
          </a:p>
          <a:p>
            <a:pPr lvl="1"/>
            <a:r>
              <a:rPr lang="en-US" sz="2400" b="1" dirty="0" smtClean="0"/>
              <a:t>An important target</a:t>
            </a:r>
            <a:r>
              <a:rPr lang="en-US" sz="2400" dirty="0" smtClean="0"/>
              <a:t> is to substantially reduce the number of deaths and illnesses from </a:t>
            </a:r>
            <a:r>
              <a:rPr lang="en-US" sz="2400" dirty="0" smtClean="0">
                <a:hlinkClick r:id="rId4" tooltip="List of pollution-related diseases"/>
              </a:rPr>
              <a:t>pollution-related diseases</a:t>
            </a:r>
            <a:r>
              <a:rPr lang="en-US" sz="2400" dirty="0" smtClean="0"/>
              <a:t>.</a:t>
            </a:r>
            <a:endParaRPr lang="en-US" sz="2000" dirty="0" smtClean="0"/>
          </a:p>
          <a:p>
            <a:endParaRPr lang="en-US" dirty="0"/>
          </a:p>
        </p:txBody>
      </p:sp>
      <p:sp>
        <p:nvSpPr>
          <p:cNvPr id="3" name="Title 2"/>
          <p:cNvSpPr>
            <a:spLocks noGrp="1"/>
          </p:cNvSpPr>
          <p:nvPr>
            <p:ph type="title"/>
          </p:nvPr>
        </p:nvSpPr>
        <p:spPr/>
        <p:txBody>
          <a:bodyPr>
            <a:normAutofit fontScale="90000"/>
          </a:bodyPr>
          <a:lstStyle/>
          <a:p>
            <a:pPr algn="ctr"/>
            <a:r>
              <a:rPr lang="en-US" sz="4400" dirty="0" smtClean="0"/>
              <a:t>3.Good Health and Well-being</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lvl="0"/>
            <a:r>
              <a:rPr lang="en-US" sz="2800" b="1" dirty="0" smtClean="0"/>
              <a:t>Quality Education</a:t>
            </a:r>
            <a:r>
              <a:rPr lang="en-US" sz="2800" dirty="0" smtClean="0"/>
              <a:t> - Ensure </a:t>
            </a:r>
            <a:r>
              <a:rPr lang="en-US" sz="2800" dirty="0" smtClean="0">
                <a:hlinkClick r:id="rId2" tooltip="Inclusion (education)"/>
              </a:rPr>
              <a:t>inclusive</a:t>
            </a:r>
            <a:r>
              <a:rPr lang="en-US" sz="2800" dirty="0" smtClean="0"/>
              <a:t> and </a:t>
            </a:r>
            <a:r>
              <a:rPr lang="en-US" sz="2800" dirty="0" smtClean="0">
                <a:hlinkClick r:id="rId3" tooltip="Educational equity"/>
              </a:rPr>
              <a:t>equitable</a:t>
            </a:r>
            <a:r>
              <a:rPr lang="en-US" sz="2800" dirty="0" smtClean="0"/>
              <a:t> quality education and promote </a:t>
            </a:r>
            <a:r>
              <a:rPr lang="en-US" sz="2800" dirty="0" smtClean="0">
                <a:hlinkClick r:id="rId4" tooltip="Lifelong learning"/>
              </a:rPr>
              <a:t>lifelong learning</a:t>
            </a:r>
            <a:r>
              <a:rPr lang="en-US" sz="2800" dirty="0" smtClean="0"/>
              <a:t> opportunities for all</a:t>
            </a:r>
            <a:r>
              <a:rPr lang="en-US" sz="1800" baseline="30000" dirty="0" smtClean="0">
                <a:hlinkClick r:id="rId5"/>
              </a:rPr>
              <a:t>[23]</a:t>
            </a:r>
            <a:r>
              <a:rPr lang="en-US" sz="2800" dirty="0" smtClean="0"/>
              <a:t> </a:t>
            </a:r>
            <a:endParaRPr lang="en-US" sz="2400" dirty="0" smtClean="0"/>
          </a:p>
          <a:p>
            <a:pPr lvl="1"/>
            <a:endParaRPr lang="en-US" sz="2400" b="1" dirty="0" smtClean="0"/>
          </a:p>
          <a:p>
            <a:pPr lvl="1"/>
            <a:r>
              <a:rPr lang="en-US" sz="2400" b="1" dirty="0" smtClean="0"/>
              <a:t>Major progress</a:t>
            </a:r>
            <a:r>
              <a:rPr lang="en-US" sz="2400" dirty="0" smtClean="0"/>
              <a:t> has been made for education access, specifically at the primary school level, for both boys and girls. However, access does not always mean quality of education, or completion of primary school. Currently, 103 million youth worldwide still lack basic literacy skills, and more than 60 per cent of them are women</a:t>
            </a:r>
            <a:endParaRPr lang="en-US" sz="2000" dirty="0" smtClean="0"/>
          </a:p>
          <a:p>
            <a:pPr lvl="1"/>
            <a:endParaRPr lang="en-US" sz="2400" dirty="0" smtClean="0"/>
          </a:p>
          <a:p>
            <a:pPr lvl="1"/>
            <a:r>
              <a:rPr lang="en-US" sz="2400" b="1" dirty="0" smtClean="0"/>
              <a:t>Target 1 "By 2030,</a:t>
            </a:r>
            <a:r>
              <a:rPr lang="en-US" sz="2400" dirty="0" smtClean="0"/>
              <a:t> ensure that all girls and boys complete free, equitable and quality primary and secondary education leading to relevant and Goal-4 effective learning outcomes"- shows the commitment to nondiscriminatory education outcomes</a:t>
            </a:r>
            <a:endParaRPr lang="en-US" sz="2000" dirty="0" smtClean="0"/>
          </a:p>
          <a:p>
            <a:endParaRPr lang="en-US" dirty="0"/>
          </a:p>
        </p:txBody>
      </p:sp>
      <p:sp>
        <p:nvSpPr>
          <p:cNvPr id="3" name="Title 2"/>
          <p:cNvSpPr>
            <a:spLocks noGrp="1"/>
          </p:cNvSpPr>
          <p:nvPr>
            <p:ph type="title"/>
          </p:nvPr>
        </p:nvSpPr>
        <p:spPr/>
        <p:txBody>
          <a:bodyPr/>
          <a:lstStyle/>
          <a:p>
            <a:pPr algn="ctr"/>
            <a:r>
              <a:rPr lang="en-US" sz="4400" dirty="0" smtClean="0"/>
              <a:t>4.Quality Education</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lvl="0"/>
            <a:r>
              <a:rPr lang="en-US" sz="2800" b="1" dirty="0" smtClean="0"/>
              <a:t>Gender Equality</a:t>
            </a:r>
            <a:r>
              <a:rPr lang="en-US" sz="2800" dirty="0" smtClean="0"/>
              <a:t> - Achieve </a:t>
            </a:r>
            <a:r>
              <a:rPr lang="en-US" sz="2800" dirty="0" smtClean="0">
                <a:hlinkClick r:id="rId2" tooltip="Gender equality"/>
              </a:rPr>
              <a:t>gender equality</a:t>
            </a:r>
            <a:r>
              <a:rPr lang="en-US" sz="2800" dirty="0" smtClean="0"/>
              <a:t> and </a:t>
            </a:r>
            <a:r>
              <a:rPr lang="en-US" sz="2800" dirty="0" smtClean="0">
                <a:hlinkClick r:id="rId3" tooltip="Empowerment"/>
              </a:rPr>
              <a:t>empower</a:t>
            </a:r>
            <a:r>
              <a:rPr lang="en-US" sz="2800" dirty="0" smtClean="0"/>
              <a:t> all women and girls</a:t>
            </a:r>
            <a:r>
              <a:rPr lang="en-US" sz="1800" baseline="30000" dirty="0" smtClean="0">
                <a:hlinkClick r:id="rId4"/>
              </a:rPr>
              <a:t>[24]</a:t>
            </a:r>
            <a:r>
              <a:rPr lang="en-US" sz="2800" b="1" dirty="0" smtClean="0"/>
              <a:t> </a:t>
            </a:r>
            <a:endParaRPr lang="en-US" sz="2400" b="1" dirty="0" smtClean="0"/>
          </a:p>
          <a:p>
            <a:pPr lvl="1"/>
            <a:endParaRPr lang="en-US" sz="2400" b="1" dirty="0" smtClean="0"/>
          </a:p>
          <a:p>
            <a:pPr lvl="1"/>
            <a:r>
              <a:rPr lang="en-US" sz="2400" b="1" dirty="0" smtClean="0"/>
              <a:t>Providing women and girls</a:t>
            </a:r>
            <a:r>
              <a:rPr lang="en-US" sz="2400" dirty="0" smtClean="0"/>
              <a:t> with equal access to education, health care, decent work, and representation in political and economic decision-making processes will fuel sustainable economies and benefit societies and humanity at large</a:t>
            </a:r>
            <a:endParaRPr lang="en-US" sz="2000" dirty="0" smtClean="0"/>
          </a:p>
          <a:p>
            <a:pPr lvl="1"/>
            <a:endParaRPr lang="en-US" sz="2400" dirty="0" smtClean="0"/>
          </a:p>
          <a:p>
            <a:pPr lvl="1"/>
            <a:r>
              <a:rPr lang="en-US" sz="2400" dirty="0" smtClean="0"/>
              <a:t>While a record 143 countries guaranteed equality between men and women in their Constitutions by 2014, another 52 had not taken this step. In many nations,</a:t>
            </a:r>
            <a:r>
              <a:rPr lang="en-US" sz="2400" b="1" dirty="0" smtClean="0"/>
              <a:t> gender discrimination</a:t>
            </a:r>
            <a:r>
              <a:rPr lang="en-US" sz="2400" dirty="0" smtClean="0"/>
              <a:t> is still woven through legal and social norms</a:t>
            </a:r>
            <a:endParaRPr lang="en-US" sz="2000" dirty="0" smtClean="0"/>
          </a:p>
          <a:p>
            <a:pPr lvl="1"/>
            <a:endParaRPr lang="en-US" sz="2400" dirty="0" smtClean="0"/>
          </a:p>
          <a:p>
            <a:pPr lvl="1"/>
            <a:r>
              <a:rPr lang="en-US" sz="2400" dirty="0" smtClean="0"/>
              <a:t>Though </a:t>
            </a:r>
            <a:r>
              <a:rPr lang="en-US" sz="2400" b="1" dirty="0" smtClean="0"/>
              <a:t>goal 5 is the gender equality</a:t>
            </a:r>
            <a:r>
              <a:rPr lang="en-US" sz="2400" dirty="0" smtClean="0"/>
              <a:t> stand-alone goal- the SDG's can only be successful if women are completely integrated into each and every goal</a:t>
            </a:r>
            <a:endParaRPr lang="en-US" sz="2000" dirty="0" smtClean="0"/>
          </a:p>
          <a:p>
            <a:endParaRPr lang="en-US" dirty="0"/>
          </a:p>
        </p:txBody>
      </p:sp>
      <p:sp>
        <p:nvSpPr>
          <p:cNvPr id="3" name="Title 2"/>
          <p:cNvSpPr>
            <a:spLocks noGrp="1"/>
          </p:cNvSpPr>
          <p:nvPr>
            <p:ph type="title"/>
          </p:nvPr>
        </p:nvSpPr>
        <p:spPr/>
        <p:txBody>
          <a:bodyPr/>
          <a:lstStyle/>
          <a:p>
            <a:pPr algn="ctr"/>
            <a:r>
              <a:rPr lang="en-US" sz="4400" dirty="0" smtClean="0"/>
              <a:t>5.Gender Equality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2" name="Content Placeholder 1"/>
          <p:cNvSpPr>
            <a:spLocks noGrp="1"/>
          </p:cNvSpPr>
          <p:nvPr>
            <p:ph idx="1"/>
          </p:nvPr>
        </p:nvSpPr>
        <p:spPr/>
        <p:txBody>
          <a:bodyPr>
            <a:normAutofit/>
          </a:bodyPr>
          <a:lstStyle/>
          <a:p>
            <a:r>
              <a:rPr lang="en-US" sz="2800" b="1" dirty="0" smtClean="0"/>
              <a:t>Mental health</a:t>
            </a:r>
            <a:r>
              <a:rPr lang="en-US" sz="2800" dirty="0" smtClean="0"/>
              <a:t> is defined  as a state of wellbeing in which every individual realizes his or her </a:t>
            </a:r>
            <a:r>
              <a:rPr lang="en-US" sz="2800" dirty="0" smtClean="0">
                <a:solidFill>
                  <a:srgbClr val="FF0000"/>
                </a:solidFill>
              </a:rPr>
              <a:t>own potential, </a:t>
            </a:r>
            <a:r>
              <a:rPr lang="en-US" sz="2800" dirty="0" smtClean="0"/>
              <a:t>can </a:t>
            </a:r>
            <a:r>
              <a:rPr lang="en-US" sz="2800" dirty="0" smtClean="0">
                <a:solidFill>
                  <a:srgbClr val="FF0000"/>
                </a:solidFill>
              </a:rPr>
              <a:t>cope with the normal stresses of life</a:t>
            </a:r>
            <a:r>
              <a:rPr lang="en-US" sz="2800" dirty="0" smtClean="0"/>
              <a:t>, can work </a:t>
            </a:r>
            <a:r>
              <a:rPr lang="en-US" sz="2800" dirty="0" smtClean="0">
                <a:solidFill>
                  <a:srgbClr val="FF0000"/>
                </a:solidFill>
              </a:rPr>
              <a:t>productively and fruitfully</a:t>
            </a:r>
            <a:r>
              <a:rPr lang="en-US" sz="2800" dirty="0" smtClean="0"/>
              <a:t>, and is able to make a </a:t>
            </a:r>
            <a:r>
              <a:rPr lang="en-US" sz="2800" dirty="0" smtClean="0">
                <a:solidFill>
                  <a:srgbClr val="FF0000"/>
                </a:solidFill>
              </a:rPr>
              <a:t>contribution</a:t>
            </a:r>
            <a:r>
              <a:rPr lang="en-US" sz="2800" dirty="0" smtClean="0"/>
              <a:t> to her or his community.</a:t>
            </a:r>
            <a:endParaRPr lang="en-US" sz="2800" dirty="0"/>
          </a:p>
        </p:txBody>
      </p:sp>
      <p:sp>
        <p:nvSpPr>
          <p:cNvPr id="1048603" name="Title 2"/>
          <p:cNvSpPr>
            <a:spLocks noGrp="1"/>
          </p:cNvSpPr>
          <p:nvPr>
            <p:ph type="title"/>
          </p:nvPr>
        </p:nvSpPr>
        <p:spPr/>
        <p:txBody>
          <a:bodyPr/>
          <a:lstStyle/>
          <a:p>
            <a:r>
              <a:rPr lang="en-US" dirty="0" smtClean="0"/>
              <a:t>MENTAL HEALTH</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endParaRPr lang="en-US" b="1" dirty="0" smtClean="0"/>
          </a:p>
          <a:p>
            <a:pPr lvl="0"/>
            <a:endParaRPr lang="en-US" b="1" dirty="0" smtClean="0"/>
          </a:p>
          <a:p>
            <a:pPr lvl="0"/>
            <a:r>
              <a:rPr lang="en-US" b="1" dirty="0" smtClean="0"/>
              <a:t> Clean Water and Sanitation</a:t>
            </a:r>
            <a:r>
              <a:rPr lang="en-US" dirty="0" smtClean="0"/>
              <a:t> - Ensure </a:t>
            </a:r>
            <a:r>
              <a:rPr lang="en-US" dirty="0" smtClean="0">
                <a:hlinkClick r:id="rId2" tooltip="Water resources"/>
              </a:rPr>
              <a:t>availability</a:t>
            </a:r>
            <a:r>
              <a:rPr lang="en-US" dirty="0" smtClean="0"/>
              <a:t> and sustainable management of water and </a:t>
            </a:r>
            <a:r>
              <a:rPr lang="en-US" dirty="0" smtClean="0">
                <a:hlinkClick r:id="rId3" tooltip="Sanitation"/>
              </a:rPr>
              <a:t>sanitation</a:t>
            </a:r>
            <a:r>
              <a:rPr lang="en-US" dirty="0" smtClean="0"/>
              <a:t> for all</a:t>
            </a:r>
            <a:r>
              <a:rPr lang="en-US" baseline="30000" dirty="0" smtClean="0">
                <a:hlinkClick r:id="rId4"/>
              </a:rPr>
              <a:t>[25]</a:t>
            </a:r>
            <a:endParaRPr lang="en-US" dirty="0" smtClean="0"/>
          </a:p>
          <a:p>
            <a:pPr lvl="0">
              <a:buNone/>
            </a:pPr>
            <a:endParaRPr lang="en-US" dirty="0" smtClean="0"/>
          </a:p>
          <a:p>
            <a:pPr lvl="0"/>
            <a:endParaRPr lang="en-US" dirty="0" smtClean="0"/>
          </a:p>
          <a:p>
            <a:pPr lvl="0"/>
            <a:endParaRPr lang="en-US" dirty="0" smtClean="0"/>
          </a:p>
          <a:p>
            <a:pPr lvl="0"/>
            <a:endParaRPr lang="en-US" dirty="0" smtClean="0"/>
          </a:p>
          <a:p>
            <a:endParaRPr lang="en-US" dirty="0"/>
          </a:p>
        </p:txBody>
      </p:sp>
      <p:sp>
        <p:nvSpPr>
          <p:cNvPr id="3" name="Title 2"/>
          <p:cNvSpPr>
            <a:spLocks noGrp="1"/>
          </p:cNvSpPr>
          <p:nvPr>
            <p:ph type="title"/>
          </p:nvPr>
        </p:nvSpPr>
        <p:spPr/>
        <p:txBody>
          <a:bodyPr/>
          <a:lstStyle/>
          <a:p>
            <a:pPr algn="ctr"/>
            <a:r>
              <a:rPr lang="en-US" dirty="0" smtClean="0"/>
              <a:t>6. Clean Water and Sanitation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b="1" dirty="0" smtClean="0"/>
          </a:p>
          <a:p>
            <a:endParaRPr lang="en-US" b="1" dirty="0" smtClean="0"/>
          </a:p>
          <a:p>
            <a:r>
              <a:rPr lang="en-US" b="1" dirty="0" smtClean="0"/>
              <a:t>Affordable and Clean Energy</a:t>
            </a:r>
            <a:r>
              <a:rPr lang="en-US" dirty="0" smtClean="0"/>
              <a:t> - Ensure access to affordable, reliable, </a:t>
            </a:r>
            <a:r>
              <a:rPr lang="en-US" dirty="0" smtClean="0">
                <a:hlinkClick r:id="rId2" tooltip="Sustainable energy"/>
              </a:rPr>
              <a:t>sustainable</a:t>
            </a:r>
            <a:r>
              <a:rPr lang="en-US" dirty="0" smtClean="0"/>
              <a:t> and modern energy for all</a:t>
            </a:r>
            <a:r>
              <a:rPr lang="en-US" baseline="30000" dirty="0" smtClean="0">
                <a:hlinkClick r:id="rId3"/>
              </a:rPr>
              <a:t>[</a:t>
            </a:r>
            <a:endParaRPr lang="en-US" dirty="0"/>
          </a:p>
        </p:txBody>
      </p:sp>
      <p:sp>
        <p:nvSpPr>
          <p:cNvPr id="3" name="Title 2"/>
          <p:cNvSpPr>
            <a:spLocks noGrp="1"/>
          </p:cNvSpPr>
          <p:nvPr>
            <p:ph type="title"/>
          </p:nvPr>
        </p:nvSpPr>
        <p:spPr/>
        <p:txBody>
          <a:bodyPr/>
          <a:lstStyle/>
          <a:p>
            <a:pPr algn="ctr"/>
            <a:r>
              <a:rPr lang="en-US" dirty="0" smtClean="0"/>
              <a:t>7.Affordable and Clean Energy</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b="1" dirty="0" smtClean="0"/>
          </a:p>
          <a:p>
            <a:endParaRPr lang="en-US" b="1" dirty="0" smtClean="0"/>
          </a:p>
          <a:p>
            <a:r>
              <a:rPr lang="en-US" b="1" dirty="0" smtClean="0"/>
              <a:t>Decent Work and Economic Growth</a:t>
            </a:r>
            <a:r>
              <a:rPr lang="en-US" dirty="0" smtClean="0"/>
              <a:t> - Promote sustained, inclusive and </a:t>
            </a:r>
            <a:r>
              <a:rPr lang="en-US" dirty="0" smtClean="0">
                <a:hlinkClick r:id="rId2" tooltip="Sustainable development"/>
              </a:rPr>
              <a:t>sustainable economic growth</a:t>
            </a:r>
            <a:r>
              <a:rPr lang="en-US" dirty="0" smtClean="0"/>
              <a:t>, full and productive employment and </a:t>
            </a:r>
            <a:r>
              <a:rPr lang="en-US" dirty="0" smtClean="0">
                <a:hlinkClick r:id="rId3" tooltip="Decent work"/>
              </a:rPr>
              <a:t>decent work</a:t>
            </a:r>
            <a:r>
              <a:rPr lang="en-US" dirty="0" smtClean="0"/>
              <a:t> for all</a:t>
            </a:r>
            <a:endParaRPr lang="en-US" dirty="0"/>
          </a:p>
        </p:txBody>
      </p:sp>
      <p:sp>
        <p:nvSpPr>
          <p:cNvPr id="3" name="Title 2"/>
          <p:cNvSpPr>
            <a:spLocks noGrp="1"/>
          </p:cNvSpPr>
          <p:nvPr>
            <p:ph type="title"/>
          </p:nvPr>
        </p:nvSpPr>
        <p:spPr/>
        <p:txBody>
          <a:bodyPr>
            <a:normAutofit fontScale="90000"/>
          </a:bodyPr>
          <a:lstStyle/>
          <a:p>
            <a:pPr algn="ctr"/>
            <a:r>
              <a:rPr lang="en-US" dirty="0" smtClean="0"/>
              <a:t>8.Decent Work and Economic Growth</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b="1" dirty="0" smtClean="0"/>
          </a:p>
          <a:p>
            <a:endParaRPr lang="en-US" b="1" dirty="0" smtClean="0"/>
          </a:p>
          <a:p>
            <a:r>
              <a:rPr lang="en-US" b="1" dirty="0" smtClean="0"/>
              <a:t>Industry, Innovation and Infrastructure</a:t>
            </a:r>
            <a:r>
              <a:rPr lang="en-US" dirty="0" smtClean="0"/>
              <a:t> - Build </a:t>
            </a:r>
            <a:r>
              <a:rPr lang="en-US" dirty="0" smtClean="0">
                <a:hlinkClick r:id="rId2" tooltip="wikt:resilient"/>
              </a:rPr>
              <a:t>resilient</a:t>
            </a:r>
            <a:r>
              <a:rPr lang="en-US" dirty="0" smtClean="0"/>
              <a:t> </a:t>
            </a:r>
            <a:r>
              <a:rPr lang="en-US" dirty="0" smtClean="0">
                <a:hlinkClick r:id="rId3" tooltip="Infrastructure"/>
              </a:rPr>
              <a:t>infrastructure</a:t>
            </a:r>
            <a:r>
              <a:rPr lang="en-US" dirty="0" smtClean="0"/>
              <a:t>, promote inclusive and </a:t>
            </a:r>
            <a:r>
              <a:rPr lang="en-US" dirty="0" smtClean="0">
                <a:hlinkClick r:id="rId4" tooltip="Sustainable industries"/>
              </a:rPr>
              <a:t>sustainable industrialization</a:t>
            </a:r>
            <a:r>
              <a:rPr lang="en-US" dirty="0" smtClean="0"/>
              <a:t> and foster </a:t>
            </a:r>
            <a:r>
              <a:rPr lang="en-US" dirty="0" smtClean="0">
                <a:hlinkClick r:id="rId5" tooltip="Innovation"/>
              </a:rPr>
              <a:t>innovation</a:t>
            </a:r>
            <a:endParaRPr lang="en-US" dirty="0"/>
          </a:p>
        </p:txBody>
      </p:sp>
      <p:sp>
        <p:nvSpPr>
          <p:cNvPr id="3" name="Title 2"/>
          <p:cNvSpPr>
            <a:spLocks noGrp="1"/>
          </p:cNvSpPr>
          <p:nvPr>
            <p:ph type="title"/>
          </p:nvPr>
        </p:nvSpPr>
        <p:spPr/>
        <p:txBody>
          <a:bodyPr>
            <a:normAutofit fontScale="90000"/>
          </a:bodyPr>
          <a:lstStyle/>
          <a:p>
            <a:pPr algn="ctr"/>
            <a:r>
              <a:rPr lang="en-US" dirty="0" smtClean="0"/>
              <a:t>9.Industry, Innovation and Infrastructure</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b="1" dirty="0" smtClean="0"/>
          </a:p>
          <a:p>
            <a:endParaRPr lang="en-US" b="1" dirty="0" smtClean="0"/>
          </a:p>
          <a:p>
            <a:r>
              <a:rPr lang="en-US" b="1" dirty="0" smtClean="0"/>
              <a:t>Reduced Inequalities</a:t>
            </a:r>
            <a:r>
              <a:rPr lang="en-US" dirty="0" smtClean="0"/>
              <a:t> - Reduce income </a:t>
            </a:r>
            <a:r>
              <a:rPr lang="en-US" dirty="0" smtClean="0">
                <a:hlinkClick r:id="rId2" tooltip="Social inequality"/>
              </a:rPr>
              <a:t>inequality</a:t>
            </a:r>
            <a:r>
              <a:rPr lang="en-US" dirty="0" smtClean="0"/>
              <a:t> within and among countries</a:t>
            </a:r>
            <a:endParaRPr lang="en-US" dirty="0"/>
          </a:p>
        </p:txBody>
      </p:sp>
      <p:sp>
        <p:nvSpPr>
          <p:cNvPr id="3" name="Title 2"/>
          <p:cNvSpPr>
            <a:spLocks noGrp="1"/>
          </p:cNvSpPr>
          <p:nvPr>
            <p:ph type="title"/>
          </p:nvPr>
        </p:nvSpPr>
        <p:spPr/>
        <p:txBody>
          <a:bodyPr/>
          <a:lstStyle/>
          <a:p>
            <a:pPr algn="ctr"/>
            <a:r>
              <a:rPr lang="en-US" dirty="0" smtClean="0"/>
              <a:t>10.Reduced Inequalities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endParaRPr lang="en-US" b="1" dirty="0" smtClean="0"/>
          </a:p>
          <a:p>
            <a:pPr lvl="0"/>
            <a:r>
              <a:rPr lang="en-US" b="1" dirty="0" smtClean="0"/>
              <a:t> Sustainable Cities and Communities</a:t>
            </a:r>
            <a:r>
              <a:rPr lang="en-US" dirty="0" smtClean="0"/>
              <a:t> - Make cities and human settlements inclusive, safe, resilient and sustainable</a:t>
            </a:r>
          </a:p>
          <a:p>
            <a:pPr lvl="0"/>
            <a:endParaRPr lang="en-US" dirty="0" smtClean="0"/>
          </a:p>
          <a:p>
            <a:pPr lvl="0"/>
            <a:endParaRPr lang="en-US" dirty="0" smtClean="0"/>
          </a:p>
          <a:p>
            <a:pPr lvl="0"/>
            <a:endParaRPr lang="en-US" dirty="0" smtClean="0"/>
          </a:p>
        </p:txBody>
      </p:sp>
      <p:sp>
        <p:nvSpPr>
          <p:cNvPr id="3" name="Title 2"/>
          <p:cNvSpPr>
            <a:spLocks noGrp="1"/>
          </p:cNvSpPr>
          <p:nvPr>
            <p:ph type="title"/>
          </p:nvPr>
        </p:nvSpPr>
        <p:spPr/>
        <p:txBody>
          <a:bodyPr>
            <a:normAutofit fontScale="90000"/>
          </a:bodyPr>
          <a:lstStyle/>
          <a:p>
            <a:pPr algn="ctr"/>
            <a:r>
              <a:rPr lang="en-US" dirty="0" smtClean="0"/>
              <a:t>11. Sustainable Cities and Communities</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b="1" dirty="0" smtClean="0"/>
          </a:p>
          <a:p>
            <a:r>
              <a:rPr lang="en-US" b="1" dirty="0" smtClean="0"/>
              <a:t> Responsible Consumption and Production</a:t>
            </a:r>
            <a:r>
              <a:rPr lang="en-US" dirty="0" smtClean="0"/>
              <a:t> - Ensure sustainable consumption and production patterns</a:t>
            </a:r>
            <a:endParaRPr lang="en-US" dirty="0"/>
          </a:p>
        </p:txBody>
      </p:sp>
      <p:sp>
        <p:nvSpPr>
          <p:cNvPr id="3" name="Title 2"/>
          <p:cNvSpPr>
            <a:spLocks noGrp="1"/>
          </p:cNvSpPr>
          <p:nvPr>
            <p:ph type="title"/>
          </p:nvPr>
        </p:nvSpPr>
        <p:spPr/>
        <p:txBody>
          <a:bodyPr>
            <a:normAutofit fontScale="90000"/>
          </a:bodyPr>
          <a:lstStyle/>
          <a:p>
            <a:pPr algn="ctr"/>
            <a:r>
              <a:rPr lang="en-US" dirty="0" smtClean="0"/>
              <a:t>12. Responsible Consumption and Production </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b="1" dirty="0" smtClean="0"/>
          </a:p>
          <a:p>
            <a:r>
              <a:rPr lang="en-US" b="1" dirty="0" smtClean="0"/>
              <a:t>Climate Action</a:t>
            </a:r>
            <a:r>
              <a:rPr lang="en-US" dirty="0" smtClean="0"/>
              <a:t> - Take urgent action to combat </a:t>
            </a:r>
            <a:r>
              <a:rPr lang="en-US" dirty="0" smtClean="0">
                <a:hlinkClick r:id="rId2" tooltip="Climate change"/>
              </a:rPr>
              <a:t>climate change</a:t>
            </a:r>
            <a:r>
              <a:rPr lang="en-US" dirty="0" smtClean="0"/>
              <a:t> and its impacts by regulating emissions and promoting developments in renewable energy</a:t>
            </a:r>
            <a:endParaRPr lang="en-US" dirty="0"/>
          </a:p>
        </p:txBody>
      </p:sp>
      <p:sp>
        <p:nvSpPr>
          <p:cNvPr id="3" name="Title 2"/>
          <p:cNvSpPr>
            <a:spLocks noGrp="1"/>
          </p:cNvSpPr>
          <p:nvPr>
            <p:ph type="title"/>
          </p:nvPr>
        </p:nvSpPr>
        <p:spPr/>
        <p:txBody>
          <a:bodyPr/>
          <a:lstStyle/>
          <a:p>
            <a:pPr algn="ctr"/>
            <a:r>
              <a:rPr lang="en-US" dirty="0" smtClean="0"/>
              <a:t>13.Climate Action</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b="1" dirty="0" smtClean="0"/>
          </a:p>
          <a:p>
            <a:r>
              <a:rPr lang="en-US" b="1" dirty="0" smtClean="0"/>
              <a:t>Life Below Water</a:t>
            </a:r>
            <a:r>
              <a:rPr lang="en-US" dirty="0" smtClean="0"/>
              <a:t> - </a:t>
            </a:r>
            <a:r>
              <a:rPr lang="en-US" dirty="0" smtClean="0">
                <a:hlinkClick r:id="rId2" tooltip="Ocean conservation"/>
              </a:rPr>
              <a:t>Conserve</a:t>
            </a:r>
            <a:r>
              <a:rPr lang="en-US" dirty="0" smtClean="0"/>
              <a:t> and sustainably use the oceans, seas and </a:t>
            </a:r>
            <a:r>
              <a:rPr lang="en-US" dirty="0" smtClean="0">
                <a:hlinkClick r:id="rId3" tooltip="Marine ecosystem"/>
              </a:rPr>
              <a:t>marine resources</a:t>
            </a:r>
            <a:r>
              <a:rPr lang="en-US" dirty="0" smtClean="0"/>
              <a:t> for sustainable development</a:t>
            </a:r>
            <a:endParaRPr lang="en-US" dirty="0"/>
          </a:p>
        </p:txBody>
      </p:sp>
      <p:sp>
        <p:nvSpPr>
          <p:cNvPr id="3" name="Title 2"/>
          <p:cNvSpPr>
            <a:spLocks noGrp="1"/>
          </p:cNvSpPr>
          <p:nvPr>
            <p:ph type="title"/>
          </p:nvPr>
        </p:nvSpPr>
        <p:spPr/>
        <p:txBody>
          <a:bodyPr/>
          <a:lstStyle/>
          <a:p>
            <a:pPr algn="ctr"/>
            <a:r>
              <a:rPr lang="en-US" dirty="0" smtClean="0"/>
              <a:t>14.Life Below Water</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b="1" dirty="0" smtClean="0"/>
          </a:p>
          <a:p>
            <a:r>
              <a:rPr lang="en-US" b="1" dirty="0" smtClean="0"/>
              <a:t>Life on Land</a:t>
            </a:r>
            <a:r>
              <a:rPr lang="en-US" dirty="0" smtClean="0"/>
              <a:t> - Protect, restore and promote sustainable use of terrestrial </a:t>
            </a:r>
            <a:r>
              <a:rPr lang="en-US" dirty="0" smtClean="0">
                <a:hlinkClick r:id="rId2" tooltip="Ecosystem"/>
              </a:rPr>
              <a:t>ecosystems</a:t>
            </a:r>
            <a:r>
              <a:rPr lang="en-US" dirty="0" smtClean="0"/>
              <a:t>, sustainably manage forests, combat </a:t>
            </a:r>
            <a:r>
              <a:rPr lang="en-US" dirty="0" smtClean="0">
                <a:hlinkClick r:id="rId3" tooltip="Desertification"/>
              </a:rPr>
              <a:t>desertification</a:t>
            </a:r>
            <a:r>
              <a:rPr lang="en-US" dirty="0" smtClean="0"/>
              <a:t>, and halt and reverse </a:t>
            </a:r>
            <a:r>
              <a:rPr lang="en-US" dirty="0" smtClean="0">
                <a:hlinkClick r:id="rId4" tooltip="Land degradation"/>
              </a:rPr>
              <a:t>land degradation</a:t>
            </a:r>
            <a:r>
              <a:rPr lang="en-US" dirty="0" smtClean="0"/>
              <a:t> and halt </a:t>
            </a:r>
            <a:r>
              <a:rPr lang="en-US" dirty="0" smtClean="0">
                <a:hlinkClick r:id="rId5" tooltip="Biodiversity"/>
              </a:rPr>
              <a:t>biodiversity</a:t>
            </a:r>
            <a:r>
              <a:rPr lang="en-US" dirty="0" smtClean="0"/>
              <a:t> loss</a:t>
            </a:r>
          </a:p>
          <a:p>
            <a:endParaRPr lang="en-US" dirty="0"/>
          </a:p>
        </p:txBody>
      </p:sp>
      <p:sp>
        <p:nvSpPr>
          <p:cNvPr id="3" name="Title 2"/>
          <p:cNvSpPr>
            <a:spLocks noGrp="1"/>
          </p:cNvSpPr>
          <p:nvPr>
            <p:ph type="title"/>
          </p:nvPr>
        </p:nvSpPr>
        <p:spPr/>
        <p:txBody>
          <a:bodyPr/>
          <a:lstStyle/>
          <a:p>
            <a:pPr algn="ctr"/>
            <a:r>
              <a:rPr lang="en-US" dirty="0" smtClean="0"/>
              <a:t>15.Life on Land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4" name="Content Placeholder 1"/>
          <p:cNvSpPr>
            <a:spLocks noGrp="1"/>
          </p:cNvSpPr>
          <p:nvPr>
            <p:ph idx="1"/>
          </p:nvPr>
        </p:nvSpPr>
        <p:spPr/>
        <p:txBody>
          <a:bodyPr>
            <a:normAutofit/>
          </a:bodyPr>
          <a:lstStyle/>
          <a:p>
            <a:r>
              <a:rPr lang="en-US" sz="2800" b="1" dirty="0" smtClean="0"/>
              <a:t>Poverty</a:t>
            </a:r>
            <a:r>
              <a:rPr lang="en-US" sz="2800" dirty="0" smtClean="0"/>
              <a:t>, from health stand point is the inadequacy of required amount of food consumption, self health, and access to health care system.</a:t>
            </a:r>
          </a:p>
          <a:p>
            <a:pPr>
              <a:buNone/>
            </a:pPr>
            <a:endParaRPr lang="en-US" sz="2800" dirty="0" smtClean="0"/>
          </a:p>
          <a:p>
            <a:pPr>
              <a:buNone/>
            </a:pPr>
            <a:r>
              <a:rPr lang="en-US" sz="2800" dirty="0" smtClean="0"/>
              <a:t>  we can Identify </a:t>
            </a:r>
            <a:r>
              <a:rPr lang="en-US" sz="2800" b="1" dirty="0" smtClean="0"/>
              <a:t>six types</a:t>
            </a:r>
            <a:r>
              <a:rPr lang="en-US" sz="2800" dirty="0" smtClean="0"/>
              <a:t> of poverty; absolute, relative, generational, situational, urban and rural poverty.</a:t>
            </a:r>
            <a:endParaRPr lang="en-US" sz="2800" dirty="0"/>
          </a:p>
        </p:txBody>
      </p:sp>
      <p:sp>
        <p:nvSpPr>
          <p:cNvPr id="1048605" name="Title 2"/>
          <p:cNvSpPr>
            <a:spLocks noGrp="1"/>
          </p:cNvSpPr>
          <p:nvPr>
            <p:ph type="title"/>
          </p:nvPr>
        </p:nvSpPr>
        <p:spPr/>
        <p:txBody>
          <a:bodyPr/>
          <a:lstStyle/>
          <a:p>
            <a:r>
              <a:rPr lang="en-US" dirty="0" smtClean="0"/>
              <a:t>POVERTY</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b="1" dirty="0" smtClean="0"/>
          </a:p>
          <a:p>
            <a:r>
              <a:rPr lang="en-US" b="1" dirty="0" smtClean="0"/>
              <a:t>Peace, Justice and Strong Institutions</a:t>
            </a:r>
            <a:r>
              <a:rPr lang="en-US" dirty="0" smtClean="0"/>
              <a:t> - Promote peaceful and inclusive societies for </a:t>
            </a:r>
            <a:r>
              <a:rPr lang="en-US" dirty="0" smtClean="0">
                <a:hlinkClick r:id="rId2" tooltip="Sustainable development"/>
              </a:rPr>
              <a:t>sustainable development</a:t>
            </a:r>
            <a:r>
              <a:rPr lang="en-US" dirty="0" smtClean="0"/>
              <a:t>, provide </a:t>
            </a:r>
            <a:r>
              <a:rPr lang="en-US" dirty="0" smtClean="0">
                <a:hlinkClick r:id="rId3" tooltip="Right to fair trial"/>
              </a:rPr>
              <a:t>access to justice</a:t>
            </a:r>
            <a:r>
              <a:rPr lang="en-US" dirty="0" smtClean="0"/>
              <a:t> for all and build effective, accountable and inclusive institutions at all levels</a:t>
            </a:r>
            <a:endParaRPr lang="en-US" dirty="0"/>
          </a:p>
        </p:txBody>
      </p:sp>
      <p:sp>
        <p:nvSpPr>
          <p:cNvPr id="3" name="Title 2"/>
          <p:cNvSpPr>
            <a:spLocks noGrp="1"/>
          </p:cNvSpPr>
          <p:nvPr>
            <p:ph type="title"/>
          </p:nvPr>
        </p:nvSpPr>
        <p:spPr/>
        <p:txBody>
          <a:bodyPr>
            <a:normAutofit fontScale="90000"/>
          </a:bodyPr>
          <a:lstStyle/>
          <a:p>
            <a:pPr algn="ctr"/>
            <a:r>
              <a:rPr lang="en-US" dirty="0" smtClean="0"/>
              <a:t>16.Peace, Justice and Strong Institutions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endParaRPr lang="en-US" dirty="0" smtClean="0"/>
          </a:p>
          <a:p>
            <a:r>
              <a:rPr lang="en-US" b="1" dirty="0" smtClean="0"/>
              <a:t>Partnerships for the Goals</a:t>
            </a:r>
            <a:r>
              <a:rPr lang="en-US" dirty="0" smtClean="0"/>
              <a:t> - Strengthen the means of implementation and revitalize the global partnership for </a:t>
            </a:r>
            <a:r>
              <a:rPr lang="en-US" dirty="0" smtClean="0">
                <a:hlinkClick r:id="rId2" tooltip="Sustainable development"/>
              </a:rPr>
              <a:t>sustainable development</a:t>
            </a:r>
            <a:endParaRPr lang="en-US" dirty="0"/>
          </a:p>
        </p:txBody>
      </p:sp>
      <p:sp>
        <p:nvSpPr>
          <p:cNvPr id="3" name="Title 2"/>
          <p:cNvSpPr>
            <a:spLocks noGrp="1"/>
          </p:cNvSpPr>
          <p:nvPr>
            <p:ph type="title"/>
          </p:nvPr>
        </p:nvSpPr>
        <p:spPr/>
        <p:txBody>
          <a:bodyPr/>
          <a:lstStyle/>
          <a:p>
            <a:pPr algn="ctr"/>
            <a:r>
              <a:rPr lang="en-US" dirty="0" smtClean="0"/>
              <a:t>17.Partnerships for the Goals</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pPr algn="ctr"/>
            <a:r>
              <a:rPr lang="en-US" dirty="0" smtClean="0"/>
              <a:t>THE END. THANKS!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6" name="Content Placeholder 1"/>
          <p:cNvSpPr>
            <a:spLocks noGrp="1"/>
          </p:cNvSpPr>
          <p:nvPr>
            <p:ph idx="1"/>
          </p:nvPr>
        </p:nvSpPr>
        <p:spPr/>
        <p:txBody>
          <a:bodyPr/>
          <a:lstStyle/>
          <a:p>
            <a:r>
              <a:rPr lang="en-US" dirty="0"/>
              <a:t>Others define poverty as a chronic and debilitating condition that results from multiple adverse synergistic risk factors and affects the mind, body, and soul</a:t>
            </a:r>
            <a:r>
              <a:rPr lang="en-US" dirty="0" smtClean="0"/>
              <a:t>.</a:t>
            </a:r>
          </a:p>
          <a:p>
            <a:pPr>
              <a:buNone/>
            </a:pPr>
            <a:r>
              <a:rPr lang="en-US" dirty="0" smtClean="0"/>
              <a:t> </a:t>
            </a:r>
            <a:endParaRPr lang="en-US" dirty="0"/>
          </a:p>
          <a:p>
            <a:r>
              <a:rPr lang="en-US" dirty="0"/>
              <a:t>However you define it, poverty is complex; it does not mean the same thing for all people.</a:t>
            </a:r>
          </a:p>
          <a:p>
            <a:endParaRPr lang="en-US" dirty="0"/>
          </a:p>
        </p:txBody>
      </p:sp>
      <p:sp>
        <p:nvSpPr>
          <p:cNvPr id="1048607" name="Title 2"/>
          <p:cNvSpPr>
            <a:spLocks noGrp="1"/>
          </p:cNvSpPr>
          <p:nvPr>
            <p:ph type="title"/>
          </p:nvPr>
        </p:nvSpPr>
        <p:spPr/>
        <p:txBody>
          <a:bodyPr/>
          <a:lstStyle/>
          <a:p>
            <a:r>
              <a:rPr lang="en-US" dirty="0" err="1" smtClean="0"/>
              <a:t>Cont</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8" name="Content Placeholder 1"/>
          <p:cNvSpPr>
            <a:spLocks noGrp="1"/>
          </p:cNvSpPr>
          <p:nvPr>
            <p:ph idx="1"/>
          </p:nvPr>
        </p:nvSpPr>
        <p:spPr/>
        <p:txBody>
          <a:bodyPr>
            <a:normAutofit lnSpcReduction="10000"/>
          </a:bodyPr>
          <a:lstStyle/>
          <a:p>
            <a:r>
              <a:rPr lang="en-US" b="1" dirty="0"/>
              <a:t>Definitions of poverty</a:t>
            </a:r>
            <a:r>
              <a:rPr lang="en-US" dirty="0"/>
              <a:t> vary with social, cultural, and political systems. Attempts to understand poverty from </a:t>
            </a:r>
            <a:r>
              <a:rPr lang="en-US" b="1" dirty="0"/>
              <a:t>poor people’s</a:t>
            </a:r>
            <a:r>
              <a:rPr lang="en-US" dirty="0"/>
              <a:t> </a:t>
            </a:r>
            <a:r>
              <a:rPr lang="en-US" b="1" dirty="0"/>
              <a:t>perspectives</a:t>
            </a:r>
            <a:r>
              <a:rPr lang="en-US" dirty="0"/>
              <a:t> reveal that poverty is a multidimensional phenomenon</a:t>
            </a:r>
            <a:r>
              <a:rPr lang="en-US" dirty="0" smtClean="0"/>
              <a:t>.</a:t>
            </a:r>
          </a:p>
          <a:p>
            <a:endParaRPr lang="en-US" dirty="0" smtClean="0"/>
          </a:p>
          <a:p>
            <a:r>
              <a:rPr lang="en-US" dirty="0" smtClean="0"/>
              <a:t> </a:t>
            </a:r>
            <a:r>
              <a:rPr lang="en-US" dirty="0"/>
              <a:t>From an </a:t>
            </a:r>
            <a:r>
              <a:rPr lang="en-US" b="1" dirty="0"/>
              <a:t>epidemiological perspective</a:t>
            </a:r>
            <a:r>
              <a:rPr lang="en-US" dirty="0"/>
              <a:t>, poverty can mean low socio-economic status (measured by social or income class), unemployment, and/or low levels of education. </a:t>
            </a:r>
          </a:p>
        </p:txBody>
      </p:sp>
      <p:sp>
        <p:nvSpPr>
          <p:cNvPr id="1048609" name="Title 2"/>
          <p:cNvSpPr>
            <a:spLocks noGrp="1"/>
          </p:cNvSpPr>
          <p:nvPr>
            <p:ph type="title"/>
          </p:nvPr>
        </p:nvSpPr>
        <p:spPr/>
        <p:txBody>
          <a:bodyPr/>
          <a:lstStyle/>
          <a:p>
            <a:r>
              <a:rPr lang="en-US" dirty="0" err="1" smtClean="0"/>
              <a:t>Cont</a:t>
            </a:r>
            <a:r>
              <a:rPr lang="en-US" dirty="0" smtClean="0"/>
              <a: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Everyone wears shoes? </a:t>
            </a:r>
          </a:p>
          <a:p>
            <a:endParaRPr lang="en-US" dirty="0" smtClean="0"/>
          </a:p>
          <a:p>
            <a:r>
              <a:rPr lang="en-US" dirty="0" smtClean="0"/>
              <a:t>All households use </a:t>
            </a:r>
            <a:r>
              <a:rPr lang="en-US" dirty="0" err="1" smtClean="0"/>
              <a:t>colgate</a:t>
            </a:r>
            <a:r>
              <a:rPr lang="en-US" dirty="0" smtClean="0"/>
              <a:t>?</a:t>
            </a:r>
          </a:p>
          <a:p>
            <a:endParaRPr lang="en-US" dirty="0" smtClean="0"/>
          </a:p>
          <a:p>
            <a:r>
              <a:rPr lang="en-US" dirty="0" smtClean="0"/>
              <a:t>All households use toilet tissues?</a:t>
            </a:r>
          </a:p>
          <a:p>
            <a:endParaRPr lang="en-US" dirty="0"/>
          </a:p>
        </p:txBody>
      </p:sp>
      <p:sp>
        <p:nvSpPr>
          <p:cNvPr id="3" name="Title 2"/>
          <p:cNvSpPr>
            <a:spLocks noGrp="1"/>
          </p:cNvSpPr>
          <p:nvPr>
            <p:ph type="title"/>
          </p:nvPr>
        </p:nvSpPr>
        <p:spPr/>
        <p:txBody>
          <a:bodyPr/>
          <a:lstStyle/>
          <a:p>
            <a:r>
              <a:rPr lang="en-US" dirty="0" smtClean="0"/>
              <a:t>IN </a:t>
            </a:r>
            <a:r>
              <a:rPr lang="en-US" dirty="0" smtClean="0"/>
              <a:t>ZAMBIA-THINK </a:t>
            </a:r>
            <a:r>
              <a:rPr lang="en-US" dirty="0" smtClean="0"/>
              <a:t>ABOUT THIS.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best you can do for poor people is not be one of them</a:t>
            </a:r>
            <a:r>
              <a:rPr lang="en-US" dirty="0" smtClean="0"/>
              <a:t>.( Lee Braxton)</a:t>
            </a:r>
            <a:endParaRPr lang="en-US" dirty="0" smtClean="0"/>
          </a:p>
          <a:p>
            <a:endParaRPr lang="en-US" dirty="0" smtClean="0"/>
          </a:p>
          <a:p>
            <a:r>
              <a:rPr lang="en-US" dirty="0" smtClean="0"/>
              <a:t>Not all rich people help poor people, but at least they have the choice,</a:t>
            </a:r>
          </a:p>
          <a:p>
            <a:endParaRPr lang="en-US" dirty="0" smtClean="0"/>
          </a:p>
          <a:p>
            <a:r>
              <a:rPr lang="en-US" dirty="0" smtClean="0"/>
              <a:t>Whereas no poor people can help poor people.</a:t>
            </a:r>
            <a:endParaRPr lang="en-US" dirty="0"/>
          </a:p>
        </p:txBody>
      </p:sp>
      <p:sp>
        <p:nvSpPr>
          <p:cNvPr id="3" name="Title 2"/>
          <p:cNvSpPr>
            <a:spLocks noGrp="1"/>
          </p:cNvSpPr>
          <p:nvPr>
            <p:ph type="title"/>
          </p:nvPr>
        </p:nvSpPr>
        <p:spPr/>
        <p:txBody>
          <a:bodyPr>
            <a:normAutofit fontScale="90000"/>
          </a:bodyPr>
          <a:lstStyle/>
          <a:p>
            <a:r>
              <a:rPr lang="en-US" dirty="0" smtClean="0"/>
              <a:t> COMMENTS FROM LEE BRAXTON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0" name="Title 2"/>
          <p:cNvSpPr>
            <a:spLocks noGrp="1"/>
          </p:cNvSpPr>
          <p:nvPr>
            <p:ph type="title"/>
          </p:nvPr>
        </p:nvSpPr>
        <p:spPr/>
        <p:txBody>
          <a:bodyPr>
            <a:normAutofit fontScale="90000"/>
          </a:bodyPr>
          <a:lstStyle/>
          <a:p>
            <a:r>
              <a:rPr lang="en-US" dirty="0" smtClean="0"/>
              <a:t>THE VICIOUS CYCLE OF POVERTY AND MENTAL DISORDERS.</a:t>
            </a:r>
            <a:endParaRPr lang="en-US" dirty="0"/>
          </a:p>
        </p:txBody>
      </p:sp>
      <p:pic>
        <p:nvPicPr>
          <p:cNvPr id="2097152" name="Picture 2" descr="E:\TWIZA'S SCHOOL WORK\poverty-a2.jpg"/>
          <p:cNvPicPr>
            <a:picLocks noGrp="1" noChangeAspect="1" noChangeArrowheads="1"/>
          </p:cNvPicPr>
          <p:nvPr>
            <p:ph idx="1"/>
          </p:nvPr>
        </p:nvPicPr>
        <p:blipFill>
          <a:blip r:embed="rId2" cstate="print"/>
          <a:srcRect/>
          <a:stretch>
            <a:fillRect/>
          </a:stretch>
        </p:blipFill>
        <p:spPr bwMode="auto">
          <a:xfrm>
            <a:off x="990600" y="1600200"/>
            <a:ext cx="7543800" cy="4876799"/>
          </a:xfrm>
          <a:prstGeom prst="rect">
            <a:avLst/>
          </a:prstGeom>
          <a:noFill/>
        </p:spPr>
      </p:pic>
      <p:pic>
        <p:nvPicPr>
          <p:cNvPr id="4" name="Picture 2" descr="E:\TWIZA'S SCHOOL WORK\poverty-a2.jpg"/>
          <p:cNvPicPr>
            <a:picLocks noChangeAspect="1" noChangeArrowheads="1"/>
          </p:cNvPicPr>
          <p:nvPr/>
        </p:nvPicPr>
        <p:blipFill>
          <a:blip r:embed="rId2" cstate="print"/>
          <a:srcRect/>
          <a:stretch>
            <a:fillRect/>
          </a:stretch>
        </p:blipFill>
        <p:spPr bwMode="auto">
          <a:xfrm>
            <a:off x="1143000" y="1752600"/>
            <a:ext cx="7543800" cy="4876799"/>
          </a:xfrm>
          <a:prstGeom prst="rect">
            <a:avLst/>
          </a:prstGeom>
          <a:noFill/>
        </p:spPr>
      </p:pic>
      <p:pic>
        <p:nvPicPr>
          <p:cNvPr id="5" name="Picture 2" descr="E:\TWIZA'S SCHOOL WORK\poverty-a2.jpg"/>
          <p:cNvPicPr>
            <a:picLocks noChangeAspect="1" noChangeArrowheads="1"/>
          </p:cNvPicPr>
          <p:nvPr/>
        </p:nvPicPr>
        <p:blipFill>
          <a:blip r:embed="rId2" cstate="print"/>
          <a:srcRect/>
          <a:stretch>
            <a:fillRect/>
          </a:stretch>
        </p:blipFill>
        <p:spPr bwMode="auto">
          <a:xfrm>
            <a:off x="1295400" y="1905000"/>
            <a:ext cx="7543800" cy="487679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592</TotalTime>
  <Words>1674</Words>
  <Application>Microsoft Office PowerPoint</Application>
  <PresentationFormat>On-screen Show (4:3)</PresentationFormat>
  <Paragraphs>160</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Concourse</vt:lpstr>
      <vt:lpstr>THE IMPACT OF POVERTY ON MENTAL HEALTH.  </vt:lpstr>
      <vt:lpstr>OBJECTIVES</vt:lpstr>
      <vt:lpstr>MENTAL HEALTH</vt:lpstr>
      <vt:lpstr>POVERTY</vt:lpstr>
      <vt:lpstr>Cont…</vt:lpstr>
      <vt:lpstr>Cont…</vt:lpstr>
      <vt:lpstr>IN ZAMBIA-THINK ABOUT THIS.</vt:lpstr>
      <vt:lpstr> COMMENTS FROM LEE BRAXTON</vt:lpstr>
      <vt:lpstr>THE VICIOUS CYCLE OF POVERTY AND MENTAL DISORDERS.</vt:lpstr>
      <vt:lpstr>…</vt:lpstr>
      <vt:lpstr>…</vt:lpstr>
      <vt:lpstr>…</vt:lpstr>
      <vt:lpstr>PowerPoint Presentation</vt:lpstr>
      <vt:lpstr>…</vt:lpstr>
      <vt:lpstr>INTERVENTIONS</vt:lpstr>
      <vt:lpstr> THE IMPACT OF POVERTY ON MENTAL HEALTH. .</vt:lpstr>
      <vt:lpstr>…</vt:lpstr>
      <vt:lpstr>CONCLUSION</vt:lpstr>
      <vt:lpstr>…</vt:lpstr>
      <vt:lpstr>…</vt:lpstr>
      <vt:lpstr>…</vt:lpstr>
      <vt:lpstr>MDGs &amp; SDGs</vt:lpstr>
      <vt:lpstr>MDGs</vt:lpstr>
      <vt:lpstr>A diagram listing the 17 Sustainable Development Goals  (SDGs ) </vt:lpstr>
      <vt:lpstr>1.No Poverty</vt:lpstr>
      <vt:lpstr>2.Zero Hunger</vt:lpstr>
      <vt:lpstr>3.Good Health and Well-being</vt:lpstr>
      <vt:lpstr>4.Quality Education</vt:lpstr>
      <vt:lpstr>5.Gender Equality</vt:lpstr>
      <vt:lpstr>6. Clean Water and Sanitation</vt:lpstr>
      <vt:lpstr>7.Affordable and Clean Energy</vt:lpstr>
      <vt:lpstr>8.Decent Work and Economic Growth</vt:lpstr>
      <vt:lpstr>9.Industry, Innovation and Infrastructure</vt:lpstr>
      <vt:lpstr>10.Reduced Inequalities</vt:lpstr>
      <vt:lpstr>11. Sustainable Cities and Communities</vt:lpstr>
      <vt:lpstr>12. Responsible Consumption and Production </vt:lpstr>
      <vt:lpstr>13.Climate Action</vt:lpstr>
      <vt:lpstr>14.Life Below Water</vt:lpstr>
      <vt:lpstr>15.Life on Land</vt:lpstr>
      <vt:lpstr>16.Peace, Justice and Strong Institutions</vt:lpstr>
      <vt:lpstr>17.Partnerships for the Goals</vt:lpstr>
      <vt:lpstr>THE END. 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IMPACT OF POVERTY ON MENTAL HEALTH.</dc:title>
  <dc:creator>Monde</dc:creator>
  <cp:lastModifiedBy>LENOVO</cp:lastModifiedBy>
  <cp:revision>41</cp:revision>
  <dcterms:created xsi:type="dcterms:W3CDTF">2018-08-29T15:07:38Z</dcterms:created>
  <dcterms:modified xsi:type="dcterms:W3CDTF">2021-09-22T17:25:39Z</dcterms:modified>
</cp:coreProperties>
</file>