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7"/>
  </p:notesMasterIdLst>
  <p:sldIdLst>
    <p:sldId id="256" r:id="rId2"/>
    <p:sldId id="257" r:id="rId3"/>
    <p:sldId id="336" r:id="rId4"/>
    <p:sldId id="258" r:id="rId5"/>
    <p:sldId id="259" r:id="rId6"/>
    <p:sldId id="33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271" r:id="rId26"/>
    <p:sldId id="272" r:id="rId27"/>
    <p:sldId id="356" r:id="rId28"/>
    <p:sldId id="344" r:id="rId29"/>
    <p:sldId id="345" r:id="rId30"/>
    <p:sldId id="346" r:id="rId31"/>
    <p:sldId id="349" r:id="rId32"/>
    <p:sldId id="357" r:id="rId33"/>
    <p:sldId id="358" r:id="rId34"/>
    <p:sldId id="359" r:id="rId35"/>
    <p:sldId id="360" r:id="rId36"/>
    <p:sldId id="361" r:id="rId37"/>
    <p:sldId id="350" r:id="rId38"/>
    <p:sldId id="351" r:id="rId39"/>
    <p:sldId id="352" r:id="rId40"/>
    <p:sldId id="353" r:id="rId41"/>
    <p:sldId id="347" r:id="rId42"/>
    <p:sldId id="348" r:id="rId43"/>
    <p:sldId id="273" r:id="rId44"/>
    <p:sldId id="274" r:id="rId45"/>
    <p:sldId id="275" r:id="rId46"/>
    <p:sldId id="276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4" r:id="rId63"/>
    <p:sldId id="292" r:id="rId64"/>
    <p:sldId id="354" r:id="rId65"/>
    <p:sldId id="355" r:id="rId66"/>
    <p:sldId id="293" r:id="rId67"/>
    <p:sldId id="295" r:id="rId68"/>
    <p:sldId id="296" r:id="rId69"/>
    <p:sldId id="297" r:id="rId70"/>
    <p:sldId id="313" r:id="rId71"/>
    <p:sldId id="314" r:id="rId72"/>
    <p:sldId id="315" r:id="rId73"/>
    <p:sldId id="316" r:id="rId74"/>
    <p:sldId id="317" r:id="rId75"/>
    <p:sldId id="318" r:id="rId76"/>
    <p:sldId id="319" r:id="rId77"/>
    <p:sldId id="320" r:id="rId78"/>
    <p:sldId id="321" r:id="rId79"/>
    <p:sldId id="322" r:id="rId80"/>
    <p:sldId id="323" r:id="rId81"/>
    <p:sldId id="324" r:id="rId82"/>
    <p:sldId id="325" r:id="rId83"/>
    <p:sldId id="327" r:id="rId84"/>
    <p:sldId id="328" r:id="rId85"/>
    <p:sldId id="329" r:id="rId86"/>
    <p:sldId id="330" r:id="rId87"/>
    <p:sldId id="331" r:id="rId88"/>
    <p:sldId id="332" r:id="rId89"/>
    <p:sldId id="333" r:id="rId90"/>
    <p:sldId id="298" r:id="rId91"/>
    <p:sldId id="299" r:id="rId92"/>
    <p:sldId id="300" r:id="rId93"/>
    <p:sldId id="301" r:id="rId94"/>
    <p:sldId id="302" r:id="rId95"/>
    <p:sldId id="303" r:id="rId96"/>
    <p:sldId id="304" r:id="rId97"/>
    <p:sldId id="305" r:id="rId98"/>
    <p:sldId id="306" r:id="rId99"/>
    <p:sldId id="307" r:id="rId100"/>
    <p:sldId id="308" r:id="rId101"/>
    <p:sldId id="309" r:id="rId102"/>
    <p:sldId id="310" r:id="rId103"/>
    <p:sldId id="311" r:id="rId104"/>
    <p:sldId id="312" r:id="rId105"/>
    <p:sldId id="334" r:id="rId10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714" autoAdjust="0"/>
  </p:normalViewPr>
  <p:slideViewPr>
    <p:cSldViewPr>
      <p:cViewPr varScale="1">
        <p:scale>
          <a:sx n="60" d="100"/>
          <a:sy n="60" d="100"/>
        </p:scale>
        <p:origin x="168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A5EC7-4404-4C1F-9BD7-66212567DD04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331400-55E0-4E0A-B66B-14C0E9D020F0}">
      <dgm:prSet phldrT="[Text]"/>
      <dgm:spPr/>
      <dgm:t>
        <a:bodyPr/>
        <a:lstStyle/>
        <a:p>
          <a:r>
            <a:rPr lang="en-US" dirty="0" smtClean="0"/>
            <a:t>commitment</a:t>
          </a:r>
          <a:endParaRPr lang="en-US" dirty="0"/>
        </a:p>
      </dgm:t>
    </dgm:pt>
    <dgm:pt modelId="{68268185-A048-43CA-8A00-8C1EE16C21F4}" type="parTrans" cxnId="{5DD49CD0-3E06-4760-9753-D4E0C67FC11E}">
      <dgm:prSet/>
      <dgm:spPr/>
      <dgm:t>
        <a:bodyPr/>
        <a:lstStyle/>
        <a:p>
          <a:endParaRPr lang="en-US"/>
        </a:p>
      </dgm:t>
    </dgm:pt>
    <dgm:pt modelId="{E6F9CB6A-C212-4489-BC57-4BD4041E6F49}" type="sibTrans" cxnId="{5DD49CD0-3E06-4760-9753-D4E0C67FC11E}">
      <dgm:prSet/>
      <dgm:spPr/>
      <dgm:t>
        <a:bodyPr/>
        <a:lstStyle/>
        <a:p>
          <a:endParaRPr lang="en-US"/>
        </a:p>
      </dgm:t>
    </dgm:pt>
    <dgm:pt modelId="{08E1FC8E-8B41-4783-85E7-6AC746E515EB}">
      <dgm:prSet phldrT="[Text]"/>
      <dgm:spPr/>
      <dgm:t>
        <a:bodyPr/>
        <a:lstStyle/>
        <a:p>
          <a:r>
            <a:rPr lang="en-US" dirty="0" smtClean="0"/>
            <a:t>passion</a:t>
          </a:r>
          <a:endParaRPr lang="en-US" dirty="0"/>
        </a:p>
      </dgm:t>
    </dgm:pt>
    <dgm:pt modelId="{FBA4560B-5DA5-44D9-808D-9B7314987F35}" type="parTrans" cxnId="{A63825BB-3D1F-493D-9AAA-FEC563F67CCC}">
      <dgm:prSet/>
      <dgm:spPr/>
      <dgm:t>
        <a:bodyPr/>
        <a:lstStyle/>
        <a:p>
          <a:endParaRPr lang="en-US"/>
        </a:p>
      </dgm:t>
    </dgm:pt>
    <dgm:pt modelId="{1C111208-885F-4D28-86ED-AA252EE051E6}" type="sibTrans" cxnId="{A63825BB-3D1F-493D-9AAA-FEC563F67CCC}">
      <dgm:prSet/>
      <dgm:spPr/>
      <dgm:t>
        <a:bodyPr/>
        <a:lstStyle/>
        <a:p>
          <a:endParaRPr lang="en-US"/>
        </a:p>
      </dgm:t>
    </dgm:pt>
    <dgm:pt modelId="{FB4CB2F3-8F96-44C6-8046-6E64E5A03955}">
      <dgm:prSet phldrT="[Text]"/>
      <dgm:spPr/>
      <dgm:t>
        <a:bodyPr/>
        <a:lstStyle/>
        <a:p>
          <a:r>
            <a:rPr lang="en-US" dirty="0" smtClean="0"/>
            <a:t>intimacy</a:t>
          </a:r>
          <a:endParaRPr lang="en-US" dirty="0"/>
        </a:p>
      </dgm:t>
    </dgm:pt>
    <dgm:pt modelId="{D0C95F24-4CCD-461D-89D6-31E7D51FEB76}" type="parTrans" cxnId="{D5E28972-C19E-4DA2-9F59-744290854CFC}">
      <dgm:prSet/>
      <dgm:spPr/>
      <dgm:t>
        <a:bodyPr/>
        <a:lstStyle/>
        <a:p>
          <a:endParaRPr lang="en-US"/>
        </a:p>
      </dgm:t>
    </dgm:pt>
    <dgm:pt modelId="{D282543B-5987-4DDD-82C4-8304D74BB262}" type="sibTrans" cxnId="{D5E28972-C19E-4DA2-9F59-744290854CFC}">
      <dgm:prSet/>
      <dgm:spPr/>
      <dgm:t>
        <a:bodyPr/>
        <a:lstStyle/>
        <a:p>
          <a:endParaRPr lang="en-US"/>
        </a:p>
      </dgm:t>
    </dgm:pt>
    <dgm:pt modelId="{CA2BBA04-BCDB-4C36-90D7-87AC2474AF45}" type="pres">
      <dgm:prSet presAssocID="{650A5EC7-4404-4C1F-9BD7-66212567DD0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6686C3-0952-4B8B-8673-D730A4752E67}" type="pres">
      <dgm:prSet presAssocID="{E1331400-55E0-4E0A-B66B-14C0E9D020F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62642-627D-4DB8-916B-9049E319155C}" type="pres">
      <dgm:prSet presAssocID="{E6F9CB6A-C212-4489-BC57-4BD4041E6F49}" presName="sibTrans" presStyleCnt="0"/>
      <dgm:spPr/>
    </dgm:pt>
    <dgm:pt modelId="{6B8AA0F5-4C8E-4623-8283-71571A6602D3}" type="pres">
      <dgm:prSet presAssocID="{08E1FC8E-8B41-4783-85E7-6AC746E515E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7F3F7-8F14-41A6-8F65-23EC5105D66C}" type="pres">
      <dgm:prSet presAssocID="{1C111208-885F-4D28-86ED-AA252EE051E6}" presName="sibTrans" presStyleCnt="0"/>
      <dgm:spPr/>
    </dgm:pt>
    <dgm:pt modelId="{C1DDC666-920F-41BC-8D3C-22D06D691C3A}" type="pres">
      <dgm:prSet presAssocID="{FB4CB2F3-8F96-44C6-8046-6E64E5A0395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C2F615-A143-41C4-9B61-89CA2EC83ADA}" type="presOf" srcId="{FB4CB2F3-8F96-44C6-8046-6E64E5A03955}" destId="{C1DDC666-920F-41BC-8D3C-22D06D691C3A}" srcOrd="0" destOrd="0" presId="urn:microsoft.com/office/officeart/2005/8/layout/default#1"/>
    <dgm:cxn modelId="{D5E28972-C19E-4DA2-9F59-744290854CFC}" srcId="{650A5EC7-4404-4C1F-9BD7-66212567DD04}" destId="{FB4CB2F3-8F96-44C6-8046-6E64E5A03955}" srcOrd="2" destOrd="0" parTransId="{D0C95F24-4CCD-461D-89D6-31E7D51FEB76}" sibTransId="{D282543B-5987-4DDD-82C4-8304D74BB262}"/>
    <dgm:cxn modelId="{DDAFE88E-C046-467C-9B92-3809DC9BB827}" type="presOf" srcId="{08E1FC8E-8B41-4783-85E7-6AC746E515EB}" destId="{6B8AA0F5-4C8E-4623-8283-71571A6602D3}" srcOrd="0" destOrd="0" presId="urn:microsoft.com/office/officeart/2005/8/layout/default#1"/>
    <dgm:cxn modelId="{5DD49CD0-3E06-4760-9753-D4E0C67FC11E}" srcId="{650A5EC7-4404-4C1F-9BD7-66212567DD04}" destId="{E1331400-55E0-4E0A-B66B-14C0E9D020F0}" srcOrd="0" destOrd="0" parTransId="{68268185-A048-43CA-8A00-8C1EE16C21F4}" sibTransId="{E6F9CB6A-C212-4489-BC57-4BD4041E6F49}"/>
    <dgm:cxn modelId="{2F61577D-A7F0-4445-A414-52AF1D011917}" type="presOf" srcId="{E1331400-55E0-4E0A-B66B-14C0E9D020F0}" destId="{7C6686C3-0952-4B8B-8673-D730A4752E67}" srcOrd="0" destOrd="0" presId="urn:microsoft.com/office/officeart/2005/8/layout/default#1"/>
    <dgm:cxn modelId="{171452BA-34A1-4BAE-BCAD-609798D974B0}" type="presOf" srcId="{650A5EC7-4404-4C1F-9BD7-66212567DD04}" destId="{CA2BBA04-BCDB-4C36-90D7-87AC2474AF45}" srcOrd="0" destOrd="0" presId="urn:microsoft.com/office/officeart/2005/8/layout/default#1"/>
    <dgm:cxn modelId="{A63825BB-3D1F-493D-9AAA-FEC563F67CCC}" srcId="{650A5EC7-4404-4C1F-9BD7-66212567DD04}" destId="{08E1FC8E-8B41-4783-85E7-6AC746E515EB}" srcOrd="1" destOrd="0" parTransId="{FBA4560B-5DA5-44D9-808D-9B7314987F35}" sibTransId="{1C111208-885F-4D28-86ED-AA252EE051E6}"/>
    <dgm:cxn modelId="{526BE3E9-72EE-4256-AF9B-B2B73910C52E}" type="presParOf" srcId="{CA2BBA04-BCDB-4C36-90D7-87AC2474AF45}" destId="{7C6686C3-0952-4B8B-8673-D730A4752E67}" srcOrd="0" destOrd="0" presId="urn:microsoft.com/office/officeart/2005/8/layout/default#1"/>
    <dgm:cxn modelId="{9A224AB0-B629-42E5-B7EA-EF3C61509444}" type="presParOf" srcId="{CA2BBA04-BCDB-4C36-90D7-87AC2474AF45}" destId="{03962642-627D-4DB8-916B-9049E319155C}" srcOrd="1" destOrd="0" presId="urn:microsoft.com/office/officeart/2005/8/layout/default#1"/>
    <dgm:cxn modelId="{876E1F28-9FA9-4B99-92CF-6B704FA7A08B}" type="presParOf" srcId="{CA2BBA04-BCDB-4C36-90D7-87AC2474AF45}" destId="{6B8AA0F5-4C8E-4623-8283-71571A6602D3}" srcOrd="2" destOrd="0" presId="urn:microsoft.com/office/officeart/2005/8/layout/default#1"/>
    <dgm:cxn modelId="{4CEF0CC4-035B-43E7-A817-6257B85FB684}" type="presParOf" srcId="{CA2BBA04-BCDB-4C36-90D7-87AC2474AF45}" destId="{2847F3F7-8F14-41A6-8F65-23EC5105D66C}" srcOrd="3" destOrd="0" presId="urn:microsoft.com/office/officeart/2005/8/layout/default#1"/>
    <dgm:cxn modelId="{CEFFEEB7-A25E-4B5F-A47F-8ADA27A01AEF}" type="presParOf" srcId="{CA2BBA04-BCDB-4C36-90D7-87AC2474AF45}" destId="{C1DDC666-920F-41BC-8D3C-22D06D691C3A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686C3-0952-4B8B-8673-D730A4752E67}">
      <dsp:nvSpPr>
        <dsp:cNvPr id="0" name=""/>
        <dsp:cNvSpPr/>
      </dsp:nvSpPr>
      <dsp:spPr>
        <a:xfrm>
          <a:off x="819" y="20879"/>
          <a:ext cx="3195386" cy="191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commitment</a:t>
          </a:r>
          <a:endParaRPr lang="en-US" sz="3600" kern="1200" dirty="0"/>
        </a:p>
      </dsp:txBody>
      <dsp:txXfrm>
        <a:off x="819" y="20879"/>
        <a:ext cx="3195386" cy="1917231"/>
      </dsp:txXfrm>
    </dsp:sp>
    <dsp:sp modelId="{6B8AA0F5-4C8E-4623-8283-71571A6602D3}">
      <dsp:nvSpPr>
        <dsp:cNvPr id="0" name=""/>
        <dsp:cNvSpPr/>
      </dsp:nvSpPr>
      <dsp:spPr>
        <a:xfrm>
          <a:off x="3515744" y="20879"/>
          <a:ext cx="3195386" cy="191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passion</a:t>
          </a:r>
          <a:endParaRPr lang="en-US" sz="3600" kern="1200" dirty="0"/>
        </a:p>
      </dsp:txBody>
      <dsp:txXfrm>
        <a:off x="3515744" y="20879"/>
        <a:ext cx="3195386" cy="1917231"/>
      </dsp:txXfrm>
    </dsp:sp>
    <dsp:sp modelId="{C1DDC666-920F-41BC-8D3C-22D06D691C3A}">
      <dsp:nvSpPr>
        <dsp:cNvPr id="0" name=""/>
        <dsp:cNvSpPr/>
      </dsp:nvSpPr>
      <dsp:spPr>
        <a:xfrm>
          <a:off x="1758281" y="2257650"/>
          <a:ext cx="3195386" cy="1917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intimacy</a:t>
          </a:r>
          <a:endParaRPr lang="en-US" sz="3600" kern="1200" dirty="0"/>
        </a:p>
      </dsp:txBody>
      <dsp:txXfrm>
        <a:off x="1758281" y="2257650"/>
        <a:ext cx="3195386" cy="1917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4DE62-271D-437D-BE3C-550F9FF686CE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844F6-9C0E-4FB7-A9A6-BBB1D05E63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16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844F6-9C0E-4FB7-A9A6-BBB1D05E638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45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844F6-9C0E-4FB7-A9A6-BBB1D05E638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7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3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9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5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1225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02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6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08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48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5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3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5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6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0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9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813186B-6E0D-4340-A5F8-E45380B34165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299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TOPIC: </a:t>
            </a:r>
            <a:r>
              <a:rPr lang="en-US" smtClean="0"/>
              <a:t>HUMAN RELATIONSHIPS:ITS ROLE IN MENTAL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 KASISI MSc.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positives outweigh the negatives, keep right on treasuring that friend.</a:t>
            </a:r>
          </a:p>
          <a:p>
            <a:endParaRPr lang="en-US" dirty="0"/>
          </a:p>
          <a:p>
            <a:r>
              <a:rPr lang="en-US" dirty="0" smtClean="0"/>
              <a:t>But when the negatives tip the scale, you may want to  reconsider.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1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COMMON TIME LEAKAGE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Interruption, like the phone</a:t>
            </a:r>
          </a:p>
          <a:p>
            <a:r>
              <a:rPr lang="en-US" dirty="0" smtClean="0"/>
              <a:t>Meetings</a:t>
            </a:r>
          </a:p>
          <a:p>
            <a:r>
              <a:rPr lang="en-US" dirty="0" smtClean="0"/>
              <a:t>Changed goal posts</a:t>
            </a:r>
          </a:p>
          <a:p>
            <a:r>
              <a:rPr lang="en-US" dirty="0" smtClean="0"/>
              <a:t>No daily plan</a:t>
            </a:r>
          </a:p>
          <a:p>
            <a:r>
              <a:rPr lang="en-US" dirty="0" smtClean="0"/>
              <a:t>Prevarication-deviate, </a:t>
            </a:r>
            <a:r>
              <a:rPr lang="en-US" dirty="0" err="1" smtClean="0"/>
              <a:t>dodge,evade</a:t>
            </a:r>
            <a:endParaRPr lang="en-US" dirty="0" smtClean="0"/>
          </a:p>
          <a:p>
            <a:r>
              <a:rPr lang="en-US" dirty="0" smtClean="0"/>
              <a:t>Laziness</a:t>
            </a:r>
          </a:p>
          <a:p>
            <a:r>
              <a:rPr lang="en-US" dirty="0" smtClean="0"/>
              <a:t>Unwanted emails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3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Chatting to colleagues</a:t>
            </a:r>
          </a:p>
          <a:p>
            <a:r>
              <a:rPr lang="en-US" dirty="0" smtClean="0"/>
              <a:t>Indecision-</a:t>
            </a:r>
            <a:r>
              <a:rPr lang="en-US" dirty="0" err="1" smtClean="0"/>
              <a:t>proscrastinate</a:t>
            </a:r>
            <a:endParaRPr lang="en-US" dirty="0" smtClean="0"/>
          </a:p>
          <a:p>
            <a:r>
              <a:rPr lang="en-US" dirty="0" smtClean="0"/>
              <a:t>Equipment breakdown</a:t>
            </a:r>
          </a:p>
          <a:p>
            <a:r>
              <a:rPr lang="en-US" dirty="0" smtClean="0"/>
              <a:t>Hunting for information</a:t>
            </a:r>
          </a:p>
          <a:p>
            <a:r>
              <a:rPr lang="en-US" dirty="0" smtClean="0"/>
              <a:t>Office politics-</a:t>
            </a:r>
            <a:r>
              <a:rPr lang="en-US" dirty="0" err="1" smtClean="0"/>
              <a:t>squables</a:t>
            </a:r>
            <a:r>
              <a:rPr lang="en-US" dirty="0" smtClean="0"/>
              <a:t>, jealous, gossip</a:t>
            </a:r>
          </a:p>
          <a:p>
            <a:r>
              <a:rPr lang="en-US" dirty="0" smtClean="0"/>
              <a:t>Waiting for people who are late</a:t>
            </a:r>
          </a:p>
          <a:p>
            <a:r>
              <a:rPr lang="en-US" dirty="0" smtClean="0"/>
              <a:t>Chaotic desk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8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Lack of delegation</a:t>
            </a:r>
          </a:p>
          <a:p>
            <a:endParaRPr lang="en-US" dirty="0" smtClean="0"/>
          </a:p>
          <a:p>
            <a:r>
              <a:rPr lang="en-US" dirty="0" smtClean="0"/>
              <a:t>Saying ‘</a:t>
            </a:r>
            <a:r>
              <a:rPr lang="en-US" b="1" dirty="0" smtClean="0"/>
              <a:t>yes’</a:t>
            </a:r>
            <a:r>
              <a:rPr lang="en-US" dirty="0" smtClean="0"/>
              <a:t> to everything</a:t>
            </a:r>
          </a:p>
          <a:p>
            <a:endParaRPr lang="en-US" dirty="0" smtClean="0"/>
          </a:p>
          <a:p>
            <a:r>
              <a:rPr lang="en-US" dirty="0" smtClean="0"/>
              <a:t>Starting jobs but not finishing them</a:t>
            </a:r>
          </a:p>
          <a:p>
            <a:endParaRPr lang="en-US" dirty="0" smtClean="0"/>
          </a:p>
          <a:p>
            <a:r>
              <a:rPr lang="en-US" dirty="0" smtClean="0"/>
              <a:t>Starting jobs without planning them</a:t>
            </a:r>
          </a:p>
          <a:p>
            <a:endParaRPr lang="en-US" dirty="0" smtClean="0"/>
          </a:p>
          <a:p>
            <a:r>
              <a:rPr lang="en-US" dirty="0" smtClean="0"/>
              <a:t>Being tired.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MANAGE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Work-life balance</a:t>
            </a:r>
          </a:p>
          <a:p>
            <a:endParaRPr lang="en-US" dirty="0"/>
          </a:p>
          <a:p>
            <a:r>
              <a:rPr lang="en-US" dirty="0" smtClean="0"/>
              <a:t>Explore others in your own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1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and Mental health are almost inseparable. We use time throughout our lives. </a:t>
            </a:r>
          </a:p>
          <a:p>
            <a:r>
              <a:rPr lang="en-US" dirty="0" smtClean="0"/>
              <a:t>How we utilize time is critical.</a:t>
            </a:r>
          </a:p>
          <a:p>
            <a:r>
              <a:rPr lang="en-US" dirty="0" smtClean="0"/>
              <a:t> We either use it constructively which will result in joy and happiness or misuse it and get frustrated, sad, uneasy, tense etc. </a:t>
            </a:r>
          </a:p>
          <a:p>
            <a:r>
              <a:rPr lang="en-US" dirty="0" smtClean="0"/>
              <a:t>It’s a case of </a:t>
            </a:r>
            <a:r>
              <a:rPr lang="en-US" b="1" dirty="0" smtClean="0"/>
              <a:t>“ You reap what you sow”.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87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1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friend is </a:t>
            </a:r>
            <a:r>
              <a:rPr lang="en-US" b="1" dirty="0" smtClean="0"/>
              <a:t>thoughtless, overly critical, dishonest, or a negative influence on you</a:t>
            </a:r>
            <a:r>
              <a:rPr lang="en-US" dirty="0" smtClean="0"/>
              <a:t>, it may be </a:t>
            </a:r>
            <a:r>
              <a:rPr lang="en-US" b="1" dirty="0" smtClean="0"/>
              <a:t>time to let go.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you may choose to back off &amp; have </a:t>
            </a:r>
            <a:r>
              <a:rPr lang="en-US" b="1" dirty="0" smtClean="0"/>
              <a:t>an arms-length relationship</a:t>
            </a:r>
            <a:r>
              <a:rPr lang="en-US" dirty="0" smtClean="0"/>
              <a:t>. Not everybody has to be a bosom pal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4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514350" indent="-514350" algn="ctr">
              <a:buAutoNum type="arabicPeriod"/>
            </a:pPr>
            <a:r>
              <a:rPr lang="en-US" b="1" dirty="0" smtClean="0"/>
              <a:t>BALCONY FRIENDS                       </a:t>
            </a:r>
          </a:p>
          <a:p>
            <a:pPr algn="ctr"/>
            <a:r>
              <a:rPr lang="en-US" dirty="0" smtClean="0"/>
              <a:t>Balcony friends stand in the balcony applauding you, and  cheering you on.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They stimulate you to do your best and to feel good about yourself  and to grow.   </a:t>
            </a:r>
            <a:endParaRPr lang="en-US" dirty="0"/>
          </a:p>
          <a:p>
            <a:pPr marL="0" indent="0" algn="ctr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14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BALCONY FRIENDS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 appreciate you for who you are, encourage you in your goals</a:t>
            </a:r>
          </a:p>
          <a:p>
            <a:endParaRPr lang="en-US" dirty="0"/>
          </a:p>
          <a:p>
            <a:r>
              <a:rPr lang="en-US" dirty="0" smtClean="0"/>
              <a:t>Stimulate your thinking,</a:t>
            </a:r>
          </a:p>
          <a:p>
            <a:endParaRPr lang="en-US" dirty="0"/>
          </a:p>
          <a:p>
            <a:r>
              <a:rPr lang="en-US" dirty="0" smtClean="0"/>
              <a:t>Help you smile inside &amp; out, and make you laugh.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BALCONY FRIENDS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They add pleasure, beauty, and richness to your life.</a:t>
            </a:r>
          </a:p>
          <a:p>
            <a:endParaRPr lang="en-US" dirty="0"/>
          </a:p>
          <a:p>
            <a:r>
              <a:rPr lang="en-US" b="1" dirty="0" smtClean="0"/>
              <a:t>They deepen your spirit.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41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BASEMENT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Basement friends  crouch in the basement &amp; try to pull you down with them.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They corrode your  spirit.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7706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CARE ABOUT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Make sure you are a </a:t>
            </a:r>
            <a:r>
              <a:rPr lang="en-US" b="1" dirty="0" smtClean="0"/>
              <a:t>balcony friend</a:t>
            </a:r>
            <a:r>
              <a:rPr lang="en-US" dirty="0" smtClean="0"/>
              <a:t> to those you </a:t>
            </a:r>
            <a:r>
              <a:rPr lang="en-US" b="1" dirty="0" smtClean="0"/>
              <a:t>care about.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17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REMEMBER: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grow by being around people who are different from us.</a:t>
            </a:r>
            <a:r>
              <a:rPr lang="en-US" b="1" i="1" dirty="0" smtClean="0"/>
              <a:t> If we surround ourselves with people who think and do exactly like us, we’ll soon grow dull. Love your friends for their uniqueness.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Everyone has faults. </a:t>
            </a:r>
            <a:r>
              <a:rPr lang="en-US" b="1" i="1" dirty="0" smtClean="0"/>
              <a:t>If we demand faultless friends, we’ll remain friendless.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CHARACTERISTICS OF FRIENDSHIPS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Friendships usually include the following </a:t>
            </a:r>
            <a:r>
              <a:rPr lang="en-US" b="1" i="1" dirty="0" smtClean="0"/>
              <a:t>characteristics: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Companionship.</a:t>
            </a:r>
            <a:r>
              <a:rPr lang="en-US" dirty="0" smtClean="0"/>
              <a:t> Friends are relaxed &amp; happy in each other’s company. They typically have common values &amp; interests &amp; make plans to spend time together.</a:t>
            </a:r>
            <a:endParaRPr lang="en-US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Respect</a:t>
            </a:r>
            <a:r>
              <a:rPr lang="en-US" dirty="0" smtClean="0"/>
              <a:t>. Friends have a basic respect for each other’s humanity &amp; individuality. Good friends respect each other’s feelings &amp; opinions &amp; work to resolve their differences without demeaning or insulting each other. They are also honest with each other.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Quote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b="1" i="1" dirty="0" smtClean="0"/>
              <a:t>Good friendships are fragile things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&amp; require as much care as other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fragile and precious things. 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                             __RANDOLPH BOURNE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Acceptance.</a:t>
            </a:r>
            <a:r>
              <a:rPr lang="en-US" dirty="0" smtClean="0"/>
              <a:t> Friends feel free to be themselves &amp; express their feelings spontaneously without fear of ridicule or criticism.</a:t>
            </a:r>
          </a:p>
          <a:p>
            <a:endParaRPr lang="en-US" b="1" i="1" dirty="0" smtClean="0"/>
          </a:p>
          <a:p>
            <a:r>
              <a:rPr lang="en-US" b="1" i="1" dirty="0" smtClean="0"/>
              <a:t>Help.</a:t>
            </a:r>
            <a:r>
              <a:rPr lang="en-US" dirty="0" smtClean="0"/>
              <a:t> Sharing time, energy, &amp; even material goods is important to friendship. Friends know they can rely on each other in times of need.</a:t>
            </a:r>
            <a:endParaRPr lang="en-US" b="1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Trust.</a:t>
            </a:r>
            <a:r>
              <a:rPr lang="en-US" dirty="0" smtClean="0"/>
              <a:t> Friends are secure in the knowledge that they will not intentionally hurt each other.</a:t>
            </a:r>
          </a:p>
          <a:p>
            <a:endParaRPr lang="en-US" b="1" i="1" dirty="0" smtClean="0"/>
          </a:p>
          <a:p>
            <a:r>
              <a:rPr lang="en-US" b="1" i="1" dirty="0" smtClean="0"/>
              <a:t>Loyalty. </a:t>
            </a:r>
            <a:r>
              <a:rPr lang="en-US" dirty="0" smtClean="0"/>
              <a:t>Friends can count on each other. They stand up for each other in both word &amp; deed.</a:t>
            </a:r>
            <a:endParaRPr lang="en-US" b="1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Mutuality.</a:t>
            </a:r>
            <a:r>
              <a:rPr lang="en-US" dirty="0" smtClean="0"/>
              <a:t> Friends retain their individual identities, but close friendships are characterized by a sense of mutuality---</a:t>
            </a:r>
            <a:r>
              <a:rPr lang="en-US" b="1" dirty="0" smtClean="0"/>
              <a:t>”what affects you affects me.”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Reciprocity. </a:t>
            </a:r>
            <a:r>
              <a:rPr lang="en-US" dirty="0" smtClean="0"/>
              <a:t>Friendships are reciprocal. There is give-and-take between friends &amp; the feeling that both share joys &amp; burdens more or less equally over time.</a:t>
            </a:r>
            <a:endParaRPr lang="en-US" b="1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Like love relationships, friendships bind society together, providing people with </a:t>
            </a:r>
            <a:r>
              <a:rPr lang="en-US" b="1" dirty="0" smtClean="0"/>
              <a:t>emotional support &amp; buffering</a:t>
            </a:r>
            <a:r>
              <a:rPr lang="en-US" dirty="0" smtClean="0"/>
              <a:t> them from stress.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INTIMATE RELATIONSHIPS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devote tremendous energy to seeking mates, nurturing intimate relationships, keeping up friendships, </a:t>
            </a:r>
            <a:r>
              <a:rPr lang="en-US" b="1" i="1" dirty="0" smtClean="0"/>
              <a:t>maintaining marriages---</a:t>
            </a:r>
            <a:r>
              <a:rPr lang="en-US" dirty="0" smtClean="0"/>
              <a:t>all for the pleasure of </a:t>
            </a:r>
            <a:r>
              <a:rPr lang="en-US" b="1" dirty="0" smtClean="0"/>
              <a:t>loving &amp; being loved.</a:t>
            </a:r>
            <a:endParaRPr lang="en-US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b="1" dirty="0" smtClean="0"/>
              <a:t>marriage?</a:t>
            </a:r>
          </a:p>
          <a:p>
            <a:endParaRPr lang="en-US" dirty="0" smtClean="0"/>
          </a:p>
          <a:p>
            <a:r>
              <a:rPr lang="en-US" dirty="0" smtClean="0"/>
              <a:t>Is  the institution of marriage of </a:t>
            </a:r>
            <a:r>
              <a:rPr lang="en-US" b="1" dirty="0" smtClean="0"/>
              <a:t>necessity or essential?</a:t>
            </a:r>
          </a:p>
          <a:p>
            <a:endParaRPr lang="en-US" dirty="0"/>
          </a:p>
          <a:p>
            <a:r>
              <a:rPr lang="en-US" dirty="0" smtClean="0"/>
              <a:t>What are the </a:t>
            </a:r>
            <a:r>
              <a:rPr lang="en-US" b="1" dirty="0" smtClean="0"/>
              <a:t>functions</a:t>
            </a:r>
            <a:r>
              <a:rPr lang="en-US" dirty="0" smtClean="0"/>
              <a:t> of marriage?</a:t>
            </a:r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b="1" dirty="0" smtClean="0"/>
              <a:t>role</a:t>
            </a:r>
            <a:r>
              <a:rPr lang="en-US" dirty="0" smtClean="0"/>
              <a:t> has marriage with regard to</a:t>
            </a:r>
            <a:r>
              <a:rPr lang="en-US" b="1" dirty="0" smtClean="0"/>
              <a:t> mental health?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269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SIDE-DIVORCE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b="1" dirty="0" smtClean="0"/>
              <a:t>divorce?</a:t>
            </a:r>
          </a:p>
          <a:p>
            <a:endParaRPr lang="en-US" dirty="0"/>
          </a:p>
          <a:p>
            <a:r>
              <a:rPr lang="en-US" dirty="0" smtClean="0"/>
              <a:t>Is divorce a </a:t>
            </a:r>
            <a:r>
              <a:rPr lang="en-US" b="1" dirty="0" smtClean="0"/>
              <a:t>‘BIG’</a:t>
            </a:r>
            <a:r>
              <a:rPr lang="en-US" dirty="0" smtClean="0"/>
              <a:t> problem in Zambia?</a:t>
            </a:r>
          </a:p>
          <a:p>
            <a:endParaRPr lang="en-US" dirty="0" smtClean="0"/>
          </a:p>
          <a:p>
            <a:r>
              <a:rPr lang="en-US" dirty="0" smtClean="0"/>
              <a:t>What are some of the </a:t>
            </a:r>
            <a:r>
              <a:rPr lang="en-US" b="1" dirty="0" smtClean="0"/>
              <a:t>causes of divorce</a:t>
            </a:r>
            <a:r>
              <a:rPr lang="en-US" dirty="0" smtClean="0"/>
              <a:t> in Zambia.</a:t>
            </a:r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b="1" dirty="0" smtClean="0"/>
              <a:t>health effects</a:t>
            </a:r>
            <a:r>
              <a:rPr lang="en-US" dirty="0" smtClean="0"/>
              <a:t> has divorce on the family </a:t>
            </a:r>
            <a:r>
              <a:rPr lang="en-US" dirty="0" err="1" smtClean="0"/>
              <a:t>vis</a:t>
            </a:r>
            <a:r>
              <a:rPr lang="en-US" dirty="0" smtClean="0"/>
              <a:t>-a-</a:t>
            </a:r>
            <a:r>
              <a:rPr lang="en-US" dirty="0" err="1" smtClean="0"/>
              <a:t>vis</a:t>
            </a:r>
            <a:r>
              <a:rPr lang="en-US" dirty="0" smtClean="0"/>
              <a:t>  society like Zambia?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72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MEN’S NETWORK: ZAMBIA BELIEVE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BROKEN HOME IS A </a:t>
            </a:r>
            <a:r>
              <a:rPr lang="en-US" b="1" dirty="0" smtClean="0"/>
              <a:t>DANGER</a:t>
            </a:r>
            <a:r>
              <a:rPr lang="en-US" dirty="0" smtClean="0"/>
              <a:t> TO SOCIETY.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HUMAN NEEDS: FUNCTIONS OF MARRIAGES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Many human needs are satisfied in intimate relationships:</a:t>
            </a:r>
          </a:p>
          <a:p>
            <a:r>
              <a:rPr lang="en-US" b="1" i="1" dirty="0" smtClean="0"/>
              <a:t>The need for approval &amp; affirmation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companionship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meaningful ties &amp; a sense of belonging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sexual satisfaction</a:t>
            </a:r>
            <a:endParaRPr lang="en-US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NOTE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society’s needs are fulfilled by relationships, too---most notably, the </a:t>
            </a:r>
            <a:r>
              <a:rPr lang="en-US" b="1" dirty="0" smtClean="0"/>
              <a:t>need to nurture &amp; socialize children.</a:t>
            </a:r>
          </a:p>
          <a:p>
            <a:endParaRPr lang="en-US" b="1" dirty="0" smtClean="0"/>
          </a:p>
          <a:p>
            <a:r>
              <a:rPr lang="en-US" dirty="0" smtClean="0"/>
              <a:t>Overall, </a:t>
            </a:r>
            <a:r>
              <a:rPr lang="en-US" b="1" dirty="0" smtClean="0"/>
              <a:t>healthy intimate relationships</a:t>
            </a:r>
            <a:r>
              <a:rPr lang="en-US" dirty="0" smtClean="0"/>
              <a:t> are an important contributor to the well-being of both individuals &amp; society.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Human beings need social relationships; we </a:t>
            </a:r>
            <a:r>
              <a:rPr lang="en-US" b="1" dirty="0" smtClean="0"/>
              <a:t>cannot thrive</a:t>
            </a:r>
            <a:r>
              <a:rPr lang="en-US" dirty="0" smtClean="0"/>
              <a:t> as solitary creatures.</a:t>
            </a:r>
          </a:p>
          <a:p>
            <a:endParaRPr lang="en-US" dirty="0" smtClean="0"/>
          </a:p>
          <a:p>
            <a:r>
              <a:rPr lang="en-US" dirty="0" smtClean="0"/>
              <a:t>Simply put, </a:t>
            </a:r>
            <a:r>
              <a:rPr lang="en-US" b="1" dirty="0" smtClean="0"/>
              <a:t>people need people.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CONCEPT ‘LOVE’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Although people are held together in relationships by a variety of factors, the foundation of many relationships is </a:t>
            </a:r>
            <a:r>
              <a:rPr lang="en-US" b="1" i="1" dirty="0" smtClean="0"/>
              <a:t>‘love’.</a:t>
            </a:r>
          </a:p>
          <a:p>
            <a:r>
              <a:rPr lang="en-US" b="1" i="1" dirty="0" smtClean="0"/>
              <a:t>Love </a:t>
            </a:r>
            <a:r>
              <a:rPr lang="en-US" dirty="0" smtClean="0"/>
              <a:t>is one of the most basic &amp; profound human emotions.</a:t>
            </a:r>
          </a:p>
          <a:p>
            <a:r>
              <a:rPr lang="en-US" dirty="0" smtClean="0"/>
              <a:t>It is a powerful force in all our intimate relationship.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NOTE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Love does not give us perfect happiness, but it does give our lives meaning.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“MAKES THE WORLD GO ROUND”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 something that </a:t>
            </a:r>
            <a:r>
              <a:rPr lang="en-US" b="1" dirty="0" smtClean="0"/>
              <a:t>‘makes the world go round,’</a:t>
            </a:r>
            <a:r>
              <a:rPr lang="en-US" dirty="0" smtClean="0"/>
              <a:t> as the old song goes,</a:t>
            </a:r>
            <a:r>
              <a:rPr lang="en-US" b="1" i="1" dirty="0" smtClean="0"/>
              <a:t> Love</a:t>
            </a:r>
            <a:r>
              <a:rPr lang="en-US" dirty="0" smtClean="0"/>
              <a:t> is  one of the most elusive phenomena in our everyday lives.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DAUNTING TASK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We </a:t>
            </a:r>
            <a:r>
              <a:rPr lang="en-US" b="1" dirty="0" smtClean="0"/>
              <a:t>aspire</a:t>
            </a:r>
            <a:r>
              <a:rPr lang="en-US" dirty="0" smtClean="0"/>
              <a:t> to love, we are </a:t>
            </a:r>
            <a:r>
              <a:rPr lang="en-US" b="1" dirty="0" smtClean="0"/>
              <a:t>overjoyed </a:t>
            </a:r>
            <a:r>
              <a:rPr lang="en-US" dirty="0" smtClean="0"/>
              <a:t>to be in love, and we  seek to establish </a:t>
            </a:r>
            <a:r>
              <a:rPr lang="en-US" b="1" dirty="0" smtClean="0"/>
              <a:t>permanent relationships </a:t>
            </a:r>
            <a:r>
              <a:rPr lang="en-US" dirty="0" smtClean="0"/>
              <a:t>with those we love,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but </a:t>
            </a:r>
            <a:r>
              <a:rPr lang="en-US" b="1" i="1" dirty="0" smtClean="0"/>
              <a:t>understanding love has proved to be a daunting task.</a:t>
            </a:r>
            <a:endParaRPr lang="en-US" b="1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DIFFICULT TOPIC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Love</a:t>
            </a:r>
            <a:r>
              <a:rPr lang="en-US" dirty="0" smtClean="0"/>
              <a:t> has always seemed a </a:t>
            </a:r>
            <a:r>
              <a:rPr lang="en-US" b="1" dirty="0" smtClean="0"/>
              <a:t>difficult topic </a:t>
            </a:r>
            <a:r>
              <a:rPr lang="en-US" dirty="0" smtClean="0"/>
              <a:t>to understand.</a:t>
            </a:r>
          </a:p>
          <a:p>
            <a:endParaRPr lang="en-US" b="1" dirty="0" smtClean="0"/>
          </a:p>
          <a:p>
            <a:r>
              <a:rPr lang="en-US" b="1" dirty="0" smtClean="0"/>
              <a:t>‘Love </a:t>
            </a:r>
            <a:r>
              <a:rPr lang="en-US" dirty="0" smtClean="0"/>
              <a:t>is such a tissue of paradoxes, and exists in such an endless variety of </a:t>
            </a:r>
            <a:r>
              <a:rPr lang="en-US" b="1" dirty="0" smtClean="0"/>
              <a:t>forms and shades’.</a:t>
            </a:r>
            <a:endParaRPr lang="en-US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TWO MAIN TYPES OF LOVE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1. </a:t>
            </a:r>
            <a:r>
              <a:rPr lang="en-US" b="1" dirty="0" smtClean="0"/>
              <a:t>Passionate  (romantic) Love: </a:t>
            </a:r>
            <a:r>
              <a:rPr lang="en-US" dirty="0" smtClean="0"/>
              <a:t>Is  a state of intense absorption in someone.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It includes intense physiological arousal, psychological interest, and caring for the needs of another.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en-US" b="1" smtClean="0"/>
              <a:t>2</a:t>
            </a:r>
            <a:r>
              <a:rPr lang="en-US" b="1" dirty="0" smtClean="0"/>
              <a:t>. Companionate love: </a:t>
            </a:r>
            <a:r>
              <a:rPr lang="en-US" dirty="0" smtClean="0"/>
              <a:t>is the strong affection that we have for those with whom our</a:t>
            </a:r>
            <a:r>
              <a:rPr lang="en-US" b="1" dirty="0" smtClean="0"/>
              <a:t> lives are deeply involved.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love triangle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way of looking at love is as proposed by psychologist </a:t>
            </a:r>
            <a:r>
              <a:rPr lang="en-US" b="1" i="1" dirty="0" smtClean="0"/>
              <a:t>Robert Sternberg (1988).</a:t>
            </a:r>
          </a:p>
          <a:p>
            <a:r>
              <a:rPr lang="en-US" dirty="0" smtClean="0"/>
              <a:t>He sees love as being composed of </a:t>
            </a:r>
          </a:p>
          <a:p>
            <a:r>
              <a:rPr lang="en-US" b="1" dirty="0" smtClean="0"/>
              <a:t>Intimacy</a:t>
            </a:r>
          </a:p>
          <a:p>
            <a:endParaRPr lang="en-US" b="1" dirty="0" smtClean="0"/>
          </a:p>
          <a:p>
            <a:r>
              <a:rPr lang="en-US" b="1" dirty="0" smtClean="0"/>
              <a:t>Passion,&amp;</a:t>
            </a:r>
          </a:p>
          <a:p>
            <a:endParaRPr lang="en-US" b="1" dirty="0" smtClean="0"/>
          </a:p>
          <a:p>
            <a:r>
              <a:rPr lang="en-US" b="1" dirty="0" smtClean="0"/>
              <a:t>commitment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LOVE TRIANGLE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sosceles Triangle 3"/>
          <p:cNvSpPr/>
          <p:nvPr/>
        </p:nvSpPr>
        <p:spPr>
          <a:xfrm>
            <a:off x="4191000" y="31242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Intimacy</a:t>
            </a:r>
            <a:r>
              <a:rPr lang="en-US" dirty="0" smtClean="0"/>
              <a:t> refers to the feelings of </a:t>
            </a:r>
            <a:r>
              <a:rPr lang="en-US" smtClean="0"/>
              <a:t>warmth &amp; </a:t>
            </a:r>
            <a:r>
              <a:rPr lang="en-US" dirty="0" smtClean="0"/>
              <a:t>closeness we have with someone we love..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Passion  </a:t>
            </a:r>
            <a:r>
              <a:rPr lang="en-US" dirty="0" smtClean="0"/>
              <a:t>refers  to romance, attraction, and sexuality </a:t>
            </a:r>
            <a:r>
              <a:rPr lang="en-US" b="1" dirty="0" smtClean="0"/>
              <a:t>&amp;</a:t>
            </a:r>
          </a:p>
          <a:p>
            <a:endParaRPr lang="en-US" b="1" dirty="0" smtClean="0"/>
          </a:p>
          <a:p>
            <a:r>
              <a:rPr lang="en-US" b="1" dirty="0" smtClean="0"/>
              <a:t>Commitment </a:t>
            </a:r>
            <a:r>
              <a:rPr lang="en-US" dirty="0" smtClean="0"/>
              <a:t>refers to both the short-term decision that you love someone and the long-term commitment to be in the relationship.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 PROVERB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old Hindu proverb says ‘</a:t>
            </a:r>
            <a:r>
              <a:rPr lang="en-US" b="1" i="1" dirty="0" smtClean="0"/>
              <a:t>A man becomes like those  whose society he loves’.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dirty="0" smtClean="0"/>
              <a:t>Since  you are strongly influenced by those with whom you spend your </a:t>
            </a:r>
            <a:r>
              <a:rPr lang="en-US" b="1" dirty="0" smtClean="0"/>
              <a:t>time</a:t>
            </a:r>
            <a:r>
              <a:rPr lang="en-US" dirty="0" smtClean="0"/>
              <a:t>, doesn’t it make sense to choose your friends and associates with care?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31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</a:t>
            </a:r>
            <a:r>
              <a:rPr lang="en-US" b="1" dirty="0" smtClean="0"/>
              <a:t>o Sternberg</a:t>
            </a:r>
            <a:r>
              <a:rPr lang="en-US" dirty="0" smtClean="0"/>
              <a:t>, these three elements can be enlarged, diminished, or combined in different ways.</a:t>
            </a:r>
          </a:p>
          <a:p>
            <a:endParaRPr lang="en-US" dirty="0" smtClean="0"/>
          </a:p>
          <a:p>
            <a:r>
              <a:rPr lang="en-US" dirty="0" smtClean="0"/>
              <a:t>Each combination gives a different kind of love.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FORMS OF ‘LOVE’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Romantic</a:t>
            </a:r>
          </a:p>
          <a:p>
            <a:endParaRPr lang="en-US" b="1" i="1" dirty="0" smtClean="0"/>
          </a:p>
          <a:p>
            <a:r>
              <a:rPr lang="en-US" b="1" i="1" dirty="0" smtClean="0"/>
              <a:t>Passionate</a:t>
            </a:r>
          </a:p>
          <a:p>
            <a:endParaRPr lang="en-US" b="1" i="1" dirty="0" smtClean="0"/>
          </a:p>
          <a:p>
            <a:r>
              <a:rPr lang="en-US" b="1" i="1" dirty="0" smtClean="0"/>
              <a:t>Platonic &amp;</a:t>
            </a:r>
          </a:p>
          <a:p>
            <a:endParaRPr lang="en-US" b="1" i="1" dirty="0" smtClean="0"/>
          </a:p>
          <a:p>
            <a:r>
              <a:rPr lang="en-US" b="1" i="1" dirty="0" smtClean="0"/>
              <a:t>Parental---</a:t>
            </a:r>
          </a:p>
          <a:p>
            <a:endParaRPr lang="en-US" dirty="0" smtClean="0"/>
          </a:p>
          <a:p>
            <a:r>
              <a:rPr lang="en-US" dirty="0" smtClean="0"/>
              <a:t>Is the wellspring from which much of </a:t>
            </a:r>
            <a:r>
              <a:rPr lang="en-US" b="1" dirty="0" smtClean="0"/>
              <a:t>life’s meaning &amp; delight flows.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 </a:t>
            </a:r>
            <a:r>
              <a:rPr lang="en-US" b="1" dirty="0" smtClean="0"/>
              <a:t>ZA</a:t>
            </a:r>
            <a:r>
              <a:rPr lang="en-US" b="1" i="1" dirty="0" smtClean="0"/>
              <a:t>MBIA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culture, it binds us together as partners, parents, children, and friends.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NURTURING MARITAL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b="1" i="1" dirty="0" smtClean="0"/>
              <a:t>The most important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thing in life is to learn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how to give out love,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and to let it come in.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</a:t>
            </a:r>
            <a:r>
              <a:rPr lang="en-US" dirty="0" smtClean="0"/>
              <a:t>       _	MITCH ALBOM          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09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828800" lvl="4" indent="0">
              <a:buNone/>
            </a:pPr>
            <a:endParaRPr lang="en-US" sz="3200" b="1" i="1" dirty="0" smtClean="0"/>
          </a:p>
          <a:p>
            <a:pPr marL="1828800" lvl="4" indent="0">
              <a:buNone/>
            </a:pPr>
            <a:r>
              <a:rPr lang="en-US" sz="3200" b="1" i="1" dirty="0" smtClean="0"/>
              <a:t>Love is  the only rational act.</a:t>
            </a:r>
          </a:p>
          <a:p>
            <a:pPr marL="1828800" lvl="4" indent="0">
              <a:buNone/>
            </a:pPr>
            <a:r>
              <a:rPr lang="en-US" sz="3200" dirty="0" smtClean="0"/>
              <a:t>			ANONYMOUS</a:t>
            </a:r>
          </a:p>
          <a:p>
            <a:pPr marL="1828800" lvl="4" indent="0">
              <a:buNone/>
            </a:pPr>
            <a:endParaRPr lang="en-US" sz="3200" dirty="0" smtClean="0"/>
          </a:p>
          <a:p>
            <a:pPr marL="1828800" lvl="4" indent="0">
              <a:buNone/>
            </a:pPr>
            <a:r>
              <a:rPr lang="en-US" sz="3200" b="1" i="1" dirty="0" smtClean="0"/>
              <a:t>The love we have in our youth is</a:t>
            </a:r>
          </a:p>
          <a:p>
            <a:pPr marL="1828800" lvl="4" indent="0">
              <a:buNone/>
            </a:pPr>
            <a:r>
              <a:rPr lang="en-US" sz="3200" b="1" i="1" dirty="0" smtClean="0"/>
              <a:t>Superficial compared to the love that</a:t>
            </a:r>
          </a:p>
          <a:p>
            <a:pPr marL="1828800" lvl="4" indent="0">
              <a:buNone/>
            </a:pPr>
            <a:r>
              <a:rPr lang="en-US" sz="3200" b="1" i="1" dirty="0" smtClean="0"/>
              <a:t>An old man has for his old wife.</a:t>
            </a:r>
          </a:p>
          <a:p>
            <a:pPr marL="1828800" lvl="4" indent="0">
              <a:buNone/>
            </a:pPr>
            <a:endParaRPr lang="en-US" sz="3200" dirty="0" smtClean="0"/>
          </a:p>
          <a:p>
            <a:pPr marL="1828800" lvl="4" indent="0">
              <a:buNone/>
            </a:pPr>
            <a:r>
              <a:rPr lang="en-US" sz="3200" b="1" dirty="0" smtClean="0"/>
              <a:t>WILL DURANT ON HIS 90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BIRTHDAY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744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after study show that marriages tend to be </a:t>
            </a:r>
            <a:r>
              <a:rPr lang="en-US" b="1" dirty="0" smtClean="0"/>
              <a:t>happiest</a:t>
            </a:r>
            <a:r>
              <a:rPr lang="en-US" dirty="0" smtClean="0"/>
              <a:t> before the </a:t>
            </a:r>
            <a:r>
              <a:rPr lang="en-US" b="1" dirty="0" smtClean="0"/>
              <a:t>kids are born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and</a:t>
            </a:r>
          </a:p>
          <a:p>
            <a:endParaRPr lang="en-US" dirty="0"/>
          </a:p>
          <a:p>
            <a:r>
              <a:rPr lang="en-US" dirty="0" smtClean="0"/>
              <a:t> after the </a:t>
            </a:r>
            <a:r>
              <a:rPr lang="en-US" b="1" dirty="0" smtClean="0"/>
              <a:t>kids leave home</a:t>
            </a:r>
            <a:r>
              <a:rPr lang="en-US" dirty="0" smtClean="0"/>
              <a:t>, for </a:t>
            </a:r>
            <a:r>
              <a:rPr lang="en-US" b="1" dirty="0" smtClean="0"/>
              <a:t>kids siphon our time and drain our energy.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55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Romance</a:t>
            </a:r>
            <a:r>
              <a:rPr lang="en-US" dirty="0" smtClean="0"/>
              <a:t>, like a garden, flourishes best when we can </a:t>
            </a:r>
            <a:r>
              <a:rPr lang="en-US" b="1" dirty="0" smtClean="0"/>
              <a:t>give it our time, attention, and tender loving care.</a:t>
            </a:r>
          </a:p>
          <a:p>
            <a:endParaRPr lang="en-US" b="1" dirty="0"/>
          </a:p>
          <a:p>
            <a:r>
              <a:rPr lang="en-US" b="1" dirty="0" smtClean="0"/>
              <a:t>By Romance we mean a deep, joyous, tender, caring love---a meeting of body &amp; mind, spirit &amp; soul.</a:t>
            </a:r>
          </a:p>
          <a:p>
            <a:r>
              <a:rPr lang="en-US" b="1" dirty="0" smtClean="0"/>
              <a:t>Its about adoring each other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70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GROW ROMANCE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Below are ways to grow romance in your relationship: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b="1" i="1" dirty="0" smtClean="0"/>
              <a:t>Make your relationship your first priority.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Love wilts when you put your work or your football or your friends first.</a:t>
            </a:r>
          </a:p>
          <a:p>
            <a:pPr marL="0" indent="0">
              <a:buNone/>
            </a:pPr>
            <a:r>
              <a:rPr lang="en-US" dirty="0" smtClean="0"/>
              <a:t>An indifferent marriage,</a:t>
            </a:r>
            <a:r>
              <a:rPr lang="en-US" b="1" dirty="0" smtClean="0"/>
              <a:t> “buries both partners alive with resentment”.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67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On the other hand, </a:t>
            </a:r>
            <a:r>
              <a:rPr lang="en-US" b="1" i="1" dirty="0" smtClean="0"/>
              <a:t>don’t suffocate your partner.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a full rich marriage, both partners must be fully functioning individuals in their own right.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3. Competition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Competition(except when playing) is incompatible with a loving caring relationship.</a:t>
            </a:r>
            <a:endParaRPr lang="en-US" dirty="0" smtClean="0"/>
          </a:p>
          <a:p>
            <a:r>
              <a:rPr lang="en-US" dirty="0" smtClean="0"/>
              <a:t>Individuals </a:t>
            </a:r>
            <a:r>
              <a:rPr lang="en-US" b="1" dirty="0" smtClean="0"/>
              <a:t>perform</a:t>
            </a:r>
            <a:r>
              <a:rPr lang="en-US" dirty="0" smtClean="0"/>
              <a:t>, but teams </a:t>
            </a:r>
            <a:r>
              <a:rPr lang="en-US" b="1" dirty="0" smtClean="0"/>
              <a:t>win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When two people cooperate, combine their abilities &amp; encourage one another, </a:t>
            </a:r>
            <a:r>
              <a:rPr lang="en-US" b="1" dirty="0" smtClean="0"/>
              <a:t>they create a synergistic, alive, vital partnership. They W</a:t>
            </a:r>
            <a:r>
              <a:rPr lang="en-US" b="1" i="1" dirty="0" smtClean="0"/>
              <a:t>IN.</a:t>
            </a:r>
            <a:endParaRPr lang="en-US" b="1" dirty="0"/>
          </a:p>
          <a:p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11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WARREN BUFFETT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Warren Buffet agrees, “</a:t>
            </a:r>
            <a:r>
              <a:rPr lang="en-US" b="1" dirty="0" smtClean="0"/>
              <a:t> I don’t interact with people I don’t like or admire. </a:t>
            </a:r>
            <a:r>
              <a:rPr lang="en-US" b="1" dirty="0"/>
              <a:t>T</a:t>
            </a:r>
            <a:r>
              <a:rPr lang="en-US" b="1" dirty="0" smtClean="0"/>
              <a:t>hat’s  the key. Its like marrying”.</a:t>
            </a:r>
            <a:endParaRPr lang="en-US" dirty="0" smtClean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97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b="1" i="1" dirty="0" smtClean="0"/>
              <a:t>LAUGH!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One of the most potent forces for keeping love alive--- and for navigating the rough parts of life---</a:t>
            </a:r>
            <a:r>
              <a:rPr lang="en-US" b="1" i="1" dirty="0" smtClean="0"/>
              <a:t>is humor.</a:t>
            </a:r>
            <a:endParaRPr lang="en-US" dirty="0" smtClean="0"/>
          </a:p>
          <a:p>
            <a:endParaRPr lang="en-US" b="1" i="1" dirty="0"/>
          </a:p>
          <a:p>
            <a:r>
              <a:rPr lang="en-US" dirty="0" smtClean="0"/>
              <a:t>Laughing a lot can become a habit. </a:t>
            </a:r>
            <a:r>
              <a:rPr lang="en-US" b="1" dirty="0" smtClean="0"/>
              <a:t>And its contagious.</a:t>
            </a:r>
            <a:endParaRPr lang="en-US" dirty="0" smtClean="0"/>
          </a:p>
          <a:p>
            <a:endParaRPr lang="en-US" b="1" dirty="0"/>
          </a:p>
          <a:p>
            <a:r>
              <a:rPr lang="en-US" b="1" dirty="0" smtClean="0"/>
              <a:t>Try to displace anger with humor.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531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5.TO BE LOVED, YOU MUST BE LOVEABLE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be loved, you must be loveable.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doesn’t it make sense to be your most good-natured and thoughtful, loving and fun– and to look your best—for your beloved.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6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6.SHARE THE CHORES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Real men </a:t>
            </a:r>
            <a:r>
              <a:rPr lang="en-US" b="1" i="1" dirty="0" smtClean="0"/>
              <a:t>do</a:t>
            </a:r>
            <a:r>
              <a:rPr lang="en-US" dirty="0" smtClean="0"/>
              <a:t> wash dishes, real women </a:t>
            </a:r>
            <a:r>
              <a:rPr lang="en-US" b="1" i="1" dirty="0" smtClean="0"/>
              <a:t>do</a:t>
            </a:r>
            <a:r>
              <a:rPr lang="en-US" dirty="0" smtClean="0"/>
              <a:t> mow lawns, and relationships where that happens are the </a:t>
            </a:r>
            <a:r>
              <a:rPr lang="en-US" b="1" dirty="0" smtClean="0"/>
              <a:t>happiest.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9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7. HELP EACH OTHER TO GROW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help each other to grow, your relationship </a:t>
            </a:r>
            <a:r>
              <a:rPr lang="en-US" b="1" dirty="0" smtClean="0"/>
              <a:t>grows.</a:t>
            </a:r>
            <a:endParaRPr lang="en-US" dirty="0" smtClean="0"/>
          </a:p>
          <a:p>
            <a:r>
              <a:rPr lang="en-US" dirty="0" smtClean="0"/>
              <a:t>When over the years you treat your beloved with </a:t>
            </a:r>
            <a:r>
              <a:rPr lang="en-US" b="1" i="1" dirty="0" smtClean="0"/>
              <a:t>empathy &amp; acceptance, consideration &amp; encouragement, they grow &amp; blossom.</a:t>
            </a:r>
          </a:p>
          <a:p>
            <a:r>
              <a:rPr lang="en-US" dirty="0" smtClean="0"/>
              <a:t>On the other hand, when we live with </a:t>
            </a:r>
            <a:r>
              <a:rPr lang="en-US" b="1" i="1" dirty="0" smtClean="0"/>
              <a:t>criticism, indifference, and disrespect, our soul withers &amp; cries out in pain,</a:t>
            </a:r>
            <a:r>
              <a:rPr lang="en-US" dirty="0" smtClean="0"/>
              <a:t> as does our relationship.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9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8. ROMANCE KILLERS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And then there are the </a:t>
            </a:r>
            <a:r>
              <a:rPr lang="en-US" b="1" dirty="0" smtClean="0"/>
              <a:t>guaranteed romance killers. Like </a:t>
            </a:r>
            <a:r>
              <a:rPr lang="en-US" b="1" i="1" dirty="0" smtClean="0"/>
              <a:t>NAGGING.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dirty="0" smtClean="0"/>
              <a:t>Insidiously &amp; surely it undermines loving feelings.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9. “I told you so”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Saying </a:t>
            </a:r>
            <a:r>
              <a:rPr lang="en-US" b="1" i="1" dirty="0" smtClean="0"/>
              <a:t>“ I told you so”</a:t>
            </a:r>
            <a:r>
              <a:rPr lang="en-US" dirty="0" smtClean="0"/>
              <a:t> kills romance.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9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10. CRITICISM 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Criticism crushes love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1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11. HURTFUL COMMENTS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Never deliberately say anything to hurt your beloved</a:t>
            </a:r>
            <a:r>
              <a:rPr lang="en-US" dirty="0" smtClean="0"/>
              <a:t>--- even in the heat of a fight.</a:t>
            </a:r>
          </a:p>
          <a:p>
            <a:endParaRPr lang="en-US" b="1" i="1" dirty="0" smtClean="0"/>
          </a:p>
          <a:p>
            <a:r>
              <a:rPr lang="en-US" b="1" i="1" dirty="0" smtClean="0"/>
              <a:t>Hurtful words</a:t>
            </a:r>
            <a:r>
              <a:rPr lang="en-US" dirty="0" smtClean="0"/>
              <a:t> imprint themselves on our </a:t>
            </a:r>
            <a:r>
              <a:rPr lang="en-US" b="1" dirty="0" smtClean="0"/>
              <a:t>psyche,</a:t>
            </a:r>
            <a:r>
              <a:rPr lang="en-US" dirty="0" smtClean="0"/>
              <a:t> never to be </a:t>
            </a:r>
            <a:r>
              <a:rPr lang="en-US" b="1" dirty="0" smtClean="0"/>
              <a:t>forgotten,</a:t>
            </a:r>
            <a:r>
              <a:rPr lang="en-US" dirty="0" smtClean="0"/>
              <a:t> and over time accumulate, eat away, and finally </a:t>
            </a:r>
            <a:r>
              <a:rPr lang="en-US" b="1" dirty="0" smtClean="0"/>
              <a:t>destroy loving feelings.</a:t>
            </a:r>
          </a:p>
          <a:p>
            <a:endParaRPr lang="en-US" b="1" dirty="0" smtClean="0"/>
          </a:p>
          <a:p>
            <a:r>
              <a:rPr lang="en-US" b="1" dirty="0" smtClean="0"/>
              <a:t>Sticks &amp; stones can break your bones, but</a:t>
            </a:r>
            <a:r>
              <a:rPr lang="en-US" b="1" i="1" dirty="0" smtClean="0"/>
              <a:t> words can break your heart.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680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12. COMMUNICATE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Talk things over &amp; listen</a:t>
            </a:r>
            <a:r>
              <a:rPr lang="en-US" dirty="0" smtClean="0"/>
              <a:t>---you can’t be a good communicator unless you’re a good listener.</a:t>
            </a:r>
          </a:p>
          <a:p>
            <a:endParaRPr lang="en-US" dirty="0"/>
          </a:p>
          <a:p>
            <a:r>
              <a:rPr lang="en-US" dirty="0" smtClean="0"/>
              <a:t>And be sure you understand what the other means; too many </a:t>
            </a:r>
            <a:r>
              <a:rPr lang="en-US" b="1" dirty="0" smtClean="0"/>
              <a:t>disagreements stem</a:t>
            </a:r>
            <a:r>
              <a:rPr lang="en-US" dirty="0" smtClean="0"/>
              <a:t> from </a:t>
            </a:r>
            <a:r>
              <a:rPr lang="en-US" b="1" dirty="0" smtClean="0"/>
              <a:t>misinterpreting &amp; misunderstanding.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35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Check back, saying things like, </a:t>
            </a:r>
          </a:p>
          <a:p>
            <a:endParaRPr lang="en-US" dirty="0"/>
          </a:p>
          <a:p>
            <a:r>
              <a:rPr lang="en-US" b="1" dirty="0" smtClean="0"/>
              <a:t> “ Are you saying . . .?”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b="1" dirty="0" smtClean="0"/>
              <a:t>“Do you mean. . .?”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share your ideas and </a:t>
            </a:r>
            <a:r>
              <a:rPr lang="en-US" dirty="0"/>
              <a:t>d</a:t>
            </a:r>
            <a:r>
              <a:rPr lang="en-US" dirty="0" smtClean="0"/>
              <a:t>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ANDRES INIESTA- BARCE LEGEND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“There is no greater treasure than your friendship”.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13. LAVISHLY SHOW LOVE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 your sweetheart</a:t>
            </a:r>
            <a:r>
              <a:rPr lang="en-US" b="1" dirty="0" smtClean="0"/>
              <a:t> coffee in bed.</a:t>
            </a:r>
          </a:p>
          <a:p>
            <a:r>
              <a:rPr lang="en-US" dirty="0" smtClean="0"/>
              <a:t>Cozy up on a couch &amp; </a:t>
            </a:r>
            <a:r>
              <a:rPr lang="en-US" b="1" dirty="0" smtClean="0"/>
              <a:t>massage your darling’s feet.</a:t>
            </a:r>
            <a:r>
              <a:rPr lang="en-US" dirty="0" smtClean="0"/>
              <a:t>( do you know how sensuous that can be?).</a:t>
            </a:r>
          </a:p>
          <a:p>
            <a:r>
              <a:rPr lang="en-US" b="1" dirty="0" smtClean="0"/>
              <a:t>Hug lots</a:t>
            </a:r>
            <a:endParaRPr lang="en-US" b="1" dirty="0"/>
          </a:p>
          <a:p>
            <a:r>
              <a:rPr lang="en-US" dirty="0" smtClean="0"/>
              <a:t>When you go on a business trip, leave </a:t>
            </a:r>
            <a:r>
              <a:rPr lang="en-US" b="1" dirty="0" smtClean="0"/>
              <a:t>a love note</a:t>
            </a:r>
            <a:r>
              <a:rPr lang="en-US" dirty="0" smtClean="0"/>
              <a:t> on his or her pillow</a:t>
            </a:r>
          </a:p>
          <a:p>
            <a:r>
              <a:rPr lang="en-US" dirty="0" smtClean="0"/>
              <a:t>And say, </a:t>
            </a:r>
            <a:r>
              <a:rPr lang="en-US" b="1" dirty="0" smtClean="0"/>
              <a:t>“I love you”</a:t>
            </a:r>
            <a:r>
              <a:rPr lang="en-US" dirty="0" smtClean="0"/>
              <a:t> every chance you have. Whose soul isn’t warmed up by those words?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14. SCRAPS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b="1" dirty="0" smtClean="0"/>
              <a:t>Love cannot survive</a:t>
            </a:r>
            <a:r>
              <a:rPr lang="en-US" dirty="0" smtClean="0"/>
              <a:t> if you just give it</a:t>
            </a:r>
            <a:r>
              <a:rPr lang="en-US" i="1" dirty="0" smtClean="0"/>
              <a:t> </a:t>
            </a:r>
            <a:r>
              <a:rPr lang="en-US" b="1" i="1" dirty="0" smtClean="0"/>
              <a:t>scraps</a:t>
            </a:r>
            <a:r>
              <a:rPr lang="en-US" b="1" dirty="0" smtClean="0"/>
              <a:t> of yourself, </a:t>
            </a:r>
            <a:r>
              <a:rPr lang="en-US" b="1" i="1" dirty="0" smtClean="0"/>
              <a:t>scraps</a:t>
            </a:r>
            <a:r>
              <a:rPr lang="en-US" b="1" dirty="0" smtClean="0"/>
              <a:t> of your time, </a:t>
            </a:r>
            <a:r>
              <a:rPr lang="en-US" b="1" i="1" dirty="0" smtClean="0"/>
              <a:t>scraps</a:t>
            </a:r>
            <a:r>
              <a:rPr lang="en-US" b="1" dirty="0" smtClean="0"/>
              <a:t> of your thoughts”.</a:t>
            </a:r>
            <a:endParaRPr lang="en-US" b="1" dirty="0"/>
          </a:p>
          <a:p>
            <a:r>
              <a:rPr lang="en-US" b="1" dirty="0" smtClean="0"/>
              <a:t>Make time to be together---</a:t>
            </a:r>
            <a:r>
              <a:rPr lang="en-US" dirty="0" smtClean="0"/>
              <a:t>to talk, to love, to laugh and play.</a:t>
            </a:r>
          </a:p>
          <a:p>
            <a:r>
              <a:rPr lang="en-US" b="1" dirty="0" smtClean="0"/>
              <a:t>Plan romantic dates– </a:t>
            </a:r>
            <a:r>
              <a:rPr lang="en-US" dirty="0" smtClean="0"/>
              <a:t>where instead of talking about the kids or work or your parents, you talk about ideas, each other, your dreams &amp; goals &amp; plans.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64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Billington</a:t>
            </a:r>
            <a:r>
              <a:rPr lang="en-US" dirty="0" smtClean="0"/>
              <a:t> D.(2015) Life is an Attitude.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14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THESE POINTS AS TRIGGERS TO STIMULATE YOU TO GENERATE OTHER MANY AND IMPORTANT WAYS OF GROWING YOUR ROMANCE. </a:t>
            </a:r>
          </a:p>
          <a:p>
            <a:endParaRPr lang="en-US" dirty="0"/>
          </a:p>
          <a:p>
            <a:r>
              <a:rPr lang="en-US" dirty="0" smtClean="0"/>
              <a:t>THEY ARE NOT CAST IN STONE.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21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LASTLY, YOU MAY AGREE OR DISAGREE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are makers of a home.</a:t>
            </a:r>
          </a:p>
          <a:p>
            <a:r>
              <a:rPr lang="en-US" dirty="0" smtClean="0"/>
              <a:t>When the </a:t>
            </a:r>
            <a:r>
              <a:rPr lang="en-US" b="1" dirty="0" smtClean="0"/>
              <a:t>woman is happy</a:t>
            </a:r>
            <a:r>
              <a:rPr lang="en-US" dirty="0" smtClean="0"/>
              <a:t> the entire home is </a:t>
            </a:r>
            <a:r>
              <a:rPr lang="en-US" b="1" dirty="0" smtClean="0"/>
              <a:t>happy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she is sad there is no harmony in the home: </a:t>
            </a:r>
            <a:r>
              <a:rPr lang="en-US" b="1" dirty="0" smtClean="0"/>
              <a:t>kitchen, Sitting room, bedroom</a:t>
            </a:r>
            <a:r>
              <a:rPr lang="en-US" dirty="0" smtClean="0"/>
              <a:t>  all sound like they are on fire.</a:t>
            </a:r>
          </a:p>
          <a:p>
            <a:r>
              <a:rPr lang="en-US" dirty="0" smtClean="0"/>
              <a:t>The expression: there is an </a:t>
            </a:r>
            <a:r>
              <a:rPr lang="en-US" b="1" dirty="0" smtClean="0"/>
              <a:t>elephant in the room.</a:t>
            </a:r>
            <a:endParaRPr lang="en-US" b="1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ROLE OF A 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is the role of a man under the circumstances?</a:t>
            </a:r>
          </a:p>
          <a:p>
            <a:endParaRPr lang="en-US" dirty="0" smtClean="0"/>
          </a:p>
          <a:p>
            <a:r>
              <a:rPr lang="en-US" b="1" dirty="0" smtClean="0"/>
              <a:t>ANSWER</a:t>
            </a:r>
          </a:p>
          <a:p>
            <a:endParaRPr lang="en-US" b="1" dirty="0" smtClean="0"/>
          </a:p>
          <a:p>
            <a:r>
              <a:rPr lang="en-US" dirty="0" smtClean="0"/>
              <a:t>To try as much as possible to please &amp; make the woman happy. That way peace &amp; happiness </a:t>
            </a:r>
            <a:r>
              <a:rPr lang="en-US" smtClean="0"/>
              <a:t>is guaranteed.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UTILISING TIME &amp; MENTAL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 KASISI</a:t>
            </a:r>
          </a:p>
          <a:p>
            <a:r>
              <a:rPr lang="en-US" dirty="0" smtClean="0"/>
              <a:t>DATE: 28/3/2017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CONCEPT ‘TIME’</a:t>
            </a:r>
          </a:p>
          <a:p>
            <a:r>
              <a:rPr lang="en-US" b="1" dirty="0" smtClean="0"/>
              <a:t>COMMON EXPRESSIONS ABOUT ‘TIME’</a:t>
            </a:r>
          </a:p>
          <a:p>
            <a:r>
              <a:rPr lang="en-US" b="1" dirty="0" smtClean="0"/>
              <a:t>WHAT ARE: TIME LORDS; TIME BASTARDS; TIME BANDITS</a:t>
            </a:r>
          </a:p>
          <a:p>
            <a:r>
              <a:rPr lang="en-US" b="1" dirty="0" smtClean="0"/>
              <a:t>HEALTH EFFECTS OF TIME MISUSE</a:t>
            </a:r>
          </a:p>
          <a:p>
            <a:r>
              <a:rPr lang="en-US" b="1" dirty="0" smtClean="0"/>
              <a:t>SOME SITUATIONS- CRITICAL FACTORS</a:t>
            </a:r>
          </a:p>
          <a:p>
            <a:r>
              <a:rPr lang="en-US" b="1" dirty="0" smtClean="0"/>
              <a:t>THE CASE OF JAPAN</a:t>
            </a:r>
          </a:p>
          <a:p>
            <a:r>
              <a:rPr lang="en-US" b="1" dirty="0" smtClean="0"/>
              <a:t>AREAS OF TIME LEAKAGE</a:t>
            </a:r>
          </a:p>
          <a:p>
            <a:r>
              <a:rPr lang="en-US" b="1" dirty="0" smtClean="0"/>
              <a:t>HOW TO MANAGE TIME./CONCLUSION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20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‘TIME’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concept </a:t>
            </a:r>
            <a:r>
              <a:rPr lang="en-US" b="1" i="1" dirty="0" smtClean="0"/>
              <a:t>time</a:t>
            </a:r>
            <a:r>
              <a:rPr lang="en-US" dirty="0" smtClean="0"/>
              <a:t> is a vital resource that is critical to</a:t>
            </a:r>
            <a:r>
              <a:rPr lang="en-US" b="1" dirty="0" smtClean="0"/>
              <a:t> human survival.</a:t>
            </a:r>
          </a:p>
          <a:p>
            <a:endParaRPr lang="en-US" dirty="0" smtClean="0"/>
          </a:p>
          <a:p>
            <a:r>
              <a:rPr lang="en-US" dirty="0" smtClean="0"/>
              <a:t>What  is the use of:  calendars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Diaries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Watches, Clocks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our lives? 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87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FRIENDSHIPS ARE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Throughout our lives </a:t>
            </a:r>
            <a:r>
              <a:rPr lang="en-US" b="1" dirty="0" smtClean="0"/>
              <a:t>friendships</a:t>
            </a:r>
            <a:r>
              <a:rPr lang="en-US" dirty="0" smtClean="0"/>
              <a:t> become more precious and important—so much so that people with strong good friendships </a:t>
            </a:r>
            <a:r>
              <a:rPr lang="en-US" b="1" dirty="0" smtClean="0"/>
              <a:t>live longer, happier, and more active lives.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67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  MGT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Things which matter most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must never be at the mercy of things which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matter least.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  <a:r>
              <a:rPr lang="en-US" b="1" dirty="0" smtClean="0"/>
              <a:t>GOETHE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4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 </a:t>
            </a:r>
            <a:r>
              <a:rPr lang="en-US" dirty="0" err="1" smtClean="0"/>
              <a:t>mgt</a:t>
            </a:r>
            <a:r>
              <a:rPr lang="en-US" dirty="0" smtClean="0"/>
              <a:t> looks at the important idea of </a:t>
            </a:r>
            <a:r>
              <a:rPr lang="en-US" b="1" dirty="0" smtClean="0"/>
              <a:t>Prioritization, </a:t>
            </a:r>
            <a:r>
              <a:rPr lang="en-US" dirty="0" smtClean="0"/>
              <a:t>of comparing the relative worth of activities.</a:t>
            </a:r>
          </a:p>
          <a:p>
            <a:endParaRPr lang="en-US" b="1" dirty="0"/>
          </a:p>
          <a:p>
            <a:r>
              <a:rPr lang="en-US" dirty="0" smtClean="0"/>
              <a:t>Further, its  about exerting our time &amp; energy by </a:t>
            </a:r>
            <a:r>
              <a:rPr lang="en-US" b="1" dirty="0" err="1" smtClean="0"/>
              <a:t>focussing</a:t>
            </a:r>
            <a:r>
              <a:rPr lang="en-US" b="1" dirty="0" smtClean="0"/>
              <a:t> on setting goals</a:t>
            </a:r>
            <a:r>
              <a:rPr lang="en-US" dirty="0" smtClean="0"/>
              <a:t>--- specific long, intermediate &amp; short-term targets.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7723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MGT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also includes the concept of </a:t>
            </a:r>
            <a:r>
              <a:rPr lang="en-US" b="1" dirty="0" smtClean="0"/>
              <a:t>daily planning</a:t>
            </a:r>
            <a:r>
              <a:rPr lang="en-US" dirty="0" smtClean="0"/>
              <a:t>, of making a </a:t>
            </a:r>
            <a:r>
              <a:rPr lang="en-US" b="1" dirty="0" smtClean="0"/>
              <a:t>specific plan</a:t>
            </a:r>
            <a:r>
              <a:rPr lang="en-US" dirty="0" smtClean="0"/>
              <a:t> to accomplish those goals &amp; activities determined to be of </a:t>
            </a:r>
            <a:r>
              <a:rPr lang="en-US" b="1" dirty="0" smtClean="0"/>
              <a:t>greatest worth.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35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Book by E.M. Gray entitled: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“The Common Denominator of Success”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Gray spent his life searching for the one denominator that all successful people share.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7575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 found it wasn’t </a:t>
            </a:r>
            <a:r>
              <a:rPr lang="en-US" b="1" dirty="0" smtClean="0"/>
              <a:t>hard work, good luck, or astute human relations,</a:t>
            </a:r>
            <a:r>
              <a:rPr lang="en-US" dirty="0" smtClean="0"/>
              <a:t> though those were all important.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3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FACTOR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 one key factor that seemed to transcend all the rest lies in the essence of the habit----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smtClean="0"/>
              <a:t>Putting First Things First.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Effective personal </a:t>
            </a:r>
            <a:r>
              <a:rPr lang="en-US" b="1" dirty="0" err="1" smtClean="0"/>
              <a:t>mgt</a:t>
            </a:r>
            <a:r>
              <a:rPr lang="en-US" b="1" dirty="0" smtClean="0"/>
              <a:t> </a:t>
            </a:r>
            <a:r>
              <a:rPr lang="en-US" dirty="0" smtClean="0"/>
              <a:t>is putting first things first.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TIME MGT MATRIX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814398"/>
              </p:ext>
            </p:extLst>
          </p:nvPr>
        </p:nvGraphicFramePr>
        <p:xfrm>
          <a:off x="1143000" y="1219200"/>
          <a:ext cx="6396039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2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2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0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URGENT</a:t>
                      </a:r>
                      <a:endParaRPr lang="en-US" b="1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URGENT</a:t>
                      </a:r>
                      <a:endParaRPr lang="en-US" dirty="0"/>
                    </a:p>
                  </a:txBody>
                  <a:tcPr marL="74577" marR="7457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1983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Important</a:t>
                      </a:r>
                      <a:endParaRPr lang="en-US" b="1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Crises</a:t>
                      </a:r>
                    </a:p>
                    <a:p>
                      <a:r>
                        <a:rPr lang="en-US" dirty="0" smtClean="0"/>
                        <a:t>Pressing</a:t>
                      </a:r>
                      <a:r>
                        <a:rPr lang="en-US" baseline="0" dirty="0" smtClean="0"/>
                        <a:t> problems</a:t>
                      </a:r>
                    </a:p>
                    <a:p>
                      <a:r>
                        <a:rPr lang="en-US" baseline="0" dirty="0" smtClean="0"/>
                        <a:t>Deadline-driven projects</a:t>
                      </a:r>
                      <a:endParaRPr lang="en-US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Prevention, </a:t>
                      </a:r>
                      <a:r>
                        <a:rPr lang="en-US" baseline="0" dirty="0" smtClean="0"/>
                        <a:t>production capability activities</a:t>
                      </a:r>
                    </a:p>
                    <a:p>
                      <a:r>
                        <a:rPr lang="en-US" baseline="0" dirty="0" smtClean="0"/>
                        <a:t>Relationship building</a:t>
                      </a:r>
                    </a:p>
                    <a:p>
                      <a:r>
                        <a:rPr lang="en-US" baseline="0" dirty="0" smtClean="0"/>
                        <a:t>Recognizing new opportunities</a:t>
                      </a:r>
                    </a:p>
                    <a:p>
                      <a:r>
                        <a:rPr lang="en-US" baseline="0" dirty="0" smtClean="0"/>
                        <a:t>Planning, recreation</a:t>
                      </a:r>
                      <a:endParaRPr lang="en-US" dirty="0"/>
                    </a:p>
                  </a:txBody>
                  <a:tcPr marL="74577" marR="7457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636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Not</a:t>
                      </a:r>
                      <a:r>
                        <a:rPr lang="en-US" b="1" baseline="0" dirty="0" smtClean="0"/>
                        <a:t> Important</a:t>
                      </a:r>
                      <a:endParaRPr lang="en-US" b="1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Interruptions, some calls</a:t>
                      </a:r>
                    </a:p>
                    <a:p>
                      <a:r>
                        <a:rPr lang="en-US" dirty="0" smtClean="0"/>
                        <a:t>Some mail, some reports</a:t>
                      </a:r>
                    </a:p>
                    <a:p>
                      <a:r>
                        <a:rPr lang="en-US" dirty="0" smtClean="0"/>
                        <a:t>Proximate,</a:t>
                      </a:r>
                      <a:r>
                        <a:rPr lang="en-US" baseline="0" dirty="0" smtClean="0"/>
                        <a:t> pressing matters</a:t>
                      </a:r>
                    </a:p>
                    <a:p>
                      <a:r>
                        <a:rPr lang="en-US" baseline="0" dirty="0" smtClean="0"/>
                        <a:t>Popular activities</a:t>
                      </a:r>
                      <a:endParaRPr lang="en-US" dirty="0"/>
                    </a:p>
                  </a:txBody>
                  <a:tcPr marL="74577" marR="7457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IV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Trivia, busy work</a:t>
                      </a:r>
                    </a:p>
                    <a:p>
                      <a:r>
                        <a:rPr lang="en-US" dirty="0" smtClean="0"/>
                        <a:t>Some mail</a:t>
                      </a:r>
                    </a:p>
                    <a:p>
                      <a:r>
                        <a:rPr lang="en-US" dirty="0" smtClean="0"/>
                        <a:t>Some phone</a:t>
                      </a:r>
                      <a:r>
                        <a:rPr lang="en-US" baseline="0" dirty="0" smtClean="0"/>
                        <a:t> calls</a:t>
                      </a:r>
                    </a:p>
                    <a:p>
                      <a:r>
                        <a:rPr lang="en-US" baseline="0" dirty="0" smtClean="0"/>
                        <a:t>Time wasters</a:t>
                      </a:r>
                    </a:p>
                    <a:p>
                      <a:r>
                        <a:rPr lang="en-US" baseline="0" dirty="0" smtClean="0"/>
                        <a:t>Pleasant activities</a:t>
                      </a:r>
                      <a:endParaRPr lang="en-US" dirty="0"/>
                    </a:p>
                  </a:txBody>
                  <a:tcPr marL="74577" marR="7457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2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TIME IS  SPENT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Basically, we spend time in one of the four ways.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As can be seen from the diagram, the two factors that define an activity are </a:t>
            </a:r>
            <a:r>
              <a:rPr lang="en-US" b="1" i="1" dirty="0" smtClean="0"/>
              <a:t>urgent</a:t>
            </a:r>
            <a:r>
              <a:rPr lang="en-US" dirty="0" smtClean="0"/>
              <a:t> and </a:t>
            </a:r>
            <a:r>
              <a:rPr lang="en-US" b="1" i="1" dirty="0" smtClean="0"/>
              <a:t>important.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2439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URGENT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Urgent</a:t>
            </a:r>
            <a:r>
              <a:rPr lang="en-US" dirty="0" smtClean="0"/>
              <a:t> means it requires immediate action. Its </a:t>
            </a:r>
            <a:r>
              <a:rPr lang="en-US" b="1" dirty="0" smtClean="0"/>
              <a:t>“NOW!”</a:t>
            </a:r>
            <a:r>
              <a:rPr lang="en-US" dirty="0" smtClean="0"/>
              <a:t> Urgent things act on us. </a:t>
            </a:r>
            <a:r>
              <a:rPr lang="en-US" dirty="0" err="1" smtClean="0"/>
              <a:t>E.g</a:t>
            </a:r>
            <a:r>
              <a:rPr lang="en-US" dirty="0" smtClean="0"/>
              <a:t> A ringing phone is urgent.</a:t>
            </a:r>
          </a:p>
          <a:p>
            <a:endParaRPr lang="en-US" b="1" dirty="0"/>
          </a:p>
          <a:p>
            <a:r>
              <a:rPr lang="en-US" dirty="0" smtClean="0"/>
              <a:t>Most people can’t stand the thought of just allowing the phone to ring.</a:t>
            </a:r>
          </a:p>
          <a:p>
            <a:r>
              <a:rPr lang="en-US" dirty="0" smtClean="0"/>
              <a:t>Urgent things </a:t>
            </a:r>
            <a:r>
              <a:rPr lang="en-US" b="1" dirty="0" smtClean="0"/>
              <a:t>take precedence over</a:t>
            </a:r>
            <a:r>
              <a:rPr lang="en-US" dirty="0" smtClean="0"/>
              <a:t> the others.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4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URGENT  CONT’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Urgent matters are usually </a:t>
            </a:r>
            <a:r>
              <a:rPr lang="en-US" b="1" dirty="0" smtClean="0"/>
              <a:t>visible. They press on us; they insist on action.</a:t>
            </a:r>
            <a:r>
              <a:rPr lang="en-US" dirty="0" smtClean="0"/>
              <a:t> They are often popular with others. </a:t>
            </a:r>
          </a:p>
          <a:p>
            <a:endParaRPr lang="en-US" dirty="0" smtClean="0"/>
          </a:p>
          <a:p>
            <a:r>
              <a:rPr lang="en-US" dirty="0" smtClean="0"/>
              <a:t>They are usually </a:t>
            </a:r>
            <a:r>
              <a:rPr lang="en-US" b="1" dirty="0" smtClean="0"/>
              <a:t>right in front of us</a:t>
            </a:r>
            <a:r>
              <a:rPr lang="en-US" dirty="0" smtClean="0"/>
              <a:t>. And often they are pleasant, easy, fun to do.</a:t>
            </a:r>
          </a:p>
          <a:p>
            <a:endParaRPr lang="en-US" dirty="0"/>
          </a:p>
          <a:p>
            <a:r>
              <a:rPr lang="en-US" dirty="0" smtClean="0"/>
              <a:t> But so often they are </a:t>
            </a:r>
            <a:r>
              <a:rPr lang="en-US" b="1" dirty="0" smtClean="0"/>
              <a:t>unimportant.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95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GOOD FRIENDSHIPS, HOW IT HAPPENS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But good friendships don’t just happen. To </a:t>
            </a:r>
            <a:r>
              <a:rPr lang="en-US" b="1" i="1" dirty="0" smtClean="0"/>
              <a:t>have</a:t>
            </a:r>
            <a:r>
              <a:rPr lang="en-US" dirty="0" smtClean="0"/>
              <a:t> a good friendship you must </a:t>
            </a:r>
            <a:r>
              <a:rPr lang="en-US" b="1" i="1" dirty="0" smtClean="0"/>
              <a:t>be</a:t>
            </a:r>
            <a:r>
              <a:rPr lang="en-US" dirty="0" smtClean="0"/>
              <a:t> a good friend.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7031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IMPORTANCE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Importance</a:t>
            </a:r>
            <a:r>
              <a:rPr lang="en-US" dirty="0" smtClean="0"/>
              <a:t>, on the other hand, has to do with </a:t>
            </a:r>
            <a:r>
              <a:rPr lang="en-US" b="1" dirty="0" smtClean="0"/>
              <a:t>results.</a:t>
            </a:r>
          </a:p>
          <a:p>
            <a:endParaRPr lang="en-US" dirty="0" smtClean="0"/>
          </a:p>
          <a:p>
            <a:r>
              <a:rPr lang="en-US" dirty="0" smtClean="0"/>
              <a:t>If something is important, it contributes </a:t>
            </a:r>
            <a:r>
              <a:rPr lang="en-US" b="1" dirty="0" smtClean="0"/>
              <a:t>to your mission, your values, your high priority goals.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5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URGENT </a:t>
            </a:r>
            <a:r>
              <a:rPr lang="en-US" b="1" dirty="0" err="1" smtClean="0"/>
              <a:t>Vs</a:t>
            </a:r>
            <a:r>
              <a:rPr lang="en-US" b="1" dirty="0" smtClean="0"/>
              <a:t> IMPORTANT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 </a:t>
            </a:r>
            <a:r>
              <a:rPr lang="en-US" b="1" i="1" dirty="0" smtClean="0"/>
              <a:t>react</a:t>
            </a:r>
            <a:r>
              <a:rPr lang="en-US" dirty="0" smtClean="0"/>
              <a:t> to urgent matters.</a:t>
            </a:r>
          </a:p>
          <a:p>
            <a:endParaRPr lang="en-US" b="1" i="1" dirty="0"/>
          </a:p>
          <a:p>
            <a:r>
              <a:rPr lang="en-US" b="1" i="1" dirty="0" smtClean="0"/>
              <a:t>Important </a:t>
            </a:r>
            <a:r>
              <a:rPr lang="en-US" dirty="0" smtClean="0"/>
              <a:t>matters that are not urgent require more initiative, more proactivity.</a:t>
            </a:r>
          </a:p>
          <a:p>
            <a:endParaRPr lang="en-US" dirty="0" smtClean="0"/>
          </a:p>
          <a:p>
            <a:r>
              <a:rPr lang="en-US" dirty="0" smtClean="0"/>
              <a:t>We must </a:t>
            </a:r>
            <a:r>
              <a:rPr lang="en-US" b="1" i="1" dirty="0" smtClean="0"/>
              <a:t>act</a:t>
            </a:r>
            <a:r>
              <a:rPr lang="en-US" dirty="0" smtClean="0"/>
              <a:t> to seize opportunity, to make things happen.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don’t have a clear idea of what is </a:t>
            </a:r>
            <a:r>
              <a:rPr lang="en-US" sz="4000" b="1" i="1" dirty="0" smtClean="0"/>
              <a:t>important</a:t>
            </a:r>
            <a:r>
              <a:rPr lang="en-US" sz="4000" dirty="0" smtClean="0"/>
              <a:t>, of the results we desire in our lives, we are easily diverted into responding to the urgent.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386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4 QUADRANTS IN TIME MGT-REFER TO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                         QUADRANT 1</a:t>
            </a:r>
          </a:p>
          <a:p>
            <a:r>
              <a:rPr lang="en-US" b="1" dirty="0" smtClean="0"/>
              <a:t>Quadrant </a:t>
            </a:r>
            <a:r>
              <a:rPr lang="en-US" b="1" dirty="0"/>
              <a:t>1 is both  urgent and important. It deals with significant results that require immediate </a:t>
            </a:r>
            <a:r>
              <a:rPr lang="en-US" b="1" dirty="0" smtClean="0"/>
              <a:t>attention.</a:t>
            </a:r>
          </a:p>
          <a:p>
            <a:r>
              <a:rPr lang="en-US" dirty="0" smtClean="0"/>
              <a:t>Activities in quadrant 1 are usually called </a:t>
            </a:r>
            <a:r>
              <a:rPr lang="en-US" b="1" dirty="0" smtClean="0"/>
              <a:t>“crises or problems”.</a:t>
            </a:r>
          </a:p>
          <a:p>
            <a:r>
              <a:rPr lang="en-US" dirty="0" smtClean="0"/>
              <a:t>We all have some Quadrant 1 activities in our lives. </a:t>
            </a:r>
            <a:r>
              <a:rPr lang="en-US" b="1" dirty="0" smtClean="0"/>
              <a:t>But Quadrant 1 consumes many people.</a:t>
            </a:r>
            <a:r>
              <a:rPr lang="en-US" dirty="0" smtClean="0"/>
              <a:t> Crisis managers, problem-minded people, deadline-driven producers.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4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1: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Stress</a:t>
            </a:r>
          </a:p>
          <a:p>
            <a:endParaRPr lang="en-US" dirty="0" smtClean="0"/>
          </a:p>
          <a:p>
            <a:r>
              <a:rPr lang="en-US" dirty="0" smtClean="0"/>
              <a:t>Burnout</a:t>
            </a:r>
          </a:p>
          <a:p>
            <a:endParaRPr lang="en-US" dirty="0" smtClean="0"/>
          </a:p>
          <a:p>
            <a:r>
              <a:rPr lang="en-US" dirty="0" smtClean="0"/>
              <a:t>Crisis </a:t>
            </a:r>
            <a:r>
              <a:rPr lang="en-US" dirty="0" err="1" smtClean="0"/>
              <a:t>mgt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Always putting out fires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QUADRANTS 111 &amp; IV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People who spend time almost exclusively in Quadrants 111 &amp; IV basically lead irresponsible lives.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b="1" dirty="0" smtClean="0"/>
              <a:t>RESULTS:</a:t>
            </a:r>
          </a:p>
          <a:p>
            <a:r>
              <a:rPr lang="en-US" dirty="0" smtClean="0"/>
              <a:t>Total irresponsibility</a:t>
            </a:r>
          </a:p>
          <a:p>
            <a:r>
              <a:rPr lang="en-US" dirty="0" smtClean="0"/>
              <a:t>Fired from jobs</a:t>
            </a:r>
          </a:p>
          <a:p>
            <a:r>
              <a:rPr lang="en-US" dirty="0" smtClean="0"/>
              <a:t>Dependent on others or</a:t>
            </a:r>
          </a:p>
          <a:p>
            <a:pPr marL="0" indent="0">
              <a:buNone/>
            </a:pPr>
            <a:r>
              <a:rPr lang="en-US" dirty="0" smtClean="0"/>
              <a:t>   Institutions for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81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Effective people stay out of Quadrants III &amp; IV because, urgent or not, they aren’t important.</a:t>
            </a:r>
          </a:p>
          <a:p>
            <a:endParaRPr lang="en-US" dirty="0" smtClean="0"/>
          </a:p>
          <a:p>
            <a:r>
              <a:rPr lang="en-US" dirty="0" smtClean="0"/>
              <a:t>They also shrink Quadrant I down to size by spending more time in Quadrant II.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HEART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Quadrant II is the heart of effective personal mgt.  It deals with things that are </a:t>
            </a:r>
            <a:r>
              <a:rPr lang="en-US" b="1" dirty="0" smtClean="0"/>
              <a:t>not urgent, but are important.</a:t>
            </a:r>
          </a:p>
          <a:p>
            <a:r>
              <a:rPr lang="en-US" dirty="0" smtClean="0"/>
              <a:t>It deals with things like </a:t>
            </a:r>
            <a:r>
              <a:rPr lang="en-US" b="1" dirty="0" smtClean="0"/>
              <a:t>building relationships, personal mission statement, long-range planning, exercising, preventive maintenance, preparation---</a:t>
            </a:r>
            <a:r>
              <a:rPr lang="en-US" dirty="0" smtClean="0"/>
              <a:t> all those things we know we need to do.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II: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Vision, perspective</a:t>
            </a:r>
          </a:p>
          <a:p>
            <a:endParaRPr lang="en-US" dirty="0"/>
          </a:p>
          <a:p>
            <a:r>
              <a:rPr lang="en-US" dirty="0" smtClean="0"/>
              <a:t>Balance</a:t>
            </a:r>
          </a:p>
          <a:p>
            <a:endParaRPr lang="en-US" dirty="0" smtClean="0"/>
          </a:p>
          <a:p>
            <a:r>
              <a:rPr lang="en-US" dirty="0" smtClean="0"/>
              <a:t>Discipline</a:t>
            </a:r>
          </a:p>
          <a:p>
            <a:endParaRPr lang="en-US" dirty="0"/>
          </a:p>
          <a:p>
            <a:r>
              <a:rPr lang="en-US" dirty="0" smtClean="0"/>
              <a:t>Control</a:t>
            </a:r>
          </a:p>
          <a:p>
            <a:endParaRPr lang="en-US" dirty="0"/>
          </a:p>
          <a:p>
            <a:r>
              <a:rPr lang="en-US" dirty="0" smtClean="0"/>
              <a:t>Few crises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5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PETER DRUCKER: MGT GURU STATES: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effective people are </a:t>
            </a:r>
            <a:r>
              <a:rPr lang="en-US" b="1" dirty="0" smtClean="0"/>
              <a:t>not problem-minded; they are opportunity-minded.</a:t>
            </a:r>
          </a:p>
          <a:p>
            <a:endParaRPr lang="en-US" dirty="0" smtClean="0"/>
          </a:p>
          <a:p>
            <a:r>
              <a:rPr lang="en-US" dirty="0" smtClean="0"/>
              <a:t>They feed opportunities and starve problems.</a:t>
            </a:r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b="1" dirty="0" smtClean="0"/>
              <a:t>think preventively.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Source: The 7 Habits of Highly Effective People. Author: Stephen R. Covey (2004)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4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with your  school friend (s), some people will feel </a:t>
            </a:r>
            <a:r>
              <a:rPr lang="en-US" b="1" dirty="0" smtClean="0"/>
              <a:t>toxic</a:t>
            </a:r>
            <a:r>
              <a:rPr lang="en-US" dirty="0" smtClean="0"/>
              <a:t> to you. Then this  is the time to weigh whether it is wise to continue that friendship.</a:t>
            </a:r>
          </a:p>
          <a:p>
            <a:endParaRPr lang="en-US" b="1" dirty="0"/>
          </a:p>
          <a:p>
            <a:r>
              <a:rPr lang="en-US" b="1" dirty="0" smtClean="0"/>
              <a:t>Picture a balance scale,</a:t>
            </a:r>
            <a:r>
              <a:rPr lang="en-US" dirty="0" smtClean="0"/>
              <a:t> one side representing the </a:t>
            </a:r>
            <a:r>
              <a:rPr lang="en-US" b="1" dirty="0" smtClean="0"/>
              <a:t>positives</a:t>
            </a:r>
            <a:r>
              <a:rPr lang="en-US" dirty="0" smtClean="0"/>
              <a:t> in your friendship, the other side the </a:t>
            </a:r>
            <a:r>
              <a:rPr lang="en-US" b="1" dirty="0" smtClean="0"/>
              <a:t>negatives.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10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‘Time  is money’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 effective leader is a time-managed leader.</a:t>
            </a:r>
          </a:p>
          <a:p>
            <a:endParaRPr lang="en-US" dirty="0" smtClean="0"/>
          </a:p>
          <a:p>
            <a:r>
              <a:rPr lang="en-US" dirty="0" smtClean="0"/>
              <a:t>‘Nobody can do two things at the same time &amp; do them well’. </a:t>
            </a:r>
            <a:r>
              <a:rPr lang="en-US" b="1" dirty="0" smtClean="0"/>
              <a:t>Don </a:t>
            </a:r>
            <a:r>
              <a:rPr lang="en-US" b="1" dirty="0" err="1" smtClean="0"/>
              <a:t>Marguis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‘</a:t>
            </a:r>
            <a:r>
              <a:rPr lang="en-US" dirty="0" smtClean="0"/>
              <a:t>Time, not money, is for many the barrier to a richer life’. </a:t>
            </a:r>
            <a:r>
              <a:rPr lang="en-US" b="1" dirty="0" err="1" smtClean="0"/>
              <a:t>Dr</a:t>
            </a:r>
            <a:r>
              <a:rPr lang="en-US" b="1" dirty="0" smtClean="0"/>
              <a:t> Michael White.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46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                            </a:t>
            </a:r>
          </a:p>
          <a:p>
            <a:pPr marL="0" indent="0" algn="ctr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1. Time Lords				</a:t>
            </a:r>
            <a:endParaRPr lang="en-US" b="1" dirty="0"/>
          </a:p>
          <a:p>
            <a:pPr marL="0" indent="0" algn="ctr">
              <a:buNone/>
            </a:pPr>
            <a:r>
              <a:rPr lang="en-US" dirty="0" smtClean="0"/>
              <a:t>Are your day to day &amp; life priorities. They are the things you have pledged to give maximum effort into achieving. Value most. Are of high priority. </a:t>
            </a:r>
            <a:r>
              <a:rPr lang="en-US" dirty="0" err="1" smtClean="0"/>
              <a:t>Eg</a:t>
            </a:r>
            <a:r>
              <a:rPr lang="en-US" dirty="0" smtClean="0"/>
              <a:t>. Work, Study, Marriage</a:t>
            </a:r>
            <a:r>
              <a:rPr lang="en-US" smtClean="0"/>
              <a:t>, Raising children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95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2.Time Bastards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Are the things that </a:t>
            </a:r>
            <a:r>
              <a:rPr lang="en-US" b="1" i="1" dirty="0" smtClean="0"/>
              <a:t>prevent</a:t>
            </a:r>
            <a:r>
              <a:rPr lang="en-US" dirty="0" smtClean="0"/>
              <a:t> you from tackling a task in time-economical way.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7387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Time Bandits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People &amp; events that lead into the breech becoming non-important priorities.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HEALTH EFFECTS OF MISUSING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Stress </a:t>
            </a:r>
          </a:p>
          <a:p>
            <a:endParaRPr lang="en-US" dirty="0" smtClean="0"/>
          </a:p>
          <a:p>
            <a:r>
              <a:rPr lang="en-US" dirty="0" smtClean="0"/>
              <a:t>Anxiety</a:t>
            </a:r>
          </a:p>
          <a:p>
            <a:endParaRPr lang="en-US" dirty="0" smtClean="0"/>
          </a:p>
          <a:p>
            <a:r>
              <a:rPr lang="en-US" dirty="0" smtClean="0"/>
              <a:t>Depression</a:t>
            </a:r>
          </a:p>
          <a:p>
            <a:endParaRPr lang="en-US" dirty="0" smtClean="0"/>
          </a:p>
          <a:p>
            <a:r>
              <a:rPr lang="en-US" dirty="0" smtClean="0"/>
              <a:t>Suicide</a:t>
            </a:r>
          </a:p>
          <a:p>
            <a:endParaRPr lang="en-US" dirty="0" smtClean="0"/>
          </a:p>
          <a:p>
            <a:r>
              <a:rPr lang="en-US" dirty="0" smtClean="0"/>
              <a:t>Persistent Headache</a:t>
            </a:r>
          </a:p>
          <a:p>
            <a:endParaRPr lang="en-US" dirty="0" smtClean="0"/>
          </a:p>
          <a:p>
            <a:r>
              <a:rPr lang="en-US" dirty="0" smtClean="0"/>
              <a:t>Raised BP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6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SITUATIONS IN WHICH </a:t>
            </a:r>
            <a:r>
              <a:rPr lang="en-US" b="1" i="1" dirty="0" smtClean="0"/>
              <a:t>‘TIME’</a:t>
            </a:r>
            <a:r>
              <a:rPr lang="en-US" dirty="0" smtClean="0"/>
              <a:t> IS A CRITICAL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Retirement</a:t>
            </a:r>
          </a:p>
          <a:p>
            <a:endParaRPr lang="en-US" dirty="0"/>
          </a:p>
          <a:p>
            <a:r>
              <a:rPr lang="en-US" dirty="0" smtClean="0"/>
              <a:t>Workplace</a:t>
            </a:r>
          </a:p>
          <a:p>
            <a:endParaRPr lang="en-US" dirty="0"/>
          </a:p>
          <a:p>
            <a:r>
              <a:rPr lang="en-US" dirty="0" smtClean="0"/>
              <a:t>Studying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Karoshi</a:t>
            </a:r>
            <a:r>
              <a:rPr lang="en-US" dirty="0" smtClean="0"/>
              <a:t>- Death due overworking.</a:t>
            </a:r>
          </a:p>
          <a:p>
            <a:pPr marL="0" indent="0">
              <a:buNone/>
            </a:pPr>
            <a:r>
              <a:rPr lang="en-US" dirty="0" smtClean="0"/>
              <a:t>Govt. compensates the family members left behind.</a:t>
            </a:r>
          </a:p>
          <a:p>
            <a:pPr marL="0" indent="0">
              <a:buNone/>
            </a:pPr>
            <a:r>
              <a:rPr lang="en-US" dirty="0" smtClean="0"/>
              <a:t>This is when it is established that the death is due to overworking.</a:t>
            </a:r>
          </a:p>
        </p:txBody>
      </p:sp>
    </p:spTree>
    <p:extLst>
      <p:ext uri="{BB962C8B-B14F-4D97-AF65-F5344CB8AC3E}">
        <p14:creationId xmlns:p14="http://schemas.microsoft.com/office/powerpoint/2010/main" val="41954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OF JAPAN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err="1" smtClean="0"/>
              <a:t>Ikigai</a:t>
            </a:r>
            <a:r>
              <a:rPr lang="en-US" b="1" dirty="0" smtClean="0"/>
              <a:t>-</a:t>
            </a:r>
            <a:r>
              <a:rPr lang="en-US" dirty="0" smtClean="0"/>
              <a:t>Purpose </a:t>
            </a:r>
            <a:r>
              <a:rPr lang="en-US" dirty="0"/>
              <a:t>driven life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Japan has the highest number of suicide among the youths. You are either educated or highly </a:t>
            </a:r>
            <a:r>
              <a:rPr lang="en-US" dirty="0" smtClean="0"/>
              <a:t>stigmatized </a:t>
            </a:r>
            <a:r>
              <a:rPr lang="en-US" dirty="0"/>
              <a:t>for life.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8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 LITTLE CAUTION!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Being  busy is  fine,</a:t>
            </a:r>
            <a:r>
              <a:rPr lang="en-US" dirty="0" smtClean="0"/>
              <a:t> but if you work </a:t>
            </a:r>
            <a:r>
              <a:rPr lang="en-US" b="1" i="1" dirty="0" smtClean="0"/>
              <a:t>too</a:t>
            </a:r>
            <a:r>
              <a:rPr lang="en-US" dirty="0" smtClean="0"/>
              <a:t> much you will destroy your </a:t>
            </a:r>
            <a:r>
              <a:rPr lang="en-US" b="1" dirty="0" smtClean="0"/>
              <a:t>life</a:t>
            </a:r>
            <a:r>
              <a:rPr lang="en-US" dirty="0" smtClean="0"/>
              <a:t> and your </a:t>
            </a:r>
            <a:r>
              <a:rPr lang="en-US" b="1" dirty="0" smtClean="0"/>
              <a:t>health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5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TIME LEAKAGE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an effective time-manager you will need to be aware of your own areas of time leakage.</a:t>
            </a:r>
          </a:p>
          <a:p>
            <a:endParaRPr lang="en-US" dirty="0"/>
          </a:p>
          <a:p>
            <a:r>
              <a:rPr lang="en-US" dirty="0" smtClean="0"/>
              <a:t>Here is a list of some of the most common ones in the workplace.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1686</TotalTime>
  <Words>3465</Words>
  <Application>Microsoft Office PowerPoint</Application>
  <PresentationFormat>On-screen Show (4:3)</PresentationFormat>
  <Paragraphs>551</Paragraphs>
  <Slides>105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Calibri</vt:lpstr>
      <vt:lpstr>Century Gothic</vt:lpstr>
      <vt:lpstr>Wingdings 3</vt:lpstr>
      <vt:lpstr>Ion</vt:lpstr>
      <vt:lpstr>TOPIC: HUMAN RELATIONSHIPS:ITS ROLE IN MENTAL HEALTH</vt:lpstr>
      <vt:lpstr>Quote</vt:lpstr>
      <vt:lpstr>PowerPoint Presentation</vt:lpstr>
      <vt:lpstr>HINDU PROVERB</vt:lpstr>
      <vt:lpstr>WARREN BUFFETT</vt:lpstr>
      <vt:lpstr>ANDRES INIESTA- BARCE LEGEND</vt:lpstr>
      <vt:lpstr>FRIENDSHIPS ARE KEY</vt:lpstr>
      <vt:lpstr>GOOD FRIENDSHIPS, HOW IT HAPPENS</vt:lpstr>
      <vt:lpstr>BALANCE SCALE</vt:lpstr>
      <vt:lpstr>IF</vt:lpstr>
      <vt:lpstr>IF</vt:lpstr>
      <vt:lpstr>TYPES OF FRIENDS</vt:lpstr>
      <vt:lpstr>BALCONY FRIENDS  CONT’</vt:lpstr>
      <vt:lpstr>BALCONY FRIENDS  CONT’</vt:lpstr>
      <vt:lpstr>2. BASEMENT FRIENDS</vt:lpstr>
      <vt:lpstr>CARE ABOUT</vt:lpstr>
      <vt:lpstr>BUT REMEMBER:</vt:lpstr>
      <vt:lpstr>CHARACTERISTICS OF FRIENDSHIPS</vt:lpstr>
      <vt:lpstr>PowerPoint Presentation</vt:lpstr>
      <vt:lpstr>PowerPoint Presentation</vt:lpstr>
      <vt:lpstr>PowerPoint Presentation</vt:lpstr>
      <vt:lpstr>PowerPoint Presentation</vt:lpstr>
      <vt:lpstr>NOTE</vt:lpstr>
      <vt:lpstr>INTIMATE RELATIONSHIPS</vt:lpstr>
      <vt:lpstr>MARRIAGE RELATIONSHIP</vt:lpstr>
      <vt:lpstr>FLIP SIDE-DIVORCE</vt:lpstr>
      <vt:lpstr>MEN’S NETWORK: ZAMBIA BELIEVE</vt:lpstr>
      <vt:lpstr>HUMAN NEEDS: FUNCTIONS OF MARRIAGES</vt:lpstr>
      <vt:lpstr>NOTE</vt:lpstr>
      <vt:lpstr>THE CONCEPT ‘LOVE’</vt:lpstr>
      <vt:lpstr>NOTE</vt:lpstr>
      <vt:lpstr>“MAKES THE WORLD GO ROUND”</vt:lpstr>
      <vt:lpstr>DAUNTING TASK</vt:lpstr>
      <vt:lpstr>DIFFICULT TOPIC</vt:lpstr>
      <vt:lpstr>TWO MAIN TYPES OF LOVE</vt:lpstr>
      <vt:lpstr>PowerPoint Presentation</vt:lpstr>
      <vt:lpstr>The love triangle</vt:lpstr>
      <vt:lpstr> THE LOVE TRIANGLE</vt:lpstr>
      <vt:lpstr>PowerPoint Presentation</vt:lpstr>
      <vt:lpstr>PowerPoint Presentation</vt:lpstr>
      <vt:lpstr>FORMS OF ‘LOVE’</vt:lpstr>
      <vt:lpstr>IN ZAMBIA</vt:lpstr>
      <vt:lpstr>NURTURING MARITAL RELATIONSHIP</vt:lpstr>
      <vt:lpstr>PowerPoint Presentation</vt:lpstr>
      <vt:lpstr>RESEARCH STUDY</vt:lpstr>
      <vt:lpstr>METAPHOR</vt:lpstr>
      <vt:lpstr>WAYS TO GROW ROMANCE</vt:lpstr>
      <vt:lpstr> 2. On the other hand, don’t suffocate your partner. </vt:lpstr>
      <vt:lpstr>3. Competition</vt:lpstr>
      <vt:lpstr>4. LAUGH!</vt:lpstr>
      <vt:lpstr>5.TO BE LOVED, YOU MUST BE LOVEABLE</vt:lpstr>
      <vt:lpstr>6.SHARE THE CHORES</vt:lpstr>
      <vt:lpstr>7. HELP EACH OTHER TO GROW</vt:lpstr>
      <vt:lpstr>8. ROMANCE KILLERS</vt:lpstr>
      <vt:lpstr>9. “I told you so”</vt:lpstr>
      <vt:lpstr>10. CRITICISM </vt:lpstr>
      <vt:lpstr>11. HURTFUL COMMENTS</vt:lpstr>
      <vt:lpstr>12. COMMUNICATE</vt:lpstr>
      <vt:lpstr>CHECK BACK</vt:lpstr>
      <vt:lpstr>13. LAVISHLY SHOW LOVE</vt:lpstr>
      <vt:lpstr>14. SCRAPS</vt:lpstr>
      <vt:lpstr>SOURCE: Billington D.(2015) Life is an Attitude.  </vt:lpstr>
      <vt:lpstr>NOTE:</vt:lpstr>
      <vt:lpstr>LASTLY, YOU MAY AGREE OR DISAGREE</vt:lpstr>
      <vt:lpstr>ROLE OF A MAN</vt:lpstr>
      <vt:lpstr>THANKS FOR YOUR ATTENTION.</vt:lpstr>
      <vt:lpstr>UTILISING TIME &amp; MENTAL HEALTH</vt:lpstr>
      <vt:lpstr>CONTENT</vt:lpstr>
      <vt:lpstr>THE CONCEPT ‘TIME’</vt:lpstr>
      <vt:lpstr>TIME  MGT</vt:lpstr>
      <vt:lpstr>PowerPoint Presentation</vt:lpstr>
      <vt:lpstr>TIME MGT CONT’</vt:lpstr>
      <vt:lpstr>The Book by E.M. Gray entitled:</vt:lpstr>
      <vt:lpstr>PowerPoint Presentation</vt:lpstr>
      <vt:lpstr>KEY FACTOR</vt:lpstr>
      <vt:lpstr>THE TIME MGT MATRIX</vt:lpstr>
      <vt:lpstr>HOW TIME IS  SPENT</vt:lpstr>
      <vt:lpstr>URGENT</vt:lpstr>
      <vt:lpstr>URGENT  CONT’</vt:lpstr>
      <vt:lpstr>IMPORTANCE</vt:lpstr>
      <vt:lpstr>URGENT Vs IMPORTANT</vt:lpstr>
      <vt:lpstr>PowerPoint Presentation</vt:lpstr>
      <vt:lpstr>THE 4 QUADRANTS IN TIME MGT-REFER TO DIAGRAM</vt:lpstr>
      <vt:lpstr>QUADRANT 1: RESULTS</vt:lpstr>
      <vt:lpstr>QUADRANTS 111 &amp; IV</vt:lpstr>
      <vt:lpstr>QUADRANT II</vt:lpstr>
      <vt:lpstr>THE HEART</vt:lpstr>
      <vt:lpstr>QUADRANT II: RESULTS</vt:lpstr>
      <vt:lpstr>PETER DRUCKER: MGT GURU STATES:</vt:lpstr>
      <vt:lpstr>EXPRESSIONS</vt:lpstr>
      <vt:lpstr>WHAT ARE</vt:lpstr>
      <vt:lpstr>2.Time Bastards</vt:lpstr>
      <vt:lpstr>3. Time Bandits</vt:lpstr>
      <vt:lpstr>WHAT ARE THE HEALTH EFFECTS OF MISUSING TIME?</vt:lpstr>
      <vt:lpstr>SOME SITUATIONS IN WHICH ‘TIME’ IS A CRITICAL FACTOR</vt:lpstr>
      <vt:lpstr>THE CASE OF JAPAN</vt:lpstr>
      <vt:lpstr>CASE OF JAPAN  CONT’</vt:lpstr>
      <vt:lpstr>A LITTLE CAUTION!</vt:lpstr>
      <vt:lpstr>AREAS OF TIME LEAKAGE</vt:lpstr>
      <vt:lpstr>LIST OF COMMON TIME LEAKAGE</vt:lpstr>
      <vt:lpstr>PowerPoint Presentation</vt:lpstr>
      <vt:lpstr>PowerPoint Presentation</vt:lpstr>
      <vt:lpstr>HOW TO MANAGE TIME</vt:lpstr>
      <vt:lpstr>CONCLUSION</vt:lpstr>
      <vt:lpstr>THE END!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RELATIONS</dc:title>
  <dc:creator>SAMSUNG</dc:creator>
  <cp:lastModifiedBy>marlon</cp:lastModifiedBy>
  <cp:revision>100</cp:revision>
  <dcterms:created xsi:type="dcterms:W3CDTF">2016-12-14T07:57:08Z</dcterms:created>
  <dcterms:modified xsi:type="dcterms:W3CDTF">2023-09-28T09:40:04Z</dcterms:modified>
</cp:coreProperties>
</file>