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4"/>
  </p:notesMasterIdLst>
  <p:sldIdLst>
    <p:sldId id="256" r:id="rId3"/>
    <p:sldId id="266" r:id="rId4"/>
    <p:sldId id="267" r:id="rId5"/>
    <p:sldId id="269" r:id="rId6"/>
    <p:sldId id="474" r:id="rId7"/>
    <p:sldId id="257" r:id="rId8"/>
    <p:sldId id="258" r:id="rId9"/>
    <p:sldId id="259" r:id="rId10"/>
    <p:sldId id="262" r:id="rId11"/>
    <p:sldId id="263" r:id="rId12"/>
    <p:sldId id="264" r:id="rId13"/>
    <p:sldId id="265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58" r:id="rId23"/>
    <p:sldId id="277" r:id="rId24"/>
    <p:sldId id="278" r:id="rId25"/>
    <p:sldId id="280" r:id="rId26"/>
    <p:sldId id="281" r:id="rId27"/>
    <p:sldId id="282" r:id="rId28"/>
    <p:sldId id="283" r:id="rId29"/>
    <p:sldId id="294" r:id="rId30"/>
    <p:sldId id="298" r:id="rId31"/>
    <p:sldId id="299" r:id="rId32"/>
    <p:sldId id="303" r:id="rId33"/>
    <p:sldId id="304" r:id="rId34"/>
    <p:sldId id="305" r:id="rId35"/>
    <p:sldId id="309" r:id="rId36"/>
    <p:sldId id="310" r:id="rId37"/>
    <p:sldId id="311" r:id="rId38"/>
    <p:sldId id="312" r:id="rId39"/>
    <p:sldId id="316" r:id="rId40"/>
    <p:sldId id="320" r:id="rId41"/>
    <p:sldId id="321" r:id="rId42"/>
    <p:sldId id="325" r:id="rId43"/>
    <p:sldId id="326" r:id="rId44"/>
    <p:sldId id="327" r:id="rId45"/>
    <p:sldId id="331" r:id="rId46"/>
    <p:sldId id="335" r:id="rId47"/>
    <p:sldId id="336" r:id="rId48"/>
    <p:sldId id="340" r:id="rId49"/>
    <p:sldId id="341" r:id="rId50"/>
    <p:sldId id="345" r:id="rId51"/>
    <p:sldId id="349" r:id="rId52"/>
    <p:sldId id="350" r:id="rId53"/>
    <p:sldId id="351" r:id="rId54"/>
    <p:sldId id="352" r:id="rId55"/>
    <p:sldId id="353" r:id="rId56"/>
    <p:sldId id="354" r:id="rId57"/>
    <p:sldId id="359" r:id="rId58"/>
    <p:sldId id="360" r:id="rId59"/>
    <p:sldId id="361" r:id="rId60"/>
    <p:sldId id="362" r:id="rId61"/>
    <p:sldId id="363" r:id="rId62"/>
    <p:sldId id="364" r:id="rId63"/>
    <p:sldId id="402" r:id="rId64"/>
    <p:sldId id="403" r:id="rId65"/>
    <p:sldId id="407" r:id="rId66"/>
    <p:sldId id="411" r:id="rId67"/>
    <p:sldId id="415" r:id="rId68"/>
    <p:sldId id="416" r:id="rId69"/>
    <p:sldId id="420" r:id="rId70"/>
    <p:sldId id="424" r:id="rId71"/>
    <p:sldId id="425" r:id="rId72"/>
    <p:sldId id="429" r:id="rId73"/>
    <p:sldId id="430" r:id="rId74"/>
    <p:sldId id="431" r:id="rId75"/>
    <p:sldId id="432" r:id="rId76"/>
    <p:sldId id="433" r:id="rId77"/>
    <p:sldId id="434" r:id="rId78"/>
    <p:sldId id="438" r:id="rId79"/>
    <p:sldId id="439" r:id="rId80"/>
    <p:sldId id="440" r:id="rId81"/>
    <p:sldId id="441" r:id="rId82"/>
    <p:sldId id="445" r:id="rId83"/>
    <p:sldId id="449" r:id="rId84"/>
    <p:sldId id="453" r:id="rId85"/>
    <p:sldId id="454" r:id="rId86"/>
    <p:sldId id="455" r:id="rId87"/>
    <p:sldId id="456" r:id="rId88"/>
    <p:sldId id="457" r:id="rId89"/>
    <p:sldId id="461" r:id="rId90"/>
    <p:sldId id="462" r:id="rId91"/>
    <p:sldId id="463" r:id="rId92"/>
    <p:sldId id="464" r:id="rId93"/>
    <p:sldId id="467" r:id="rId94"/>
    <p:sldId id="468" r:id="rId95"/>
    <p:sldId id="465" r:id="rId96"/>
    <p:sldId id="466" r:id="rId97"/>
    <p:sldId id="568" r:id="rId98"/>
    <p:sldId id="569" r:id="rId99"/>
    <p:sldId id="573" r:id="rId100"/>
    <p:sldId id="574" r:id="rId101"/>
    <p:sldId id="575" r:id="rId102"/>
    <p:sldId id="576" r:id="rId103"/>
    <p:sldId id="580" r:id="rId104"/>
    <p:sldId id="581" r:id="rId105"/>
    <p:sldId id="585" r:id="rId106"/>
    <p:sldId id="589" r:id="rId107"/>
    <p:sldId id="593" r:id="rId108"/>
    <p:sldId id="594" r:id="rId109"/>
    <p:sldId id="595" r:id="rId110"/>
    <p:sldId id="596" r:id="rId111"/>
    <p:sldId id="597" r:id="rId112"/>
    <p:sldId id="598" r:id="rId113"/>
    <p:sldId id="599" r:id="rId115"/>
    <p:sldId id="600" r:id="rId116"/>
    <p:sldId id="601" r:id="rId117"/>
    <p:sldId id="602" r:id="rId118"/>
    <p:sldId id="603" r:id="rId119"/>
    <p:sldId id="604" r:id="rId120"/>
    <p:sldId id="608" r:id="rId121"/>
    <p:sldId id="609" r:id="rId122"/>
    <p:sldId id="614" r:id="rId123"/>
    <p:sldId id="615" r:id="rId124"/>
    <p:sldId id="616" r:id="rId125"/>
    <p:sldId id="623" r:id="rId126"/>
    <p:sldId id="624" r:id="rId127"/>
    <p:sldId id="621" r:id="rId128"/>
    <p:sldId id="626" r:id="rId129"/>
    <p:sldId id="648" r:id="rId130"/>
    <p:sldId id="649" r:id="rId131"/>
    <p:sldId id="650" r:id="rId132"/>
    <p:sldId id="651" r:id="rId133"/>
    <p:sldId id="652" r:id="rId134"/>
    <p:sldId id="653" r:id="rId135"/>
    <p:sldId id="610" r:id="rId136"/>
    <p:sldId id="622" r:id="rId137"/>
    <p:sldId id="637" r:id="rId138"/>
    <p:sldId id="638" r:id="rId139"/>
    <p:sldId id="632" r:id="rId140"/>
    <p:sldId id="636" r:id="rId141"/>
    <p:sldId id="645" r:id="rId142"/>
    <p:sldId id="646" r:id="rId143"/>
    <p:sldId id="647" r:id="rId144"/>
    <p:sldId id="260" r:id="rId145"/>
    <p:sldId id="639" r:id="rId146"/>
    <p:sldId id="279" r:id="rId147"/>
    <p:sldId id="261" r:id="rId1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7.xml"/><Relationship Id="rId98" Type="http://schemas.openxmlformats.org/officeDocument/2006/relationships/slide" Target="slides/slide96.xml"/><Relationship Id="rId97" Type="http://schemas.openxmlformats.org/officeDocument/2006/relationships/slide" Target="slides/slide95.xml"/><Relationship Id="rId96" Type="http://schemas.openxmlformats.org/officeDocument/2006/relationships/slide" Target="slides/slide94.xml"/><Relationship Id="rId95" Type="http://schemas.openxmlformats.org/officeDocument/2006/relationships/slide" Target="slides/slide93.xml"/><Relationship Id="rId94" Type="http://schemas.openxmlformats.org/officeDocument/2006/relationships/slide" Target="slides/slide92.xml"/><Relationship Id="rId93" Type="http://schemas.openxmlformats.org/officeDocument/2006/relationships/slide" Target="slides/slide91.xml"/><Relationship Id="rId92" Type="http://schemas.openxmlformats.org/officeDocument/2006/relationships/slide" Target="slides/slide90.xml"/><Relationship Id="rId91" Type="http://schemas.openxmlformats.org/officeDocument/2006/relationships/slide" Target="slides/slide89.xml"/><Relationship Id="rId90" Type="http://schemas.openxmlformats.org/officeDocument/2006/relationships/slide" Target="slides/slide88.xml"/><Relationship Id="rId9" Type="http://schemas.openxmlformats.org/officeDocument/2006/relationships/slide" Target="slides/slide7.xml"/><Relationship Id="rId89" Type="http://schemas.openxmlformats.org/officeDocument/2006/relationships/slide" Target="slides/slide87.xml"/><Relationship Id="rId88" Type="http://schemas.openxmlformats.org/officeDocument/2006/relationships/slide" Target="slides/slide86.xml"/><Relationship Id="rId87" Type="http://schemas.openxmlformats.org/officeDocument/2006/relationships/slide" Target="slides/slide85.xml"/><Relationship Id="rId86" Type="http://schemas.openxmlformats.org/officeDocument/2006/relationships/slide" Target="slides/slide84.xml"/><Relationship Id="rId85" Type="http://schemas.openxmlformats.org/officeDocument/2006/relationships/slide" Target="slides/slide83.xml"/><Relationship Id="rId84" Type="http://schemas.openxmlformats.org/officeDocument/2006/relationships/slide" Target="slides/slide82.xml"/><Relationship Id="rId83" Type="http://schemas.openxmlformats.org/officeDocument/2006/relationships/slide" Target="slides/slide81.xml"/><Relationship Id="rId82" Type="http://schemas.openxmlformats.org/officeDocument/2006/relationships/slide" Target="slides/slide80.xml"/><Relationship Id="rId81" Type="http://schemas.openxmlformats.org/officeDocument/2006/relationships/slide" Target="slides/slide79.xml"/><Relationship Id="rId80" Type="http://schemas.openxmlformats.org/officeDocument/2006/relationships/slide" Target="slides/slide78.xml"/><Relationship Id="rId8" Type="http://schemas.openxmlformats.org/officeDocument/2006/relationships/slide" Target="slides/slide6.xml"/><Relationship Id="rId79" Type="http://schemas.openxmlformats.org/officeDocument/2006/relationships/slide" Target="slides/slide77.xml"/><Relationship Id="rId78" Type="http://schemas.openxmlformats.org/officeDocument/2006/relationships/slide" Target="slides/slide76.xml"/><Relationship Id="rId77" Type="http://schemas.openxmlformats.org/officeDocument/2006/relationships/slide" Target="slides/slide75.xml"/><Relationship Id="rId76" Type="http://schemas.openxmlformats.org/officeDocument/2006/relationships/slide" Target="slides/slide74.xml"/><Relationship Id="rId75" Type="http://schemas.openxmlformats.org/officeDocument/2006/relationships/slide" Target="slides/slide73.xml"/><Relationship Id="rId74" Type="http://schemas.openxmlformats.org/officeDocument/2006/relationships/slide" Target="slides/slide72.xml"/><Relationship Id="rId73" Type="http://schemas.openxmlformats.org/officeDocument/2006/relationships/slide" Target="slides/slide71.xml"/><Relationship Id="rId72" Type="http://schemas.openxmlformats.org/officeDocument/2006/relationships/slide" Target="slides/slide70.xml"/><Relationship Id="rId71" Type="http://schemas.openxmlformats.org/officeDocument/2006/relationships/slide" Target="slides/slide69.xml"/><Relationship Id="rId70" Type="http://schemas.openxmlformats.org/officeDocument/2006/relationships/slide" Target="slides/slide68.xml"/><Relationship Id="rId7" Type="http://schemas.openxmlformats.org/officeDocument/2006/relationships/slide" Target="slides/slide5.xml"/><Relationship Id="rId69" Type="http://schemas.openxmlformats.org/officeDocument/2006/relationships/slide" Target="slides/slide67.xml"/><Relationship Id="rId68" Type="http://schemas.openxmlformats.org/officeDocument/2006/relationships/slide" Target="slides/slide66.xml"/><Relationship Id="rId67" Type="http://schemas.openxmlformats.org/officeDocument/2006/relationships/slide" Target="slides/slide65.xml"/><Relationship Id="rId66" Type="http://schemas.openxmlformats.org/officeDocument/2006/relationships/slide" Target="slides/slide64.xml"/><Relationship Id="rId65" Type="http://schemas.openxmlformats.org/officeDocument/2006/relationships/slide" Target="slides/slide63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1" Type="http://schemas.openxmlformats.org/officeDocument/2006/relationships/tableStyles" Target="tableStyles.xml"/><Relationship Id="rId150" Type="http://schemas.openxmlformats.org/officeDocument/2006/relationships/viewProps" Target="viewProps.xml"/><Relationship Id="rId15" Type="http://schemas.openxmlformats.org/officeDocument/2006/relationships/slide" Target="slides/slide13.xml"/><Relationship Id="rId149" Type="http://schemas.openxmlformats.org/officeDocument/2006/relationships/presProps" Target="presProps.xml"/><Relationship Id="rId148" Type="http://schemas.openxmlformats.org/officeDocument/2006/relationships/slide" Target="slides/slide145.xml"/><Relationship Id="rId147" Type="http://schemas.openxmlformats.org/officeDocument/2006/relationships/slide" Target="slides/slide144.xml"/><Relationship Id="rId146" Type="http://schemas.openxmlformats.org/officeDocument/2006/relationships/slide" Target="slides/slide143.xml"/><Relationship Id="rId145" Type="http://schemas.openxmlformats.org/officeDocument/2006/relationships/slide" Target="slides/slide142.xml"/><Relationship Id="rId144" Type="http://schemas.openxmlformats.org/officeDocument/2006/relationships/slide" Target="slides/slide141.xml"/><Relationship Id="rId143" Type="http://schemas.openxmlformats.org/officeDocument/2006/relationships/slide" Target="slides/slide140.xml"/><Relationship Id="rId142" Type="http://schemas.openxmlformats.org/officeDocument/2006/relationships/slide" Target="slides/slide139.xml"/><Relationship Id="rId141" Type="http://schemas.openxmlformats.org/officeDocument/2006/relationships/slide" Target="slides/slide138.xml"/><Relationship Id="rId140" Type="http://schemas.openxmlformats.org/officeDocument/2006/relationships/slide" Target="slides/slide137.xml"/><Relationship Id="rId14" Type="http://schemas.openxmlformats.org/officeDocument/2006/relationships/slide" Target="slides/slide12.xml"/><Relationship Id="rId139" Type="http://schemas.openxmlformats.org/officeDocument/2006/relationships/slide" Target="slides/slide136.xml"/><Relationship Id="rId138" Type="http://schemas.openxmlformats.org/officeDocument/2006/relationships/slide" Target="slides/slide135.xml"/><Relationship Id="rId137" Type="http://schemas.openxmlformats.org/officeDocument/2006/relationships/slide" Target="slides/slide134.xml"/><Relationship Id="rId136" Type="http://schemas.openxmlformats.org/officeDocument/2006/relationships/slide" Target="slides/slide133.xml"/><Relationship Id="rId135" Type="http://schemas.openxmlformats.org/officeDocument/2006/relationships/slide" Target="slides/slide132.xml"/><Relationship Id="rId134" Type="http://schemas.openxmlformats.org/officeDocument/2006/relationships/slide" Target="slides/slide131.xml"/><Relationship Id="rId133" Type="http://schemas.openxmlformats.org/officeDocument/2006/relationships/slide" Target="slides/slide130.xml"/><Relationship Id="rId132" Type="http://schemas.openxmlformats.org/officeDocument/2006/relationships/slide" Target="slides/slide129.xml"/><Relationship Id="rId131" Type="http://schemas.openxmlformats.org/officeDocument/2006/relationships/slide" Target="slides/slide128.xml"/><Relationship Id="rId130" Type="http://schemas.openxmlformats.org/officeDocument/2006/relationships/slide" Target="slides/slide127.xml"/><Relationship Id="rId13" Type="http://schemas.openxmlformats.org/officeDocument/2006/relationships/slide" Target="slides/slide11.xml"/><Relationship Id="rId129" Type="http://schemas.openxmlformats.org/officeDocument/2006/relationships/slide" Target="slides/slide126.xml"/><Relationship Id="rId128" Type="http://schemas.openxmlformats.org/officeDocument/2006/relationships/slide" Target="slides/slide125.xml"/><Relationship Id="rId127" Type="http://schemas.openxmlformats.org/officeDocument/2006/relationships/slide" Target="slides/slide124.xml"/><Relationship Id="rId126" Type="http://schemas.openxmlformats.org/officeDocument/2006/relationships/slide" Target="slides/slide123.xml"/><Relationship Id="rId125" Type="http://schemas.openxmlformats.org/officeDocument/2006/relationships/slide" Target="slides/slide122.xml"/><Relationship Id="rId124" Type="http://schemas.openxmlformats.org/officeDocument/2006/relationships/slide" Target="slides/slide121.xml"/><Relationship Id="rId123" Type="http://schemas.openxmlformats.org/officeDocument/2006/relationships/slide" Target="slides/slide120.xml"/><Relationship Id="rId122" Type="http://schemas.openxmlformats.org/officeDocument/2006/relationships/slide" Target="slides/slide119.xml"/><Relationship Id="rId121" Type="http://schemas.openxmlformats.org/officeDocument/2006/relationships/slide" Target="slides/slide118.xml"/><Relationship Id="rId120" Type="http://schemas.openxmlformats.org/officeDocument/2006/relationships/slide" Target="slides/slide117.xml"/><Relationship Id="rId12" Type="http://schemas.openxmlformats.org/officeDocument/2006/relationships/slide" Target="slides/slide10.xml"/><Relationship Id="rId119" Type="http://schemas.openxmlformats.org/officeDocument/2006/relationships/slide" Target="slides/slide116.xml"/><Relationship Id="rId118" Type="http://schemas.openxmlformats.org/officeDocument/2006/relationships/slide" Target="slides/slide115.xml"/><Relationship Id="rId117" Type="http://schemas.openxmlformats.org/officeDocument/2006/relationships/slide" Target="slides/slide114.xml"/><Relationship Id="rId116" Type="http://schemas.openxmlformats.org/officeDocument/2006/relationships/slide" Target="slides/slide113.xml"/><Relationship Id="rId115" Type="http://schemas.openxmlformats.org/officeDocument/2006/relationships/slide" Target="slides/slide112.xml"/><Relationship Id="rId114" Type="http://schemas.openxmlformats.org/officeDocument/2006/relationships/notesMaster" Target="notesMasters/notesMaster1.xml"/><Relationship Id="rId113" Type="http://schemas.openxmlformats.org/officeDocument/2006/relationships/slide" Target="slides/slide111.xml"/><Relationship Id="rId112" Type="http://schemas.openxmlformats.org/officeDocument/2006/relationships/slide" Target="slides/slide110.xml"/><Relationship Id="rId111" Type="http://schemas.openxmlformats.org/officeDocument/2006/relationships/slide" Target="slides/slide109.xml"/><Relationship Id="rId110" Type="http://schemas.openxmlformats.org/officeDocument/2006/relationships/slide" Target="slides/slide108.xml"/><Relationship Id="rId11" Type="http://schemas.openxmlformats.org/officeDocument/2006/relationships/slide" Target="slides/slide9.xml"/><Relationship Id="rId109" Type="http://schemas.openxmlformats.org/officeDocument/2006/relationships/slide" Target="slides/slide107.xml"/><Relationship Id="rId108" Type="http://schemas.openxmlformats.org/officeDocument/2006/relationships/slide" Target="slides/slide106.xml"/><Relationship Id="rId107" Type="http://schemas.openxmlformats.org/officeDocument/2006/relationships/slide" Target="slides/slide105.xml"/><Relationship Id="rId106" Type="http://schemas.openxmlformats.org/officeDocument/2006/relationships/slide" Target="slides/slide104.xml"/><Relationship Id="rId105" Type="http://schemas.openxmlformats.org/officeDocument/2006/relationships/slide" Target="slides/slide103.xml"/><Relationship Id="rId104" Type="http://schemas.openxmlformats.org/officeDocument/2006/relationships/slide" Target="slides/slide102.xml"/><Relationship Id="rId103" Type="http://schemas.openxmlformats.org/officeDocument/2006/relationships/slide" Target="slides/slide101.xml"/><Relationship Id="rId102" Type="http://schemas.openxmlformats.org/officeDocument/2006/relationships/slide" Target="slides/slide100.xml"/><Relationship Id="rId101" Type="http://schemas.openxmlformats.org/officeDocument/2006/relationships/slide" Target="slides/slide99.xml"/><Relationship Id="rId100" Type="http://schemas.openxmlformats.org/officeDocument/2006/relationships/slide" Target="slides/slide98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A4C5-68A6-4BA5-984A-DE59FCC2650A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226A2-DD02-4F1D-BED7-5047299C358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226A2-DD02-4F1D-BED7-5047299C358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2C4A9-1B6C-493E-BD41-4831309F0012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F3E5-C742-4C2C-9754-BA5418673C0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quora.com/" TargetMode="Externa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M.HEALTH: FROM DIFFERENT PERSPECTIVES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 CLASS ACTIVITY</a:t>
            </a:r>
            <a:endParaRPr lang="en-US" b="1" dirty="0" smtClean="0"/>
          </a:p>
          <a:p>
            <a:r>
              <a:rPr lang="en-US" b="1" dirty="0" smtClean="0"/>
              <a:t>JAN 2020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Outline the highlights of </a:t>
            </a:r>
            <a:r>
              <a:rPr lang="en-US" b="1" dirty="0" smtClean="0"/>
              <a:t>Sue Stuart-Smith</a:t>
            </a:r>
            <a:r>
              <a:rPr lang="en-US" dirty="0" smtClean="0"/>
              <a:t> ‘s book focusing on the following groups of people.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1. Prisoners;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At-risk young people; and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Elderly people.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96: The 7 Pillars Of Health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Dr Don Colbert</a:t>
            </a:r>
            <a:endParaRPr lang="en-US" b="1"/>
          </a:p>
          <a:p>
            <a:pPr marL="0" indent="0">
              <a:buNone/>
            </a:pPr>
            <a:r>
              <a:rPr lang="en-US"/>
              <a:t>b) According to Don Colbert the </a:t>
            </a:r>
            <a:r>
              <a:rPr lang="en-US" b="1"/>
              <a:t>7 pillars of health.</a:t>
            </a:r>
            <a:endParaRPr lang="en-US"/>
          </a:p>
          <a:p>
            <a:pPr marL="0" indent="0">
              <a:buNone/>
            </a:pPr>
            <a:r>
              <a:rPr lang="en-US"/>
              <a:t>c) Lessons learnt from </a:t>
            </a:r>
            <a:r>
              <a:rPr lang="en-US" b="1"/>
              <a:t>Don Colbert’s book</a:t>
            </a:r>
            <a:endParaRPr lang="en-US" b="1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97: ‘The Art Of Loving’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DISCUSS: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a) Brief background of   Erich Fromm </a:t>
            </a:r>
            <a:r>
              <a:rPr lang="en-US">
                <a:sym typeface="+mn-ea"/>
              </a:rPr>
              <a:t>the author of the book entitled </a:t>
            </a:r>
            <a:r>
              <a:rPr lang="en-US" b="1">
                <a:sym typeface="+mn-ea"/>
              </a:rPr>
              <a:t>‘The Art of Loving’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b)  </a:t>
            </a:r>
            <a:r>
              <a:rPr lang="en-US">
                <a:sym typeface="+mn-ea"/>
              </a:rPr>
              <a:t>According to Erich Fromm </a:t>
            </a:r>
            <a:r>
              <a:rPr lang="en-US" b="1">
                <a:sym typeface="+mn-ea"/>
              </a:rPr>
              <a:t>‘The Theory Of Love’</a:t>
            </a:r>
            <a:endParaRPr lang="en-US"/>
          </a:p>
          <a:p>
            <a:pPr marL="0" indent="0">
              <a:buNone/>
            </a:pPr>
            <a:r>
              <a:rPr lang="en-US"/>
              <a:t>c)  Erich Fromm’s </a:t>
            </a:r>
            <a:r>
              <a:rPr lang="en-US" b="1"/>
              <a:t>five objects of Love</a:t>
            </a:r>
            <a:endParaRPr lang="en-US"/>
          </a:p>
          <a:p>
            <a:pPr marL="0" indent="0">
              <a:buNone/>
            </a:pPr>
            <a:r>
              <a:rPr lang="en-US"/>
              <a:t>d) Accoding to Erich Fromm the </a:t>
            </a:r>
            <a:r>
              <a:rPr lang="en-US" b="1"/>
              <a:t>Practice of Love.</a:t>
            </a:r>
            <a:endParaRPr lang="en-US" b="1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98: EGO IS THE ENEMY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Ryan Holiday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Ego Is the Enemy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‘EGO’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Six key ideas  </a:t>
            </a:r>
            <a:r>
              <a:rPr lang="en-US">
                <a:sym typeface="+mn-ea"/>
              </a:rPr>
              <a:t>in the  book ‘Ego Is the Enemy’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other lessons learnt</a:t>
            </a:r>
            <a:r>
              <a:rPr lang="en-US" b="1">
                <a:sym typeface="+mn-ea"/>
              </a:rPr>
              <a:t>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Ego Is the Enemy book.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www.blinkist.com/en/books/ego-is-the enemy-en</a:t>
            </a:r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99: BOOK OF BOUNDARIES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Melissa Urban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Book of Boundaries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‘Boundaries’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Six key ideas  in the </a:t>
            </a:r>
            <a:r>
              <a:rPr lang="en-US">
                <a:sym typeface="+mn-ea"/>
              </a:rPr>
              <a:t> book ‘Book of Boundaries’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other lessons learnt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Book of Boundaries.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 .com-summary </a:t>
            </a:r>
            <a:endParaRPr lang="en-US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100: THE WORLD’S GREATEST THINKERS(STOICISM)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DISCUSS: Briefly history &amp; development of Stoicism</a:t>
            </a:r>
            <a:endParaRPr lang="en-US"/>
          </a:p>
          <a:p>
            <a:pPr marL="0" indent="0">
              <a:buNone/>
            </a:pPr>
            <a:r>
              <a:rPr lang="en-US"/>
              <a:t>a. The meaning of </a:t>
            </a:r>
            <a:r>
              <a:rPr lang="en-US" b="1"/>
              <a:t>‘Stoicism’.</a:t>
            </a:r>
            <a:endParaRPr lang="en-US"/>
          </a:p>
          <a:p>
            <a:pPr marL="0" indent="0">
              <a:buNone/>
            </a:pPr>
            <a:r>
              <a:rPr lang="en-US"/>
              <a:t>b. State examples of </a:t>
            </a:r>
            <a:r>
              <a:rPr lang="en-US" b="1"/>
              <a:t>Stoics</a:t>
            </a:r>
            <a:r>
              <a:rPr lang="en-US"/>
              <a:t> that existed.</a:t>
            </a:r>
            <a:endParaRPr lang="en-US"/>
          </a:p>
          <a:p>
            <a:pPr marL="0" indent="0">
              <a:buNone/>
            </a:pPr>
            <a:r>
              <a:rPr lang="en-US"/>
              <a:t>c. The Core </a:t>
            </a:r>
            <a:r>
              <a:rPr lang="en-US" b="1"/>
              <a:t>Principles </a:t>
            </a:r>
            <a:r>
              <a:rPr lang="en-US"/>
              <a:t>of Stoicism</a:t>
            </a:r>
            <a:endParaRPr lang="en-US"/>
          </a:p>
          <a:p>
            <a:pPr marL="0" indent="0">
              <a:buNone/>
            </a:pPr>
            <a:r>
              <a:rPr lang="en-US"/>
              <a:t>d. The four  Stoic </a:t>
            </a:r>
            <a:r>
              <a:rPr lang="en-US" b="1"/>
              <a:t>Pillars </a:t>
            </a:r>
            <a:endParaRPr lang="en-US"/>
          </a:p>
          <a:p>
            <a:pPr marL="0" indent="0">
              <a:buNone/>
            </a:pPr>
            <a:r>
              <a:rPr lang="en-US"/>
              <a:t>e. The Best Stoic </a:t>
            </a:r>
            <a:r>
              <a:rPr lang="en-US" b="1"/>
              <a:t>quotes</a:t>
            </a:r>
            <a:r>
              <a:rPr lang="en-US"/>
              <a:t> for 21st century life.</a:t>
            </a:r>
            <a:endParaRPr lang="en-US"/>
          </a:p>
          <a:p>
            <a:pPr marL="0" indent="0">
              <a:buNone/>
            </a:pPr>
            <a:r>
              <a:rPr lang="en-US" b="1"/>
              <a:t>Refer:</a:t>
            </a:r>
            <a:r>
              <a:rPr lang="en-US"/>
              <a:t> www.newtraderu.com&gt;Julianna Summers</a:t>
            </a:r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101:THE SUCCESS PRINCIPLES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Jack Canfield</a:t>
            </a:r>
            <a:r>
              <a:rPr lang="en-US">
                <a:sym typeface="+mn-ea"/>
              </a:rPr>
              <a:t> the author of the book entitled “</a:t>
            </a:r>
            <a:r>
              <a:rPr lang="en-US" b="1">
                <a:sym typeface="+mn-ea"/>
              </a:rPr>
              <a:t> The Success Principles ”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‘Success’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 Nine key ideas (principles)  in the </a:t>
            </a:r>
            <a:r>
              <a:rPr lang="en-US">
                <a:sym typeface="+mn-ea"/>
              </a:rPr>
              <a:t> book ‘The Success Principles’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best three quotes </a:t>
            </a:r>
            <a:r>
              <a:rPr lang="en-US">
                <a:sym typeface="+mn-ea"/>
              </a:rPr>
              <a:t>learnt from the Book: </a:t>
            </a:r>
            <a:r>
              <a:rPr lang="en-US" b="1">
                <a:sym typeface="+mn-ea"/>
              </a:rPr>
              <a:t> The Success Principles.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www.blinkist .com-summary </a:t>
            </a:r>
            <a:endParaRPr lang="en-US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102: WHAT ARE THE 12 LAWS OF KARMA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a. Brief Background</a:t>
            </a:r>
            <a:endParaRPr lang="en-US" b="1"/>
          </a:p>
          <a:p>
            <a:pPr marL="0" indent="0">
              <a:buNone/>
            </a:pPr>
            <a:r>
              <a:rPr lang="en-US" b="1"/>
              <a:t>b. Definition of the term ‘Karma’</a:t>
            </a:r>
            <a:endParaRPr lang="en-US" b="1"/>
          </a:p>
          <a:p>
            <a:pPr marL="0" indent="0">
              <a:buNone/>
            </a:pPr>
            <a:r>
              <a:rPr lang="en-US" b="1"/>
              <a:t>c. What exactly is ‘karma’</a:t>
            </a:r>
            <a:endParaRPr lang="en-US" b="1"/>
          </a:p>
          <a:p>
            <a:pPr marL="0" indent="0">
              <a:buNone/>
            </a:pPr>
            <a:r>
              <a:rPr lang="en-US" b="1"/>
              <a:t>d. The 12 laws of karma</a:t>
            </a:r>
            <a:endParaRPr lang="en-US" b="1"/>
          </a:p>
          <a:p>
            <a:pPr marL="0" indent="0">
              <a:buNone/>
            </a:pPr>
            <a:r>
              <a:rPr lang="en-US" b="1"/>
              <a:t>e. The bottom line.</a:t>
            </a:r>
            <a:endParaRPr lang="en-US" b="1"/>
          </a:p>
          <a:p>
            <a:pPr marL="0" indent="0">
              <a:buNone/>
            </a:pPr>
            <a:r>
              <a:rPr lang="en-US" b="1"/>
              <a:t>Refer: www.healthline.com&gt;by Sara Lindberg on Nov. 5 2020</a:t>
            </a:r>
            <a:endParaRPr lang="en-US" b="1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103: HOW TO BECOME A BETTER PERSON IN 12 STEPS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a. Brief Background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b. Definition of the term ‘Better Person’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c. The 12 steps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d. Takeaway.</a:t>
            </a: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Refer: www.healthline.com&gt;by Cindy Lamothe on April 24, 2019.</a:t>
            </a:r>
            <a:endParaRPr lang="en-US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104: THE CONCEPT ‘GRATITUDE’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a.Its meaning &amp; definition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b.Gratitude &amp; Positive Psychology- what is the connection?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c. Why is it important to be Grateful?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d.The importance of Gratitude in Life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>
                <a:sym typeface="+mn-ea"/>
              </a:rPr>
              <a:t>e. The Iceberg of Gratitude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f. The importance of Thanksgiving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g.How to show Gratitude &amp; Appreciation.</a:t>
            </a:r>
            <a:endParaRPr lang="en-US">
              <a:sym typeface="+mn-ea"/>
            </a:endParaRPr>
          </a:p>
          <a:p>
            <a:r>
              <a:rPr lang="en-US" b="1"/>
              <a:t>Refer: www.positivepsychology.com</a:t>
            </a:r>
            <a:r>
              <a:rPr lang="en-US"/>
              <a:t>/gratitude-appreciation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14. Shawn Achor: the Happiness Advantage: </a:t>
            </a:r>
            <a:r>
              <a:rPr lang="en-US" dirty="0" smtClean="0"/>
              <a:t>The Seven Principles of Positive Psychology that Fuel Success and Performance at Work.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15. </a:t>
            </a:r>
            <a:r>
              <a:rPr lang="en-US" b="1" dirty="0" smtClean="0"/>
              <a:t>Hector Garcia &amp; </a:t>
            </a:r>
            <a:r>
              <a:rPr lang="en-US" b="1" dirty="0" err="1" smtClean="0"/>
              <a:t>Francesc</a:t>
            </a:r>
            <a:r>
              <a:rPr lang="en-US" b="1" dirty="0" smtClean="0"/>
              <a:t> </a:t>
            </a:r>
            <a:r>
              <a:rPr lang="en-US" b="1" dirty="0" err="1" smtClean="0"/>
              <a:t>Miralles</a:t>
            </a:r>
            <a:r>
              <a:rPr lang="en-US" b="1" dirty="0" smtClean="0"/>
              <a:t>: </a:t>
            </a:r>
            <a:r>
              <a:rPr lang="en-US" b="1" dirty="0" err="1" smtClean="0"/>
              <a:t>Ikigai</a:t>
            </a:r>
            <a:r>
              <a:rPr lang="en-US" b="1" dirty="0" smtClean="0"/>
              <a:t>: </a:t>
            </a:r>
            <a:r>
              <a:rPr lang="en-US" dirty="0" smtClean="0"/>
              <a:t>The Japanese Secret to a Long &amp; Happy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105: A HAPPY LIFE by Julianna Summers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>
                <a:sym typeface="+mn-ea"/>
              </a:rPr>
              <a:t>DISCUSS: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a. Brief background of Julianna Summers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>
                <a:sym typeface="+mn-ea"/>
              </a:rPr>
              <a:t>b. The term ‘Happy Life’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c. The three rules of A happy life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d. The case study about Sam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e. How Happy Life contributes to Mental Health.</a:t>
            </a:r>
            <a:endParaRPr lang="en-US">
              <a:sym typeface="+mn-ea"/>
            </a:endParaRPr>
          </a:p>
          <a:p>
            <a:pPr marL="0" indent="0">
              <a:buNone/>
            </a:pPr>
            <a:r>
              <a:rPr lang="en-US" b="1"/>
              <a:t>Refer:</a:t>
            </a:r>
            <a:r>
              <a:rPr lang="en-US"/>
              <a:t> newtraderu.com/2023/10/10/three-rules-for-a-happy-life</a:t>
            </a:r>
            <a:endParaRPr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TOPIC 106</a:t>
            </a:r>
            <a:r>
              <a:rPr lang="en-US" smtClean="0"/>
              <a:t>:NECESSARY ENDINGS BY HENRY CLOUD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DISCUSS: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A) Brief background of the author- </a:t>
            </a:r>
            <a:r>
              <a:rPr lang="en-US" b="1" smtClean="0"/>
              <a:t>Henry Cloud.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B) The meaning of </a:t>
            </a:r>
            <a:r>
              <a:rPr lang="en-US" b="1" smtClean="0"/>
              <a:t>‘Necessary Ending’.</a:t>
            </a:r>
            <a:endParaRPr lang="en-US" b="1" smtClean="0"/>
          </a:p>
          <a:p>
            <a:pPr marL="0" indent="0">
              <a:buNone/>
            </a:pPr>
            <a:r>
              <a:rPr lang="en-US" smtClean="0"/>
              <a:t>C) Areas the book focus on</a:t>
            </a:r>
            <a:endParaRPr lang="en-US" smtClean="0"/>
          </a:p>
          <a:p>
            <a:pPr marL="0" indent="0">
              <a:buNone/>
            </a:pPr>
            <a:r>
              <a:rPr lang="en-US" smtClean="0"/>
              <a:t>D) The </a:t>
            </a:r>
            <a:r>
              <a:rPr lang="en-US" b="1" smtClean="0"/>
              <a:t>advantages</a:t>
            </a:r>
            <a:r>
              <a:rPr lang="en-US" smtClean="0"/>
              <a:t> associated with Necessary Endings</a:t>
            </a:r>
            <a:endParaRPr lang="en-US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E) </a:t>
            </a:r>
            <a:r>
              <a:rPr lang="en-US" b="1" smtClean="0"/>
              <a:t>Relationship</a:t>
            </a:r>
            <a:r>
              <a:rPr lang="en-US" smtClean="0"/>
              <a:t> between Necessary Endings and Mental Health</a:t>
            </a:r>
            <a:endParaRPr lang="en-US" smtClean="0"/>
          </a:p>
          <a:p>
            <a:r>
              <a:rPr lang="en-US" b="1" smtClean="0"/>
              <a:t>Refer to: www.blinkist.com</a:t>
            </a:r>
            <a:endParaRPr lang="en-US" b="1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TOPIC 107: MENTALLY STRONGER-What it takes.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DISCUSS: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1. Brief </a:t>
            </a:r>
            <a:r>
              <a:rPr lang="en-US" dirty="0" smtClean="0"/>
              <a:t>background of </a:t>
            </a:r>
            <a:r>
              <a:rPr lang="en-US" b="1" dirty="0" smtClean="0"/>
              <a:t>Amy Morin </a:t>
            </a:r>
            <a:r>
              <a:rPr lang="en-US" dirty="0" smtClean="0"/>
              <a:t>the author of the book entitled: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“</a:t>
            </a:r>
            <a:r>
              <a:rPr lang="en-US" b="1" dirty="0"/>
              <a:t>13 Things Mentally Strong People Don’t Do”</a:t>
            </a:r>
            <a:r>
              <a:rPr lang="en-US" dirty="0"/>
              <a:t> </a:t>
            </a:r>
            <a:r>
              <a:rPr lang="en-US" dirty="0" smtClean="0"/>
              <a:t> 2. The </a:t>
            </a:r>
            <a:r>
              <a:rPr lang="en-US" b="1" dirty="0" smtClean="0"/>
              <a:t>13 Things</a:t>
            </a:r>
            <a:r>
              <a:rPr lang="en-US" dirty="0" smtClean="0"/>
              <a:t> mentally strong people don’t do.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3. The lessons learnt from the book.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www.blinkist.com&gt;summary</a:t>
            </a:r>
            <a:endParaRPr lang="en-US" dirty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108: THE 5 AM CLUB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DISCUSS: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1. Brief </a:t>
            </a:r>
            <a:r>
              <a:rPr lang="en-US" dirty="0"/>
              <a:t>background of </a:t>
            </a:r>
            <a:r>
              <a:rPr lang="en-US" b="1" dirty="0" smtClean="0"/>
              <a:t>Robin Sharma </a:t>
            </a:r>
            <a:r>
              <a:rPr lang="en-US" dirty="0"/>
              <a:t>the author of the book </a:t>
            </a:r>
            <a:r>
              <a:rPr lang="en-US" dirty="0" err="1"/>
              <a:t>entitled</a:t>
            </a:r>
            <a:r>
              <a:rPr lang="en-US" dirty="0" err="1" smtClean="0"/>
              <a:t>:</a:t>
            </a:r>
            <a:r>
              <a:rPr lang="en-US" b="1" dirty="0" err="1" smtClean="0"/>
              <a:t>“The</a:t>
            </a:r>
            <a:r>
              <a:rPr lang="en-US" b="1" dirty="0" smtClean="0"/>
              <a:t> 5 AM CLUB ”</a:t>
            </a:r>
            <a:r>
              <a:rPr lang="en-US" dirty="0" smtClean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smtClean="0"/>
              <a:t>The key elements in the book-The 5 AM CLUB. 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3. </a:t>
            </a:r>
            <a:r>
              <a:rPr lang="en-US" dirty="0"/>
              <a:t>The</a:t>
            </a:r>
            <a:r>
              <a:rPr lang="en-US" b="1" dirty="0"/>
              <a:t> lessons learnt </a:t>
            </a:r>
            <a:r>
              <a:rPr lang="en-US" dirty="0"/>
              <a:t>from the book.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www.blinkist.com&gt;summary</a:t>
            </a:r>
            <a:endParaRPr lang="en-US" dirty="0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TOPIC 109:EVIL: INSIDE HUMAN VIOLENCE &amp; CRUELTY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DISCUSS: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b="1" dirty="0" smtClean="0"/>
              <a:t>Brief </a:t>
            </a:r>
            <a:r>
              <a:rPr lang="en-US" dirty="0"/>
              <a:t>background of </a:t>
            </a:r>
            <a:r>
              <a:rPr lang="en-US" b="1" dirty="0" smtClean="0"/>
              <a:t>Roy F </a:t>
            </a:r>
            <a:r>
              <a:rPr lang="en-US" b="1" dirty="0" err="1" smtClean="0"/>
              <a:t>Baumeister</a:t>
            </a:r>
            <a:r>
              <a:rPr lang="en-US" dirty="0"/>
              <a:t> </a:t>
            </a:r>
            <a:r>
              <a:rPr lang="en-US" dirty="0" smtClean="0"/>
              <a:t>author </a:t>
            </a:r>
            <a:r>
              <a:rPr lang="en-US" dirty="0"/>
              <a:t>of the book entitled</a:t>
            </a:r>
            <a:r>
              <a:rPr lang="en-US" dirty="0" smtClean="0"/>
              <a:t>: </a:t>
            </a:r>
            <a:r>
              <a:rPr lang="en-US" b="1" dirty="0" smtClean="0"/>
              <a:t>“Evil: Inside Human Violence &amp; Cruelty  </a:t>
            </a:r>
            <a:r>
              <a:rPr lang="en-US" b="1" dirty="0"/>
              <a:t>”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The </a:t>
            </a:r>
            <a:r>
              <a:rPr lang="en-US" dirty="0" smtClean="0"/>
              <a:t>concept ‘Evil’.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3. </a:t>
            </a:r>
            <a:r>
              <a:rPr lang="en-US" dirty="0" smtClean="0"/>
              <a:t>The Dimensions &amp; forms of Evil</a:t>
            </a:r>
            <a:r>
              <a:rPr lang="en-US" b="1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Why is there </a:t>
            </a:r>
            <a:r>
              <a:rPr lang="en-US" b="1" dirty="0" smtClean="0"/>
              <a:t>Evil?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5. </a:t>
            </a:r>
            <a:r>
              <a:rPr lang="en-US" dirty="0" smtClean="0"/>
              <a:t>Blaming Evil on the Mind altering substances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6</a:t>
            </a:r>
            <a:r>
              <a:rPr lang="en-US" dirty="0" smtClean="0"/>
              <a:t>. The 4 root </a:t>
            </a:r>
            <a:r>
              <a:rPr lang="en-US" b="1" dirty="0" smtClean="0"/>
              <a:t>causes</a:t>
            </a:r>
            <a:r>
              <a:rPr lang="en-US" dirty="0" smtClean="0"/>
              <a:t> of Evil</a:t>
            </a:r>
            <a:endParaRPr lang="en-US" dirty="0" smtClean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7.  </a:t>
            </a:r>
            <a:r>
              <a:rPr lang="en-US" dirty="0"/>
              <a:t>What is the</a:t>
            </a:r>
            <a:r>
              <a:rPr lang="en-US" b="1" dirty="0"/>
              <a:t> most horrible </a:t>
            </a:r>
            <a:r>
              <a:rPr lang="en-US" dirty="0"/>
              <a:t>thing in the world?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b="1" dirty="0" smtClean="0">
                <a:hlinkClick r:id="rId1"/>
              </a:rPr>
              <a:t>www.quora.com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https//</a:t>
            </a:r>
            <a:r>
              <a:rPr lang="en-US" b="1" dirty="0" err="1" smtClean="0"/>
              <a:t>wisewords.blog</a:t>
            </a:r>
            <a:r>
              <a:rPr lang="en-US" b="1" dirty="0" smtClean="0"/>
              <a:t>/evil-book-summary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Article by </a:t>
            </a:r>
            <a:r>
              <a:rPr lang="en-US" b="1" dirty="0" err="1" smtClean="0"/>
              <a:t>Jes</a:t>
            </a:r>
            <a:r>
              <a:rPr lang="en-US" b="1" dirty="0" smtClean="0"/>
              <a:t> Oliphant</a:t>
            </a:r>
            <a:endParaRPr lang="en-US" b="1" dirty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110: GUIDE TO GOOD LIFE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 marL="514350" indent="-514350">
              <a:buAutoNum type="alphaUcParenR"/>
            </a:pPr>
            <a:r>
              <a:rPr lang="en-US" dirty="0" smtClean="0"/>
              <a:t>Brief Background about </a:t>
            </a:r>
            <a:r>
              <a:rPr lang="en-US" b="1" dirty="0" smtClean="0"/>
              <a:t>Stoicism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B) The 12(Stoic) </a:t>
            </a:r>
            <a:r>
              <a:rPr lang="en-US" b="1" dirty="0" smtClean="0"/>
              <a:t>Rules For Life:</a:t>
            </a:r>
            <a:r>
              <a:rPr lang="en-US" dirty="0" smtClean="0"/>
              <a:t> An Ancient Guide to the Good Life.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https://dailystoic.com/12-rules-for-life/</a:t>
            </a:r>
            <a:endParaRPr lang="en-US" b="1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TOPIC 111: THE CONCEPT </a:t>
            </a:r>
            <a:r>
              <a:rPr lang="en-US" b="1"/>
              <a:t>‘GROWING UP’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a- Brief background of </a:t>
            </a:r>
            <a:r>
              <a:rPr lang="en-US" b="1"/>
              <a:t>Tina Fey</a:t>
            </a:r>
            <a:endParaRPr lang="en-US" b="1"/>
          </a:p>
          <a:p>
            <a:pPr marL="0" indent="0">
              <a:buNone/>
            </a:pPr>
            <a:r>
              <a:rPr lang="en-US"/>
              <a:t>b- The term</a:t>
            </a:r>
            <a:r>
              <a:rPr lang="en-US" b="1"/>
              <a:t> ‘Growing Up’</a:t>
            </a:r>
            <a:endParaRPr lang="en-US" b="1"/>
          </a:p>
          <a:p>
            <a:pPr marL="0" indent="0">
              <a:buNone/>
            </a:pPr>
            <a:r>
              <a:rPr lang="en-US"/>
              <a:t>c- </a:t>
            </a:r>
            <a:r>
              <a:rPr lang="en-US" b="1"/>
              <a:t>X 9 signs</a:t>
            </a:r>
            <a:r>
              <a:rPr lang="en-US"/>
              <a:t> of growing as a person according to Tina Fey.</a:t>
            </a:r>
            <a:endParaRPr lang="en-US"/>
          </a:p>
          <a:p>
            <a:endParaRPr lang="en-US"/>
          </a:p>
          <a:p>
            <a:r>
              <a:rPr lang="en-US"/>
              <a:t>Refer to: </a:t>
            </a:r>
            <a:r>
              <a:rPr lang="en-US" b="1"/>
              <a:t>www.hackspirit</a:t>
            </a:r>
            <a:endParaRPr lang="en-US" b="1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THREE UNIVERSAL TRUTHS: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 algn="ctr">
              <a:buNone/>
            </a:pPr>
            <a:r>
              <a:rPr lang="en-US" b="1"/>
              <a:t>X 3 Buddhist Beliefs.</a:t>
            </a:r>
            <a:endParaRPr lang="en-US"/>
          </a:p>
          <a:p>
            <a:r>
              <a:rPr lang="en-US"/>
              <a:t>Everthing in life is </a:t>
            </a:r>
            <a:r>
              <a:rPr lang="en-US" b="1"/>
              <a:t>impermanent</a:t>
            </a:r>
            <a:r>
              <a:rPr lang="en-US"/>
              <a:t> &amp; always </a:t>
            </a:r>
            <a:r>
              <a:rPr lang="en-US" b="1"/>
              <a:t>changing.</a:t>
            </a:r>
            <a:endParaRPr lang="en-US"/>
          </a:p>
          <a:p>
            <a:r>
              <a:rPr lang="en-US"/>
              <a:t>Because nothing is permanent, a life based on possessing things or persons doesn’t make you </a:t>
            </a:r>
            <a:r>
              <a:rPr lang="en-US" b="1"/>
              <a:t>happy.</a:t>
            </a:r>
            <a:endParaRPr lang="en-US"/>
          </a:p>
          <a:p>
            <a:r>
              <a:rPr lang="en-US"/>
              <a:t>There is no eternal, unchanging soul &amp; “self” is just a collection of </a:t>
            </a:r>
            <a:r>
              <a:rPr lang="en-US" b="1"/>
              <a:t>changing characteristics or attributes. </a:t>
            </a:r>
            <a:endParaRPr lang="en-US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16. ANDREA  BONIOR-</a:t>
            </a:r>
            <a:r>
              <a:rPr lang="en-US" dirty="0" smtClean="0"/>
              <a:t> “ </a:t>
            </a:r>
            <a:r>
              <a:rPr lang="en-US" dirty="0" err="1" smtClean="0"/>
              <a:t>Detox</a:t>
            </a:r>
            <a:r>
              <a:rPr lang="en-US" dirty="0" smtClean="0"/>
              <a:t> Your Thoughts”.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The ten most prevalent mental traps. Originally published May 5, 2020.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17.</a:t>
            </a:r>
            <a:r>
              <a:rPr lang="en-US" b="1" dirty="0" smtClean="0"/>
              <a:t>ELLEN LANGER-</a:t>
            </a:r>
            <a:r>
              <a:rPr lang="en-US" dirty="0" smtClean="0"/>
              <a:t> ‘Mindfulness.’ What is its importance to our way of life.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18.</a:t>
            </a:r>
            <a:r>
              <a:rPr lang="en-US" b="1" dirty="0" smtClean="0"/>
              <a:t>MARTIN SELIGMAN- ‘</a:t>
            </a:r>
            <a:r>
              <a:rPr lang="en-US" dirty="0" smtClean="0"/>
              <a:t>Positive Psychology.’ How is it relevant to human welfare.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Former Arsenal manager </a:t>
            </a:r>
            <a:r>
              <a:rPr lang="en-US" b="1"/>
              <a:t>Arsene Wenger</a:t>
            </a:r>
            <a:r>
              <a:rPr lang="en-US"/>
              <a:t> once said: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pPr marL="0" indent="0">
              <a:buNone/>
            </a:pPr>
            <a:r>
              <a:rPr lang="en-US"/>
              <a:t>“If I </a:t>
            </a:r>
            <a:r>
              <a:rPr lang="en-US" b="1"/>
              <a:t>die,</a:t>
            </a:r>
            <a:r>
              <a:rPr lang="en-US"/>
              <a:t> I am going to ask </a:t>
            </a:r>
            <a:r>
              <a:rPr lang="en-US" b="1"/>
              <a:t>God </a:t>
            </a:r>
            <a:r>
              <a:rPr lang="en-US"/>
              <a:t>where the </a:t>
            </a:r>
            <a:r>
              <a:rPr lang="en-US" b="1"/>
              <a:t>referees</a:t>
            </a:r>
            <a:r>
              <a:rPr lang="en-US"/>
              <a:t> are before choosing between </a:t>
            </a:r>
            <a:r>
              <a:rPr lang="en-US" b="1"/>
              <a:t>heaven and hell</a:t>
            </a:r>
            <a:r>
              <a:rPr lang="en-US"/>
              <a:t>.”</a:t>
            </a:r>
            <a:endParaRPr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ABOUT THE UNIVERSE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“The </a:t>
            </a:r>
            <a:r>
              <a:rPr lang="en-US" b="1"/>
              <a:t>Universe</a:t>
            </a:r>
            <a:r>
              <a:rPr lang="en-US"/>
              <a:t> doesn’t allow </a:t>
            </a:r>
            <a:r>
              <a:rPr lang="en-US" b="1"/>
              <a:t>perfection</a:t>
            </a:r>
            <a:r>
              <a:rPr lang="en-US"/>
              <a:t>.”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-</a:t>
            </a:r>
            <a:r>
              <a:rPr lang="en-US" b="1"/>
              <a:t>Stephen Hawking</a:t>
            </a:r>
            <a:endParaRPr lang="en-US" b="1"/>
          </a:p>
          <a:p>
            <a:pPr marL="0" indent="0">
              <a:buNone/>
            </a:pPr>
            <a:r>
              <a:rPr lang="en-US" b="1"/>
              <a:t>Stephen Hawking </a:t>
            </a:r>
            <a:r>
              <a:rPr lang="en-US"/>
              <a:t>says although people strive to reach </a:t>
            </a:r>
            <a:r>
              <a:rPr lang="en-US" b="1"/>
              <a:t>perfection,</a:t>
            </a:r>
            <a:r>
              <a:rPr lang="en-US"/>
              <a:t> there are always going to be </a:t>
            </a:r>
            <a:r>
              <a:rPr lang="en-US" b="1"/>
              <a:t>flaws &amp; imperfections </a:t>
            </a:r>
            <a:r>
              <a:rPr lang="en-US"/>
              <a:t>in any given situations.</a:t>
            </a:r>
            <a:endParaRPr lang="en-US"/>
          </a:p>
          <a:p>
            <a:pPr marL="0" indent="0">
              <a:buNone/>
            </a:pPr>
            <a:r>
              <a:rPr lang="en-US"/>
              <a:t>It ‘s something that we all have to </a:t>
            </a:r>
            <a:r>
              <a:rPr lang="en-US" b="1"/>
              <a:t>come to terms</a:t>
            </a:r>
            <a:r>
              <a:rPr lang="en-US"/>
              <a:t> with.</a:t>
            </a:r>
            <a:endParaRPr lang="en-US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BASIC RULE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One of the </a:t>
            </a:r>
            <a:r>
              <a:rPr lang="en-US" b="1"/>
              <a:t>basic rules</a:t>
            </a:r>
            <a:r>
              <a:rPr lang="en-US"/>
              <a:t> of the universe is that </a:t>
            </a:r>
            <a:r>
              <a:rPr lang="en-US" b="1"/>
              <a:t>nothing is perfect</a:t>
            </a:r>
            <a:r>
              <a:rPr lang="en-US"/>
              <a:t>. . .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               </a:t>
            </a:r>
            <a:r>
              <a:rPr lang="en-US" b="1"/>
              <a:t>-Quora.</a:t>
            </a:r>
            <a:endParaRPr lang="en-US" b="1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“KAIZEN”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“KAIZEN”</a:t>
            </a:r>
            <a:r>
              <a:rPr lang="en-US"/>
              <a:t> means </a:t>
            </a:r>
            <a:r>
              <a:rPr lang="en-US" b="1"/>
              <a:t>improvement</a:t>
            </a:r>
            <a:r>
              <a:rPr lang="en-US"/>
              <a:t>. </a:t>
            </a:r>
            <a:r>
              <a:rPr lang="en-US" b="1"/>
              <a:t>Kai</a:t>
            </a:r>
            <a:r>
              <a:rPr lang="en-US"/>
              <a:t> means change. </a:t>
            </a:r>
            <a:r>
              <a:rPr lang="en-US" b="1"/>
              <a:t>Zen</a:t>
            </a:r>
            <a:r>
              <a:rPr lang="en-US"/>
              <a:t> means good. Moreover, it means continuing improvement in </a:t>
            </a:r>
            <a:r>
              <a:rPr lang="en-US" b="1"/>
              <a:t>personal life, home life, social life, </a:t>
            </a:r>
            <a:r>
              <a:rPr lang="en-US"/>
              <a:t>and</a:t>
            </a:r>
            <a:r>
              <a:rPr lang="en-US" b="1"/>
              <a:t> working life.</a:t>
            </a:r>
            <a:r>
              <a:rPr lang="en-US"/>
              <a:t> </a:t>
            </a:r>
            <a:endParaRPr lang="en-US"/>
          </a:p>
          <a:p>
            <a:r>
              <a:rPr lang="en-US"/>
              <a:t>When applied to the workplace  </a:t>
            </a:r>
            <a:r>
              <a:rPr lang="en-US" b="1"/>
              <a:t>KAIZEN </a:t>
            </a:r>
            <a:r>
              <a:rPr lang="en-US"/>
              <a:t>means continuing improvement involving everyone-managers &amp; workers alike.”</a:t>
            </a:r>
            <a:endParaRPr lang="en-US"/>
          </a:p>
          <a:p>
            <a:r>
              <a:rPr lang="en-US"/>
              <a:t>- </a:t>
            </a:r>
            <a:r>
              <a:rPr lang="en-US" b="1"/>
              <a:t>Masaaki Imai,</a:t>
            </a:r>
            <a:r>
              <a:rPr lang="en-US"/>
              <a:t> Founder of Kaizen Institute-</a:t>
            </a:r>
            <a:endParaRPr lang="en-US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THE CORE OF KAIZEN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 5 principles of KAIZEN are:</a:t>
            </a:r>
            <a:endParaRPr lang="en-US"/>
          </a:p>
          <a:p>
            <a:pPr marL="0" indent="0">
              <a:buNone/>
            </a:pPr>
            <a:r>
              <a:rPr lang="en-US" b="1"/>
              <a:t>1. Know your customer</a:t>
            </a:r>
            <a:endParaRPr lang="en-US" b="1"/>
          </a:p>
          <a:p>
            <a:pPr marL="0" indent="0">
              <a:buNone/>
            </a:pPr>
            <a:r>
              <a:rPr lang="en-US" b="1"/>
              <a:t>2. Let it Flow</a:t>
            </a:r>
            <a:endParaRPr lang="en-US" b="1"/>
          </a:p>
          <a:p>
            <a:pPr marL="0" indent="0">
              <a:buNone/>
            </a:pPr>
            <a:r>
              <a:rPr lang="en-US" b="1"/>
              <a:t>3. Go to Gemba</a:t>
            </a:r>
            <a:endParaRPr lang="en-US" b="1"/>
          </a:p>
          <a:p>
            <a:pPr marL="0" indent="0">
              <a:buNone/>
            </a:pPr>
            <a:r>
              <a:rPr lang="en-US" b="1"/>
              <a:t>4. Empower People &amp;</a:t>
            </a:r>
            <a:endParaRPr lang="en-US" b="1"/>
          </a:p>
          <a:p>
            <a:pPr marL="0" indent="0">
              <a:buNone/>
            </a:pPr>
            <a:r>
              <a:rPr lang="en-US" b="1"/>
              <a:t>5. Be Transparent.</a:t>
            </a:r>
            <a:endParaRPr lang="en-US" b="1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65555" y="1600200"/>
            <a:ext cx="661225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The </a:t>
            </a:r>
            <a:r>
              <a:rPr lang="en-US" b="1"/>
              <a:t>implementation</a:t>
            </a:r>
            <a:r>
              <a:rPr lang="en-US"/>
              <a:t> of these 5 principles in any organisation is fundamentally important for a successful </a:t>
            </a:r>
            <a:r>
              <a:rPr lang="en-US" b="1"/>
              <a:t>Continuous improvement culture</a:t>
            </a:r>
            <a:r>
              <a:rPr lang="en-US"/>
              <a:t> &amp; to mark a turning point in the progression of quality, productivity, and labour-management relations.</a:t>
            </a:r>
            <a:endParaRPr lang="en-US"/>
          </a:p>
          <a:p>
            <a:r>
              <a:rPr lang="en-US" b="1"/>
              <a:t>kaizen.com</a:t>
            </a:r>
            <a:endParaRPr lang="en-US" b="1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LIFE IS NOT A STRAIGHT LINE By CHARLES ANDERSON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 i="1"/>
              <a:t>Life,</a:t>
            </a:r>
            <a:r>
              <a:rPr lang="en-US"/>
              <a:t> with all its complexities &amp; intricacies, is a remarkable journey far from predictable. Instead, it is a series of unpredictable </a:t>
            </a:r>
            <a:endParaRPr lang="en-US"/>
          </a:p>
          <a:p>
            <a:r>
              <a:rPr lang="en-US" b="1"/>
              <a:t>twists &amp; turns,</a:t>
            </a:r>
            <a:endParaRPr lang="en-US" b="1"/>
          </a:p>
          <a:p>
            <a:r>
              <a:rPr lang="en-US" b="1"/>
              <a:t>highs &amp; lows, and</a:t>
            </a:r>
            <a:endParaRPr lang="en-US" b="1"/>
          </a:p>
          <a:p>
            <a:r>
              <a:rPr lang="en-US" b="1"/>
              <a:t>unexpected detours</a:t>
            </a:r>
            <a:r>
              <a:rPr lang="en-US"/>
              <a:t> </a:t>
            </a:r>
            <a:endParaRPr lang="en-US"/>
          </a:p>
          <a:p>
            <a:r>
              <a:rPr lang="en-US"/>
              <a:t>that make it </a:t>
            </a:r>
            <a:r>
              <a:rPr lang="en-US" b="1"/>
              <a:t>more fascinating.</a:t>
            </a:r>
            <a:r>
              <a:rPr lang="en-US"/>
              <a:t> </a:t>
            </a:r>
            <a:endParaRPr lang="en-US"/>
          </a:p>
          <a:p>
            <a:pPr marL="0" indent="0">
              <a:buNone/>
            </a:pPr>
            <a:r>
              <a:rPr lang="en-US"/>
              <a:t>                                         www.linkedin.com</a:t>
            </a:r>
            <a:endParaRPr lang="en-US"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</a:t>
            </a:r>
            <a:r>
              <a:rPr lang="en-US" b="1"/>
              <a:t>“STRAIGHT LINE”</a:t>
            </a:r>
            <a:r>
              <a:rPr lang="en-US"/>
              <a:t> Concept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suggests</a:t>
            </a:r>
            <a:endParaRPr lang="en-US"/>
          </a:p>
          <a:p>
            <a:r>
              <a:rPr lang="en-US"/>
              <a:t> </a:t>
            </a:r>
            <a:r>
              <a:rPr lang="en-US" b="1"/>
              <a:t>simplicity,</a:t>
            </a:r>
            <a:endParaRPr lang="en-US" b="1"/>
          </a:p>
          <a:p>
            <a:r>
              <a:rPr lang="en-US" b="1"/>
              <a:t>ease, and a</a:t>
            </a:r>
            <a:endParaRPr lang="en-US" b="1"/>
          </a:p>
          <a:p>
            <a:r>
              <a:rPr lang="en-US" b="1"/>
              <a:t>confident route.</a:t>
            </a:r>
            <a:endParaRPr lang="en-US"/>
          </a:p>
          <a:p>
            <a:r>
              <a:rPr lang="en-US"/>
              <a:t>But have you noticed that life rarely progresses </a:t>
            </a:r>
            <a:r>
              <a:rPr lang="en-US" b="1" i="1"/>
              <a:t>linearly &amp; logically?</a:t>
            </a:r>
            <a:endParaRPr lang="en-US" b="1" i="1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IKIGAI--3/8/2024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en-US"/>
              <a:t>In the Japanese philosophy of life, </a:t>
            </a:r>
            <a:r>
              <a:rPr lang="en-US" b="1" i="1"/>
              <a:t>‘Ikigai’</a:t>
            </a:r>
            <a:r>
              <a:rPr lang="en-US"/>
              <a:t> broadly refers to having a</a:t>
            </a:r>
            <a:endParaRPr lang="en-US"/>
          </a:p>
          <a:p>
            <a:pPr marL="0" indent="0">
              <a:buNone/>
            </a:pPr>
            <a:r>
              <a:rPr lang="en-US"/>
              <a:t>    </a:t>
            </a:r>
            <a:r>
              <a:rPr lang="en-US" b="1"/>
              <a:t>‘reason for living’ or</a:t>
            </a:r>
            <a:endParaRPr lang="en-US" b="1"/>
          </a:p>
          <a:p>
            <a:pPr marL="0" indent="0">
              <a:buNone/>
            </a:pPr>
            <a:r>
              <a:rPr lang="en-US" b="1"/>
              <a:t>    ‘ a purpose in life.’</a:t>
            </a:r>
            <a:endParaRPr lang="en-US"/>
          </a:p>
          <a:p>
            <a:pPr marL="0" indent="0">
              <a:buNone/>
            </a:pPr>
            <a:r>
              <a:rPr lang="en-US"/>
              <a:t>               www.researchgate.net&gt;publication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19. </a:t>
            </a:r>
            <a:r>
              <a:rPr lang="en-US" b="1" dirty="0" smtClean="0"/>
              <a:t>JIM KWIK</a:t>
            </a:r>
            <a:r>
              <a:rPr lang="en-US" dirty="0" smtClean="0"/>
              <a:t>-’Limitless.’ How to conquer the three areas of your life and become Limitless.</a:t>
            </a:r>
            <a:endParaRPr lang="en-US" dirty="0" smtClean="0"/>
          </a:p>
          <a:p>
            <a:pPr marL="514350" indent="-514350">
              <a:buAutoNum type="arabicPeriod" startAt="20"/>
            </a:pPr>
            <a:r>
              <a:rPr lang="en-US" dirty="0" smtClean="0"/>
              <a:t>a) Identify x5 mental health </a:t>
            </a:r>
            <a:r>
              <a:rPr lang="en-US" b="1" dirty="0" smtClean="0"/>
              <a:t>apps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 b) Discuss each apps’  important contribution to mental well-being.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21.Discuss  how Jeff </a:t>
            </a:r>
            <a:r>
              <a:rPr lang="en-US" dirty="0" err="1" smtClean="0"/>
              <a:t>Orlowski’s</a:t>
            </a:r>
            <a:r>
              <a:rPr lang="en-US" dirty="0" smtClean="0"/>
              <a:t> ‘</a:t>
            </a:r>
            <a:r>
              <a:rPr lang="en-US" b="1" dirty="0" smtClean="0"/>
              <a:t>Social </a:t>
            </a:r>
            <a:r>
              <a:rPr lang="en-US" b="1" dirty="0" err="1" smtClean="0"/>
              <a:t>Dilemma</a:t>
            </a:r>
            <a:r>
              <a:rPr lang="en-US" dirty="0" err="1" smtClean="0"/>
              <a:t>’film</a:t>
            </a:r>
            <a:r>
              <a:rPr lang="en-US" dirty="0" smtClean="0"/>
              <a:t> interpret the impact of social media on  mental health.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en-US">
                <a:sym typeface="+mn-ea"/>
              </a:rPr>
              <a:t>“</a:t>
            </a:r>
            <a:r>
              <a:rPr lang="en-US" b="1" i="1">
                <a:sym typeface="+mn-ea"/>
              </a:rPr>
              <a:t> Ikigai</a:t>
            </a:r>
            <a:r>
              <a:rPr lang="en-US">
                <a:sym typeface="+mn-ea"/>
              </a:rPr>
              <a:t> is not a destination, its a way of life.” Japanese proverb.</a:t>
            </a:r>
            <a:endParaRPr lang="en-US">
              <a:sym typeface="+mn-ea"/>
            </a:endParaRPr>
          </a:p>
          <a:p>
            <a:endParaRPr lang="en-US"/>
          </a:p>
          <a:p>
            <a:r>
              <a:rPr lang="en-US">
                <a:sym typeface="+mn-ea"/>
              </a:rPr>
              <a:t>This profound proverb reminds us that ‘Ikigai’ is not a static goal but a </a:t>
            </a:r>
            <a:r>
              <a:rPr lang="en-US" b="1" i="1">
                <a:sym typeface="+mn-ea"/>
              </a:rPr>
              <a:t>dynamic &amp; continous</a:t>
            </a:r>
            <a:r>
              <a:rPr lang="en-US">
                <a:sym typeface="+mn-ea"/>
              </a:rPr>
              <a:t> journey.</a:t>
            </a:r>
            <a:endParaRPr lang="en-US">
              <a:sym typeface="+mn-ea"/>
            </a:endParaRPr>
          </a:p>
          <a:p>
            <a:endParaRPr lang="en-US">
              <a:sym typeface="+mn-ea"/>
            </a:endParaRPr>
          </a:p>
          <a:p>
            <a:r>
              <a:rPr lang="en-US"/>
              <a:t>It encourages us to embrace the process of living in alignment with our </a:t>
            </a:r>
            <a:r>
              <a:rPr lang="en-US" b="1" i="1"/>
              <a:t>purpose.</a:t>
            </a:r>
            <a:endParaRPr lang="en-US" b="1" i="1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IKIGAI QUOTES!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/>
              <a:t>“ To find your </a:t>
            </a:r>
            <a:r>
              <a:rPr lang="en-US" b="1" i="1"/>
              <a:t>Ikigai</a:t>
            </a:r>
            <a:r>
              <a:rPr lang="en-US"/>
              <a:t> is to discover your</a:t>
            </a:r>
            <a:endParaRPr lang="en-US"/>
          </a:p>
          <a:p>
            <a:r>
              <a:rPr lang="en-US" b="1"/>
              <a:t>passion,</a:t>
            </a:r>
            <a:endParaRPr lang="en-US" b="1"/>
          </a:p>
          <a:p>
            <a:r>
              <a:rPr lang="en-US" b="1"/>
              <a:t>mission,</a:t>
            </a:r>
            <a:endParaRPr lang="en-US" b="1"/>
          </a:p>
          <a:p>
            <a:r>
              <a:rPr lang="en-US" b="1"/>
              <a:t>vocation, &amp; </a:t>
            </a:r>
            <a:endParaRPr lang="en-US" b="1"/>
          </a:p>
          <a:p>
            <a:r>
              <a:rPr lang="en-US" b="1"/>
              <a:t>profession.”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>
                <a:sym typeface="+mn-ea"/>
              </a:rPr>
              <a:t>“In the heart of </a:t>
            </a:r>
            <a:r>
              <a:rPr lang="en-US" b="1" i="1">
                <a:sym typeface="+mn-ea"/>
              </a:rPr>
              <a:t>Ikigai</a:t>
            </a:r>
            <a:r>
              <a:rPr lang="en-US">
                <a:sym typeface="+mn-ea"/>
              </a:rPr>
              <a:t> lies the rhythm of life, harmonizing work &amp; leisure.”</a:t>
            </a:r>
            <a:endParaRPr lang="en-US">
              <a:sym typeface="+mn-ea"/>
            </a:endParaRPr>
          </a:p>
          <a:p>
            <a:endParaRPr lang="en-US">
              <a:sym typeface="+mn-ea"/>
            </a:endParaRPr>
          </a:p>
          <a:p>
            <a:r>
              <a:rPr lang="en-US"/>
              <a:t>“ </a:t>
            </a:r>
            <a:r>
              <a:rPr lang="en-US" b="1" i="1"/>
              <a:t>Ikigai</a:t>
            </a:r>
            <a:r>
              <a:rPr lang="en-US"/>
              <a:t> is the Japanese secret to a long &amp; happy life.”</a:t>
            </a:r>
            <a:endParaRPr lang="en-US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112: PURSUING THE GOOD LIFE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a- Brief background of Christopher Peterson author of the book entitled </a:t>
            </a:r>
            <a:r>
              <a:rPr lang="en-US" b="1"/>
              <a:t>“Pursuing the Good Life.”</a:t>
            </a:r>
            <a:endParaRPr lang="en-US" b="1"/>
          </a:p>
          <a:p>
            <a:pPr marL="0" indent="0">
              <a:buNone/>
            </a:pPr>
            <a:r>
              <a:rPr lang="en-US"/>
              <a:t>b- Top 10 lessons (reflections) from the book.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c- X3 reasons why the book is worth reading.</a:t>
            </a:r>
            <a:endParaRPr lang="en-US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TOPIC 113: </a:t>
            </a:r>
            <a:r>
              <a:rPr lang="en-US" b="1"/>
              <a:t>UNFU*K YOURSELF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Gary John Bishop</a:t>
            </a:r>
            <a:r>
              <a:rPr lang="en-US"/>
              <a:t> the author of the book entiltled </a:t>
            </a:r>
            <a:r>
              <a:rPr lang="en-US" b="1"/>
              <a:t>“Unfu*k Yourself”</a:t>
            </a:r>
            <a:r>
              <a:rPr lang="en-US"/>
              <a:t>.</a:t>
            </a:r>
            <a:endParaRPr lang="en-US"/>
          </a:p>
          <a:p>
            <a:pPr marL="0" indent="0">
              <a:buNone/>
            </a:pPr>
            <a:r>
              <a:rPr lang="en-US"/>
              <a:t>b) X 6 key ideas of the book.</a:t>
            </a:r>
            <a:endParaRPr lang="en-US"/>
          </a:p>
          <a:p>
            <a:pPr marL="0" indent="0">
              <a:buNone/>
            </a:pPr>
            <a:r>
              <a:rPr lang="en-US"/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/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/>
              <a:t>www.blinkist.com&gt;books&gt;unfu*k....summary</a:t>
            </a:r>
            <a:endParaRPr lang="en-US" b="1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QUOTE BY </a:t>
            </a:r>
            <a:r>
              <a:rPr lang="en-US" b="1"/>
              <a:t>TIM FERRIS”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“ If you </a:t>
            </a:r>
            <a:r>
              <a:rPr lang="en-US" b="1"/>
              <a:t>WIN</a:t>
            </a:r>
            <a:r>
              <a:rPr lang="en-US"/>
              <a:t> the morning, you </a:t>
            </a:r>
            <a:r>
              <a:rPr lang="en-US" b="1"/>
              <a:t>WIN</a:t>
            </a:r>
            <a:r>
              <a:rPr lang="en-US"/>
              <a:t> the day.”     leonamcdonnell.com&gt;if-you-win-the</a:t>
            </a:r>
            <a:endParaRPr lang="en-US"/>
          </a:p>
          <a:p>
            <a:endParaRPr lang="en-US"/>
          </a:p>
          <a:p>
            <a:r>
              <a:rPr lang="en-US"/>
              <a:t>To win the morning means </a:t>
            </a:r>
            <a:r>
              <a:rPr lang="en-US" b="1"/>
              <a:t>Setting yourself up for success from the moment you wake up.</a:t>
            </a:r>
            <a:endParaRPr lang="en-US" b="1"/>
          </a:p>
          <a:p>
            <a:endParaRPr lang="en-US" b="1"/>
          </a:p>
          <a:p>
            <a:r>
              <a:rPr lang="en-US"/>
              <a:t>Refer also to</a:t>
            </a:r>
            <a:r>
              <a:rPr lang="en-US" b="1"/>
              <a:t> Robin Sharma ‘s book entitiled:</a:t>
            </a:r>
            <a:endParaRPr lang="en-US" b="1"/>
          </a:p>
          <a:p>
            <a:pPr marL="0" indent="0">
              <a:buNone/>
            </a:pPr>
            <a:r>
              <a:rPr lang="en-US" b="1"/>
              <a:t>“ THE 5 AM CLUB”</a:t>
            </a:r>
            <a:endParaRPr lang="en-US" b="1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POINT TO NOTE!!!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  <a:p>
            <a:r>
              <a:rPr lang="en-US"/>
              <a:t>Some of the world’s most </a:t>
            </a:r>
            <a:r>
              <a:rPr lang="en-US" b="1"/>
              <a:t>admired, creative &amp; successful people</a:t>
            </a:r>
            <a:r>
              <a:rPr lang="en-US"/>
              <a:t> follow this approach by Tim &amp; Robin.</a:t>
            </a:r>
            <a:endParaRPr lang="en-US"/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114: LEFT TO TELL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Immaculee IIibagiza</a:t>
            </a:r>
            <a:r>
              <a:rPr lang="en-US">
                <a:sym typeface="+mn-ea"/>
              </a:rPr>
              <a:t> the author of the book entiltled </a:t>
            </a:r>
            <a:r>
              <a:rPr lang="en-US" b="1">
                <a:sym typeface="+mn-ea"/>
              </a:rPr>
              <a:t>“Left to Tell”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6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www.blinkist.com&gt;books&gt;left to tell&gt;summary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>
                <a:sym typeface="+mn-ea"/>
              </a:rPr>
              <a:t>TOPIC 115: WORK ENVIRONMENT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A.The term </a:t>
            </a:r>
            <a:r>
              <a:rPr lang="en-US" b="1"/>
              <a:t>‘Work.’</a:t>
            </a:r>
            <a:endParaRPr lang="en-US"/>
          </a:p>
          <a:p>
            <a:pPr marL="0" indent="0">
              <a:buNone/>
            </a:pPr>
            <a:r>
              <a:rPr lang="en-US"/>
              <a:t>B.How  work relates to  mental health</a:t>
            </a:r>
            <a:endParaRPr lang="en-US"/>
          </a:p>
          <a:p>
            <a:pPr marL="0" indent="0">
              <a:buNone/>
            </a:pPr>
            <a:r>
              <a:rPr lang="en-US"/>
              <a:t>C.The features that are common in </a:t>
            </a:r>
            <a:r>
              <a:rPr lang="en-US" b="1"/>
              <a:t>‘toxic work environment.’</a:t>
            </a:r>
            <a:endParaRPr lang="en-US"/>
          </a:p>
          <a:p>
            <a:pPr marL="0" indent="0">
              <a:buNone/>
            </a:pPr>
            <a:r>
              <a:rPr lang="en-US"/>
              <a:t>D.The ways of how to handle the toxic work environment</a:t>
            </a: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Refer to: </a:t>
            </a:r>
            <a:r>
              <a:rPr lang="en-US" b="1"/>
              <a:t>Chapter 13</a:t>
            </a:r>
            <a:r>
              <a:rPr lang="en-US"/>
              <a:t> of the book by </a:t>
            </a:r>
            <a:r>
              <a:rPr lang="en-US" b="1"/>
              <a:t>Nedra Clover Tawwab</a:t>
            </a:r>
            <a:r>
              <a:rPr lang="en-US"/>
              <a:t> entitiled </a:t>
            </a:r>
            <a:r>
              <a:rPr lang="en-US" b="1"/>
              <a:t>‘SET BOUNDARIES, FIND PEACE.’</a:t>
            </a:r>
            <a:endParaRPr lang="en-US" b="1"/>
          </a:p>
        </p:txBody>
      </p:sp>
      <p:sp>
        <p:nvSpPr>
          <p:cNvPr id="8" name="Text Box 7"/>
          <p:cNvSpPr txBox="1"/>
          <p:nvPr/>
        </p:nvSpPr>
        <p:spPr>
          <a:xfrm>
            <a:off x="8440420" y="246126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/>
              <a:t>TOPIC 116: 12 RULES FOR LIFE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JORDAN B. PETERSON</a:t>
            </a:r>
            <a:r>
              <a:rPr lang="en-US">
                <a:sym typeface="+mn-ea"/>
              </a:rPr>
              <a:t> the author of the book entiltled </a:t>
            </a:r>
            <a:r>
              <a:rPr lang="en-US" b="1">
                <a:sym typeface="+mn-ea"/>
              </a:rPr>
              <a:t>“12 RULES FOR LIFE”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12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www.blinkist.com&gt;books&gt;summary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22. </a:t>
            </a:r>
            <a:r>
              <a:rPr lang="en-US" b="1" dirty="0" smtClean="0"/>
              <a:t>Matthew Walker. </a:t>
            </a:r>
            <a:r>
              <a:rPr lang="en-US" dirty="0" smtClean="0"/>
              <a:t>- </a:t>
            </a:r>
            <a:r>
              <a:rPr lang="en-US" b="1" dirty="0" smtClean="0"/>
              <a:t>‘Why We Sleep’</a:t>
            </a:r>
            <a:r>
              <a:rPr lang="en-US" dirty="0" smtClean="0"/>
              <a:t>. Identify x2 Sleep Facts and share with the class.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Comment: </a:t>
            </a:r>
            <a:endParaRPr lang="en-US" b="1" dirty="0" smtClean="0"/>
          </a:p>
          <a:p>
            <a:r>
              <a:rPr lang="en-US" b="1" dirty="0" smtClean="0"/>
              <a:t>‘Why We Sleep’</a:t>
            </a:r>
            <a:r>
              <a:rPr lang="en-US" dirty="0" smtClean="0"/>
              <a:t> is the wake up call we need: transforming our appreciation of the vital role of sleep in all aspects of our lives.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117: IF LIFE IS A GAME , THESE ARE THE RULES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Cherie Carter-Scott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“If Life is a Game, these are the rules”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10 key ideas (rules)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www.lionspeak.net&gt;if-life-is-a-game</a:t>
            </a:r>
            <a:endParaRPr lang="en-US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b="1"/>
              <a:t>TOPIC 118: YOU ARE WHAT YOU RISK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a) Brief background of </a:t>
            </a:r>
            <a:r>
              <a:rPr lang="en-US" b="1">
                <a:sym typeface="+mn-ea"/>
              </a:rPr>
              <a:t>MICHELE WUCKER </a:t>
            </a:r>
            <a:r>
              <a:rPr lang="en-US">
                <a:sym typeface="+mn-ea"/>
              </a:rPr>
              <a:t>the author of the book entiltled </a:t>
            </a:r>
            <a:r>
              <a:rPr lang="en-US" b="1">
                <a:sym typeface="+mn-ea"/>
              </a:rPr>
              <a:t>“YOU ARE WHAT YOU RISK”</a:t>
            </a:r>
            <a:r>
              <a:rPr lang="en-US">
                <a:sym typeface="+mn-ea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X 1O key ideas of the book.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X 3 reasons why this book is worth reading.</a:t>
            </a: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d) How it is related to mental health</a:t>
            </a:r>
            <a:endParaRPr lang="en-US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>
                <a:sym typeface="+mn-ea"/>
              </a:rPr>
              <a:t>www.blinkist.com&gt;books&gt;summary</a:t>
            </a:r>
            <a:endParaRPr lang="en-US"/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ACTIVITY: INSTRUCTIONS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Discuss</a:t>
            </a:r>
            <a:r>
              <a:rPr lang="en-US" dirty="0" smtClean="0"/>
              <a:t>  in relation   to </a:t>
            </a:r>
            <a:r>
              <a:rPr lang="en-US" b="1" dirty="0" smtClean="0"/>
              <a:t>mental health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Prepare power point presentations ( PPP).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Number of</a:t>
            </a:r>
            <a:r>
              <a:rPr lang="en-US" b="1" dirty="0" smtClean="0"/>
              <a:t> slides</a:t>
            </a:r>
            <a:r>
              <a:rPr lang="en-US" dirty="0" smtClean="0"/>
              <a:t>  not less than</a:t>
            </a:r>
            <a:r>
              <a:rPr lang="en-US" b="1" dirty="0" smtClean="0"/>
              <a:t> 15.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Cont’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dirty="0" smtClean="0">
                <a:sym typeface="+mn-ea"/>
              </a:rPr>
              <a:t>All group members to </a:t>
            </a:r>
            <a:r>
              <a:rPr lang="en-US" b="1" dirty="0" smtClean="0">
                <a:sym typeface="+mn-ea"/>
              </a:rPr>
              <a:t>participate</a:t>
            </a:r>
            <a:r>
              <a:rPr lang="en-US" dirty="0" smtClean="0">
                <a:sym typeface="+mn-ea"/>
              </a:rPr>
              <a:t> in the presentation.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sym typeface="+mn-ea"/>
              </a:rPr>
              <a:t>Presentation </a:t>
            </a:r>
            <a:r>
              <a:rPr lang="en-US" b="1" dirty="0">
                <a:sym typeface="+mn-ea"/>
              </a:rPr>
              <a:t>skills</a:t>
            </a:r>
            <a:r>
              <a:rPr lang="en-US" dirty="0">
                <a:sym typeface="+mn-ea"/>
              </a:rPr>
              <a:t>  </a:t>
            </a:r>
            <a:r>
              <a:rPr lang="en-US" dirty="0" smtClean="0">
                <a:sym typeface="+mn-ea"/>
              </a:rPr>
              <a:t>apply. </a:t>
            </a:r>
            <a:r>
              <a:rPr lang="en-US" b="1" dirty="0" smtClean="0">
                <a:sym typeface="+mn-ea"/>
              </a:rPr>
              <a:t>Creativity</a:t>
            </a:r>
            <a:r>
              <a:rPr lang="en-US" dirty="0" smtClean="0">
                <a:sym typeface="+mn-ea"/>
              </a:rPr>
              <a:t> is allowed.</a:t>
            </a:r>
            <a:endParaRPr lang="en-US" dirty="0" smtClean="0">
              <a:sym typeface="+mn-ea"/>
            </a:endParaRPr>
          </a:p>
          <a:p>
            <a:endParaRPr lang="en-US"/>
          </a:p>
          <a:p>
            <a:r>
              <a:rPr lang="en-US" b="1"/>
              <a:t>PLEASE</a:t>
            </a:r>
            <a:r>
              <a:rPr lang="en-US"/>
              <a:t> avoid using Power Point </a:t>
            </a:r>
            <a:r>
              <a:rPr lang="en-US" b="1"/>
              <a:t>APPS</a:t>
            </a:r>
            <a:r>
              <a:rPr lang="en-US"/>
              <a:t> whose background is </a:t>
            </a:r>
            <a:r>
              <a:rPr lang="en-US" b="1"/>
              <a:t>HAZY.</a:t>
            </a:r>
            <a:endParaRPr lang="en-US" b="1"/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send the power point presentations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kasisif@yahoo.com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Any querries you are free to contact me on</a:t>
            </a:r>
            <a:r>
              <a:rPr lang="en-US" dirty="0" smtClean="0">
                <a:solidFill>
                  <a:srgbClr val="FF0000"/>
                </a:solidFill>
              </a:rPr>
              <a:t> phone # 0977 760482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PARTICIPATION.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GIVER OR TAKER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23. Are you a giver or a taker? Adam Grant asks.</a:t>
            </a:r>
            <a:endParaRPr lang="en-US" dirty="0" smtClean="0"/>
          </a:p>
          <a:p>
            <a:r>
              <a:rPr lang="en-US" b="1" dirty="0" smtClean="0"/>
              <a:t>Discuss </a:t>
            </a:r>
            <a:r>
              <a:rPr lang="en-US" dirty="0" smtClean="0"/>
              <a:t>the key features (mental health related) </a:t>
            </a:r>
            <a:r>
              <a:rPr lang="en-US" b="1" dirty="0" smtClean="0"/>
              <a:t>Adam Grant</a:t>
            </a:r>
            <a:r>
              <a:rPr lang="en-US" dirty="0" smtClean="0"/>
              <a:t>  brings out from the above question.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DR. ERIC BERNE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24. Discuss  x 3 key lessons you learnt from Berne ‘s concept called  </a:t>
            </a:r>
            <a:r>
              <a:rPr lang="en-US" b="1" dirty="0" smtClean="0"/>
              <a:t>Transactional Analysis (T A).</a:t>
            </a:r>
            <a:endParaRPr lang="en-US" b="1" dirty="0" smtClean="0"/>
          </a:p>
          <a:p>
            <a:r>
              <a:rPr lang="en-US" b="1" dirty="0" smtClean="0"/>
              <a:t>25. Dr James S. Gordon : “ Transforming Trauma.”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  Discuss the meaning of ‘</a:t>
            </a:r>
            <a:r>
              <a:rPr lang="en-US" b="1" dirty="0" smtClean="0"/>
              <a:t>Trauma’</a:t>
            </a:r>
            <a:r>
              <a:rPr lang="en-US" dirty="0" smtClean="0"/>
              <a:t>, the</a:t>
            </a:r>
            <a:r>
              <a:rPr lang="en-US" b="1" dirty="0" smtClean="0"/>
              <a:t> two parts</a:t>
            </a:r>
            <a:r>
              <a:rPr lang="en-US" dirty="0" smtClean="0"/>
              <a:t> of trauma and the </a:t>
            </a:r>
            <a:r>
              <a:rPr lang="en-US" b="1" dirty="0" smtClean="0"/>
              <a:t>step by step guide to healing </a:t>
            </a:r>
            <a:r>
              <a:rPr lang="en-US" dirty="0" smtClean="0"/>
              <a:t>life’s inevitable traumas.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26. Dr James S. Gordon: </a:t>
            </a:r>
            <a:r>
              <a:rPr lang="en-US" b="1" dirty="0" smtClean="0"/>
              <a:t>“Unstuck.”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Discuss </a:t>
            </a:r>
            <a:r>
              <a:rPr lang="en-US" dirty="0" smtClean="0"/>
              <a:t>according to Gordon</a:t>
            </a:r>
            <a:r>
              <a:rPr lang="en-US" b="1" dirty="0" smtClean="0"/>
              <a:t>:</a:t>
            </a:r>
            <a:r>
              <a:rPr lang="en-US" dirty="0" smtClean="0"/>
              <a:t> The Guide to the Seven- stage  journey out of Depression.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27. </a:t>
            </a:r>
            <a:r>
              <a:rPr lang="en-US" b="1" dirty="0" smtClean="0"/>
              <a:t>‘Together’</a:t>
            </a:r>
            <a:r>
              <a:rPr lang="en-US" dirty="0" smtClean="0"/>
              <a:t> by Dr </a:t>
            </a:r>
            <a:r>
              <a:rPr lang="en-US" dirty="0" err="1" smtClean="0"/>
              <a:t>Vivek</a:t>
            </a:r>
            <a:r>
              <a:rPr lang="en-US" dirty="0" smtClean="0"/>
              <a:t> Murthy. </a:t>
            </a:r>
            <a:r>
              <a:rPr lang="en-US" b="1" dirty="0" smtClean="0"/>
              <a:t>Discuss:</a:t>
            </a:r>
            <a:endParaRPr lang="en-US" b="1" dirty="0" smtClean="0"/>
          </a:p>
          <a:p>
            <a:r>
              <a:rPr lang="en-US" dirty="0" smtClean="0"/>
              <a:t>Why Loneliness is a public health concern</a:t>
            </a:r>
            <a:endParaRPr lang="en-US" dirty="0" smtClean="0"/>
          </a:p>
          <a:p>
            <a:r>
              <a:rPr lang="en-US" dirty="0" smtClean="0"/>
              <a:t>Health effects of loneliness</a:t>
            </a:r>
            <a:endParaRPr lang="en-US" dirty="0" smtClean="0"/>
          </a:p>
          <a:p>
            <a:r>
              <a:rPr lang="en-US" dirty="0" smtClean="0"/>
              <a:t>Solutions to the scourge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28. </a:t>
            </a:r>
            <a:r>
              <a:rPr lang="en-US" dirty="0" err="1" smtClean="0"/>
              <a:t>Lissa</a:t>
            </a:r>
            <a:r>
              <a:rPr lang="en-US" dirty="0" smtClean="0"/>
              <a:t> Rankin, MD.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Mind Over Medicine” by L. Rankin, MD.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“There is no illness of the body apart from the Mind.” Socrates</a:t>
            </a:r>
            <a:endParaRPr lang="en-US" b="1" dirty="0" smtClean="0"/>
          </a:p>
          <a:p>
            <a:r>
              <a:rPr lang="en-US" dirty="0" smtClean="0"/>
              <a:t>Relate Socrates saying by discussing Rankin’s Wellness model using her unique six-step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29.Author: </a:t>
            </a:r>
            <a:r>
              <a:rPr lang="en-US" dirty="0" err="1" smtClean="0"/>
              <a:t>Edwene</a:t>
            </a:r>
            <a:r>
              <a:rPr lang="en-US" dirty="0" smtClean="0"/>
              <a:t> Gaines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a) Brief background of Edwene Gaines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b) “ The 4 spiritual Laws of Prosperity.”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30.  Author: Ernest Holmes</a:t>
            </a:r>
            <a:endParaRPr lang="en-US" b="1" dirty="0" smtClean="0"/>
          </a:p>
          <a:p>
            <a:r>
              <a:rPr lang="en-US" b="1" dirty="0" smtClean="0"/>
              <a:t>Discuss: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“ Creative mind &amp; success”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DIVERSE NATURE OF MENTAL HEALTH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field of MH is so diverse that most people  find it difficult to comprehend. MH </a:t>
            </a:r>
            <a:r>
              <a:rPr lang="en-US" dirty="0" err="1" smtClean="0"/>
              <a:t>vis-vis</a:t>
            </a:r>
            <a:r>
              <a:rPr lang="en-US" dirty="0" smtClean="0"/>
              <a:t> the mind play a critical role in human functionality.</a:t>
            </a:r>
            <a:endParaRPr lang="en-US" dirty="0" smtClean="0"/>
          </a:p>
          <a:p>
            <a:r>
              <a:rPr lang="en-US" dirty="0" smtClean="0"/>
              <a:t> Its this </a:t>
            </a:r>
            <a:r>
              <a:rPr lang="en-US" b="1" dirty="0" smtClean="0"/>
              <a:t>mind that governs</a:t>
            </a:r>
            <a:r>
              <a:rPr lang="en-US" dirty="0" smtClean="0"/>
              <a:t> how we think, relate, and perceive things out there.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31 (a) &amp; (b)&amp; (c).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31. Discuss (a) Brief background of David Rubenstein: AUTHOR of the book entitled “How to Lead”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b) David Rubenstein’s </a:t>
            </a:r>
            <a:r>
              <a:rPr lang="en-US" b="1" dirty="0" smtClean="0"/>
              <a:t>list of leadership traits</a:t>
            </a:r>
            <a:r>
              <a:rPr lang="en-US" dirty="0" smtClean="0"/>
              <a:t> and how they matter to Public Mental Health  practice.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(c) Discuss </a:t>
            </a:r>
            <a:r>
              <a:rPr lang="en-US" dirty="0" smtClean="0"/>
              <a:t>the key features in</a:t>
            </a:r>
            <a:r>
              <a:rPr lang="en-US" b="1" dirty="0" smtClean="0"/>
              <a:t> John C. Maxwell‘s (Author) of ‘Developing  the Leader Within   You’ </a:t>
            </a:r>
            <a:r>
              <a:rPr lang="en-US" dirty="0" smtClean="0"/>
              <a:t>in relation to public mental health  practice.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31 Cont’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c) </a:t>
            </a:r>
            <a:r>
              <a:rPr lang="en-US" b="1"/>
              <a:t>DISCUSS</a:t>
            </a:r>
            <a:r>
              <a:rPr lang="en-US"/>
              <a:t> the lessons learnt from the book entitled: </a:t>
            </a:r>
            <a:r>
              <a:rPr lang="en-US" b="1"/>
              <a:t>‘The Art of Leadership-SMALL THINGS DONE WELL.’</a:t>
            </a:r>
            <a:r>
              <a:rPr lang="en-US"/>
              <a:t> Author </a:t>
            </a:r>
            <a:r>
              <a:rPr lang="en-US" b="1"/>
              <a:t>Michael Lopp.</a:t>
            </a:r>
            <a:endParaRPr lang="en-US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 </a:t>
            </a:r>
            <a:r>
              <a:rPr lang="en-US" dirty="0" smtClean="0"/>
              <a:t>Anna Sale’s book entitled: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“Lets Talk About Hard Things.” 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The discussion should be in line with hard human issues such as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(a) Death, Sex , Family &amp; money and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(b) Tools the book provides in helping to deal with hard topics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</a:t>
            </a:r>
            <a:r>
              <a:rPr lang="en-US" dirty="0" smtClean="0"/>
              <a:t> John Gray’ s book entitled: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“ Men are from Mars, Women are from Venus.”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Discuss </a:t>
            </a:r>
            <a:r>
              <a:rPr lang="en-US" dirty="0" smtClean="0"/>
              <a:t>how this book contributes to positive human relationships.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(a) </a:t>
            </a:r>
            <a:r>
              <a:rPr lang="en-US" dirty="0" smtClean="0"/>
              <a:t>The expression </a:t>
            </a:r>
            <a:r>
              <a:rPr lang="en-US" b="1" dirty="0" smtClean="0"/>
              <a:t>‘Health is wealth.’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(b) The rule of wealth that says: </a:t>
            </a:r>
            <a:r>
              <a:rPr lang="en-US" b="1" dirty="0" smtClean="0"/>
              <a:t>‘money grows LIKE trees.’</a:t>
            </a:r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(C) </a:t>
            </a:r>
            <a:r>
              <a:rPr lang="en-US" dirty="0" smtClean="0"/>
              <a:t>According to </a:t>
            </a:r>
            <a:r>
              <a:rPr lang="en-US" b="1" dirty="0" smtClean="0"/>
              <a:t>Ben Benson</a:t>
            </a:r>
            <a:r>
              <a:rPr lang="en-US" dirty="0" smtClean="0"/>
              <a:t> the X 3 Laws of wealth.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35. “Lifelines.” A  Dr ‘s Journey in the fight for Public Health. Author: Dr </a:t>
            </a:r>
            <a:r>
              <a:rPr lang="en-US" b="1" dirty="0" err="1" smtClean="0"/>
              <a:t>Leana</a:t>
            </a:r>
            <a:r>
              <a:rPr lang="en-US" b="1" dirty="0" smtClean="0"/>
              <a:t> </a:t>
            </a:r>
            <a:r>
              <a:rPr lang="en-US" b="1" dirty="0" err="1" smtClean="0"/>
              <a:t>Wen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     Discuss four public health lessons learnt from this book.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36. Risk: A User’s Guide---Book by Stanley A </a:t>
            </a:r>
            <a:r>
              <a:rPr lang="en-US" b="1" dirty="0" err="1" smtClean="0"/>
              <a:t>McChrystal</a:t>
            </a:r>
            <a:endParaRPr lang="en-US" b="1" dirty="0" smtClean="0"/>
          </a:p>
          <a:p>
            <a:r>
              <a:rPr lang="en-US" b="1" dirty="0" smtClean="0"/>
              <a:t>Discuss: </a:t>
            </a:r>
            <a:r>
              <a:rPr lang="en-US" dirty="0" smtClean="0"/>
              <a:t>four mental health lessons learned from this book.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 37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DISCUSS:</a:t>
            </a:r>
            <a:endParaRPr lang="en-US" b="1" dirty="0" smtClean="0"/>
          </a:p>
          <a:p>
            <a:endParaRPr lang="en-US" dirty="0" smtClean="0"/>
          </a:p>
          <a:p>
            <a:pPr marL="514350" indent="-514350">
              <a:buAutoNum type="alphaLcParenR"/>
            </a:pPr>
            <a:r>
              <a:rPr lang="en-US" dirty="0" smtClean="0"/>
              <a:t>According to Brian Tracy, </a:t>
            </a:r>
            <a:r>
              <a:rPr lang="en-US" b="1" dirty="0" smtClean="0"/>
              <a:t>Parkinson’s Law &amp; money.</a:t>
            </a:r>
            <a:endParaRPr lang="en-US" b="1" dirty="0" smtClean="0"/>
          </a:p>
          <a:p>
            <a:pPr marL="514350" indent="-514350">
              <a:buAutoNum type="alphaLcParenR"/>
            </a:pPr>
            <a:r>
              <a:rPr lang="en-US" dirty="0" smtClean="0"/>
              <a:t>Four (4) </a:t>
            </a:r>
            <a:r>
              <a:rPr lang="en-US" b="1" dirty="0" smtClean="0"/>
              <a:t>mental health lessons</a:t>
            </a:r>
            <a:r>
              <a:rPr lang="en-US" dirty="0" smtClean="0"/>
              <a:t> learnt from Parkinson’s Law &amp; money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TOPIC: 38 GAMBLING ADDICTION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GAMBLING ADDICTION: ITS HEALTH EFFECTS.</a:t>
            </a:r>
            <a:endParaRPr lang="en-US"/>
          </a:p>
          <a:p>
            <a:endParaRPr lang="en-US"/>
          </a:p>
          <a:p>
            <a:r>
              <a:rPr lang="en-US"/>
              <a:t>a)Describe the concept ‘Gambling’.</a:t>
            </a:r>
            <a:endParaRPr lang="en-US"/>
          </a:p>
          <a:p>
            <a:endParaRPr lang="en-US"/>
          </a:p>
          <a:p>
            <a:r>
              <a:rPr lang="en-US"/>
              <a:t>b)Briefly, explain three (3) factors responsible for gambling</a:t>
            </a:r>
            <a:endParaRPr lang="en-US"/>
          </a:p>
          <a:p>
            <a:endParaRPr lang="en-US"/>
          </a:p>
          <a:p>
            <a:r>
              <a:rPr lang="en-US"/>
              <a:t>c)Discuss the health effects of gambling addiction citing some examples from Paul Merson-Arsenal Legend.</a:t>
            </a:r>
            <a:endParaRPr lang="en-US"/>
          </a:p>
          <a:p>
            <a:r>
              <a:rPr lang="en-US"/>
              <a:t>       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39:GAMBLING ADDICTION: THE CASE OF MATERO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a) Discuss the Mental Health Promoter’s role in preventing gambling addiction among the youths in Matero township.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MH may mean all sorts of things. For instance, MH is about </a:t>
            </a:r>
            <a:r>
              <a:rPr lang="en-US" b="1" dirty="0" smtClean="0"/>
              <a:t>joy, self, Esteem, Value, peace, happiness, prosperity, success, achievement, sharing, love, laughter, smile, risk, wealth, relationship, Purpose, Aspiration, How one thinks, Positivity , Empathy, </a:t>
            </a:r>
            <a:r>
              <a:rPr lang="en-US" b="1" dirty="0" err="1" smtClean="0"/>
              <a:t>Nice,etc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40: MENTAL HEALTH &amp; SPORTS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 </a:t>
            </a:r>
            <a:r>
              <a:rPr lang="en-US"/>
              <a:t>Naomi Osaka’s lifestyle under the following:</a:t>
            </a:r>
            <a:endParaRPr lang="en-US"/>
          </a:p>
          <a:p>
            <a:pPr marL="0" indent="0">
              <a:buNone/>
            </a:pPr>
            <a:r>
              <a:rPr lang="en-US"/>
              <a:t>a) Her  life: unbringing, school etc</a:t>
            </a:r>
            <a:endParaRPr lang="en-US"/>
          </a:p>
          <a:p>
            <a:pPr marL="0" indent="0">
              <a:buNone/>
            </a:pPr>
            <a:r>
              <a:rPr lang="en-US"/>
              <a:t>b) Sports career</a:t>
            </a:r>
            <a:endParaRPr lang="en-US"/>
          </a:p>
          <a:p>
            <a:pPr marL="0" indent="0">
              <a:buNone/>
            </a:pPr>
            <a:r>
              <a:rPr lang="en-US"/>
              <a:t>c) Money &amp; fame</a:t>
            </a:r>
            <a:endParaRPr lang="en-US"/>
          </a:p>
          <a:p>
            <a:pPr marL="0" indent="0">
              <a:buNone/>
            </a:pPr>
            <a:r>
              <a:rPr lang="en-US"/>
              <a:t>d)  Lesssons learnt  from her mental health issues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41: MONEY &amp;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Money in Marriage--Take a Biblical Approach. By Sylvia Smith.</a:t>
            </a:r>
            <a:endParaRPr lang="en-US"/>
          </a:p>
          <a:p>
            <a:r>
              <a:rPr lang="en-US"/>
              <a:t>Discuss the mental health lessons learnt from this powerful book.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42: MONEY IN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 b="1"/>
              <a:t>“The Meaning of Money in Marriage.” </a:t>
            </a:r>
            <a:endParaRPr lang="en-US" b="1"/>
          </a:p>
          <a:p>
            <a:pPr marL="0" indent="0">
              <a:buNone/>
            </a:pPr>
            <a:r>
              <a:rPr lang="en-US" b="1"/>
              <a:t>     Author: David Augsburger</a:t>
            </a:r>
            <a:endParaRPr lang="en-US"/>
          </a:p>
          <a:p>
            <a:r>
              <a:rPr lang="en-US"/>
              <a:t>Discuss the mental health leassons learnt from this book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43: QUOTES ON MONEY &amp; MARRIAGE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6 Quotes On money &amp; Marriage &amp; Why you Should Listen to Them.</a:t>
            </a:r>
            <a:endParaRPr lang="en-US"/>
          </a:p>
          <a:p>
            <a:pPr marL="0" indent="0">
              <a:buNone/>
            </a:pPr>
            <a:r>
              <a:rPr lang="en-US"/>
              <a:t>   Author: Rachael Pace</a:t>
            </a:r>
            <a:endParaRPr lang="en-US"/>
          </a:p>
          <a:p>
            <a:pPr marL="0" indent="0">
              <a:buNone/>
            </a:pPr>
            <a:r>
              <a:rPr lang="en-US"/>
              <a:t>      Expert Blogger</a:t>
            </a:r>
            <a:endParaRPr lang="en-US"/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Discuss all the 6 quotes</a:t>
            </a:r>
            <a:r>
              <a:rPr lang="en-US"/>
              <a:t> citing their relevance to mental health practice.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44: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concept </a:t>
            </a:r>
            <a:r>
              <a:rPr lang="en-US" b="1"/>
              <a:t>‘Resilience’</a:t>
            </a:r>
            <a:endParaRPr lang="en-US"/>
          </a:p>
          <a:p>
            <a:r>
              <a:rPr lang="en-US"/>
              <a:t>Briefly, the concept Resilience among the </a:t>
            </a:r>
            <a:r>
              <a:rPr lang="en-US" b="1"/>
              <a:t>Aborigines.</a:t>
            </a:r>
            <a:endParaRPr lang="en-US"/>
          </a:p>
          <a:p>
            <a:r>
              <a:rPr lang="en-US"/>
              <a:t>X 3 Resilience</a:t>
            </a:r>
            <a:r>
              <a:rPr lang="en-US" b="1"/>
              <a:t> models</a:t>
            </a:r>
            <a:endParaRPr lang="en-US"/>
          </a:p>
          <a:p>
            <a:r>
              <a:rPr lang="en-US"/>
              <a:t>How the concept </a:t>
            </a:r>
            <a:r>
              <a:rPr lang="en-US" b="1"/>
              <a:t>Resilience</a:t>
            </a:r>
            <a:r>
              <a:rPr lang="en-US"/>
              <a:t> applies to:- </a:t>
            </a:r>
            <a:r>
              <a:rPr lang="en-US" b="1"/>
              <a:t>Individuals; Family and Community.</a:t>
            </a:r>
            <a:endParaRPr lang="en-US"/>
          </a:p>
          <a:p>
            <a:r>
              <a:rPr lang="en-US"/>
              <a:t>How the </a:t>
            </a:r>
            <a:r>
              <a:rPr lang="en-US" b="1"/>
              <a:t>‘Resilience’</a:t>
            </a:r>
            <a:r>
              <a:rPr lang="en-US"/>
              <a:t> relate or its importance to mental health.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45: 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The concept </a:t>
            </a:r>
            <a:r>
              <a:rPr lang="en-US" b="1"/>
              <a:t>‘Divorce’</a:t>
            </a:r>
            <a:endParaRPr lang="en-US"/>
          </a:p>
          <a:p>
            <a:r>
              <a:rPr lang="en-US" b="1"/>
              <a:t>Two key  factors</a:t>
            </a:r>
            <a:r>
              <a:rPr lang="en-US"/>
              <a:t> that may contribute to divorce in mother </a:t>
            </a:r>
            <a:r>
              <a:rPr lang="en-US" smtClean="0"/>
              <a:t>Zambia</a:t>
            </a:r>
            <a:r>
              <a:rPr lang="en-US"/>
              <a:t>.</a:t>
            </a:r>
            <a:endParaRPr lang="en-US"/>
          </a:p>
          <a:p>
            <a:r>
              <a:rPr lang="en-US"/>
              <a:t>Why from mental health standpoint </a:t>
            </a:r>
            <a:r>
              <a:rPr lang="en-US" b="1"/>
              <a:t>divorce </a:t>
            </a:r>
            <a:r>
              <a:rPr lang="en-US"/>
              <a:t>should</a:t>
            </a:r>
            <a:r>
              <a:rPr lang="en-US" b="1"/>
              <a:t> be be</a:t>
            </a:r>
            <a:r>
              <a:rPr lang="en-US"/>
              <a:t> the </a:t>
            </a:r>
            <a:r>
              <a:rPr lang="en-US" b="1"/>
              <a:t>last last resort?</a:t>
            </a:r>
            <a:endParaRPr lang="en-US" b="1"/>
          </a:p>
          <a:p>
            <a:r>
              <a:rPr lang="en-US"/>
              <a:t>The lessons we can learn from the book by </a:t>
            </a:r>
            <a:r>
              <a:rPr lang="en-US" b="1"/>
              <a:t>Gary Chapman</a:t>
            </a:r>
            <a:r>
              <a:rPr lang="en-US"/>
              <a:t> entitled </a:t>
            </a:r>
            <a:r>
              <a:rPr lang="en-US" b="1"/>
              <a:t>“The 5 love Languages”</a:t>
            </a:r>
            <a:r>
              <a:rPr lang="en-US"/>
              <a:t> in the preservation of marriage or maintaining a healthy marriage.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46: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concept </a:t>
            </a:r>
            <a:r>
              <a:rPr lang="en-US" b="1"/>
              <a:t>‘Divorce’</a:t>
            </a:r>
            <a:endParaRPr lang="en-US"/>
          </a:p>
          <a:p>
            <a:r>
              <a:rPr lang="en-US" b="1"/>
              <a:t>X 2 factors</a:t>
            </a:r>
            <a:r>
              <a:rPr lang="en-US"/>
              <a:t> contributing to divorce in mother Sambia.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mental health effects</a:t>
            </a:r>
            <a:r>
              <a:rPr lang="en-US"/>
              <a:t>, at least X 5, of divorce on the children.</a:t>
            </a:r>
            <a:endParaRPr lang="en-US"/>
          </a:p>
          <a:p>
            <a:r>
              <a:rPr lang="en-US"/>
              <a:t>The lessons we can learn from </a:t>
            </a:r>
            <a:r>
              <a:rPr lang="en-US" b="1"/>
              <a:t>Claudia Jewett</a:t>
            </a:r>
            <a:r>
              <a:rPr lang="en-US"/>
              <a:t> author of the book entitled </a:t>
            </a:r>
            <a:r>
              <a:rPr lang="en-US" b="1"/>
              <a:t>“Helping Children Cope With Separation &amp; Loss”.</a:t>
            </a:r>
            <a:endParaRPr lang="en-US" b="1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47: DISCUSS: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ym typeface="+mn-ea"/>
              </a:rPr>
              <a:t>The term </a:t>
            </a:r>
            <a:r>
              <a:rPr lang="en-US" b="1" dirty="0">
                <a:sym typeface="+mn-ea"/>
              </a:rPr>
              <a:t>‘ Money’ 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The relationship between </a:t>
            </a:r>
            <a:r>
              <a:rPr lang="en-US" b="1" dirty="0">
                <a:sym typeface="+mn-ea"/>
              </a:rPr>
              <a:t>money &amp; mental health.</a:t>
            </a:r>
            <a:endParaRPr lang="en-US" dirty="0">
              <a:sym typeface="+mn-ea"/>
            </a:endParaRPr>
          </a:p>
          <a:p>
            <a:r>
              <a:rPr lang="en-US" dirty="0">
                <a:sym typeface="+mn-ea"/>
              </a:rPr>
              <a:t>Who a </a:t>
            </a:r>
            <a:r>
              <a:rPr lang="en-US" b="1" dirty="0">
                <a:sym typeface="+mn-ea"/>
              </a:rPr>
              <a:t>GOLD DIGGER </a:t>
            </a:r>
            <a:r>
              <a:rPr lang="en-US" dirty="0">
                <a:sym typeface="+mn-ea"/>
              </a:rPr>
              <a:t>is?</a:t>
            </a:r>
            <a:endParaRPr lang="en-US" dirty="0"/>
          </a:p>
          <a:p>
            <a:r>
              <a:rPr lang="en-US" b="1" dirty="0">
                <a:sym typeface="+mn-ea"/>
              </a:rPr>
              <a:t>Differentiate</a:t>
            </a:r>
            <a:r>
              <a:rPr lang="en-US" dirty="0">
                <a:sym typeface="+mn-ea"/>
              </a:rPr>
              <a:t> between a gold digger &amp; a prostitute </a:t>
            </a:r>
            <a:endParaRPr lang="en-US" dirty="0"/>
          </a:p>
          <a:p>
            <a:r>
              <a:rPr lang="en-US" dirty="0">
                <a:sym typeface="+mn-ea"/>
              </a:rPr>
              <a:t>How do you </a:t>
            </a:r>
            <a:r>
              <a:rPr lang="en-US" b="1" dirty="0">
                <a:sym typeface="+mn-ea"/>
              </a:rPr>
              <a:t>identify a gold digger</a:t>
            </a:r>
            <a:r>
              <a:rPr lang="en-US" dirty="0">
                <a:sym typeface="+mn-ea"/>
              </a:rPr>
              <a:t> (Ten signs)?</a:t>
            </a:r>
            <a:endParaRPr lang="en-US" dirty="0">
              <a:sym typeface="+mn-ea"/>
            </a:endParaRPr>
          </a:p>
          <a:p>
            <a:r>
              <a:rPr lang="en-US"/>
              <a:t>In which </a:t>
            </a:r>
            <a:r>
              <a:rPr lang="en-US" b="1"/>
              <a:t>psychiatric condition</a:t>
            </a:r>
            <a:r>
              <a:rPr lang="en-US"/>
              <a:t> do you find  a gold digger?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48: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ym typeface="+mn-ea"/>
            </a:endParaRPr>
          </a:p>
          <a:p>
            <a:r>
              <a:rPr lang="en-US" dirty="0" smtClean="0">
                <a:sym typeface="+mn-ea"/>
              </a:rPr>
              <a:t>The lessons learnt from Adam Grant’s latest book entitled </a:t>
            </a:r>
            <a:r>
              <a:rPr lang="en-US" b="1" dirty="0" smtClean="0">
                <a:sym typeface="+mn-ea"/>
              </a:rPr>
              <a:t>‘Think Again’.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49:DISCUSS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/>
              <a:t>“The Oracle of the Night: The History &amp; Science of Dreams.”</a:t>
            </a:r>
            <a:endParaRPr lang="en-US"/>
          </a:p>
          <a:p>
            <a:pPr marL="0" indent="0">
              <a:buNone/>
            </a:pPr>
            <a:r>
              <a:rPr lang="en-US"/>
              <a:t>By Author: </a:t>
            </a:r>
            <a:r>
              <a:rPr lang="en-US" b="1"/>
              <a:t>Sidarta Ribeiro</a:t>
            </a:r>
            <a:endParaRPr lang="en-US"/>
          </a:p>
          <a:p>
            <a:pPr marL="0" indent="0">
              <a:buNone/>
            </a:pPr>
            <a:r>
              <a:rPr lang="en-US"/>
              <a:t>So,</a:t>
            </a:r>
            <a:endParaRPr lang="en-US"/>
          </a:p>
          <a:p>
            <a:r>
              <a:rPr lang="en-US"/>
              <a:t>What is a dream?</a:t>
            </a:r>
            <a:endParaRPr lang="en-US"/>
          </a:p>
          <a:p>
            <a:r>
              <a:rPr lang="en-US"/>
              <a:t>Why do we dream?</a:t>
            </a:r>
            <a:endParaRPr lang="en-US"/>
          </a:p>
          <a:p>
            <a:r>
              <a:rPr lang="en-US"/>
              <a:t>How do our bodies &amp; minds use dreams?</a:t>
            </a:r>
            <a:endParaRPr lang="en-US"/>
          </a:p>
          <a:p>
            <a:r>
              <a:rPr lang="en-US"/>
              <a:t>What is the role &amp; significance of dreams?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MENTAL HEALTH PLAY BOOK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So now lets look at Mental Health play book from different perspectives.</a:t>
            </a:r>
            <a:endParaRPr lang="en-US" dirty="0" smtClean="0"/>
          </a:p>
          <a:p>
            <a:r>
              <a:rPr lang="en-US" dirty="0"/>
              <a:t>But before that: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50: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Rev Walter Mwambasi </a:t>
            </a:r>
            <a:r>
              <a:rPr lang="en-US"/>
              <a:t>‘s assersion on:</a:t>
            </a:r>
            <a:endParaRPr lang="en-US"/>
          </a:p>
          <a:p>
            <a:endParaRPr lang="en-US"/>
          </a:p>
          <a:p>
            <a:r>
              <a:rPr lang="en-US"/>
              <a:t>The X5 major reasons why religion (christianity) contribute to poverty in Africa including  mother Zambia.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TOPIC: 51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According to Bob Flower’s concept </a:t>
            </a:r>
            <a:r>
              <a:rPr lang="en-US" b="1"/>
              <a:t>‘Natural Thinking &amp; Intelligence (NaTI).</a:t>
            </a:r>
            <a:endParaRPr lang="en-US"/>
          </a:p>
          <a:p>
            <a:endParaRPr lang="en-US"/>
          </a:p>
          <a:p>
            <a:r>
              <a:rPr lang="en-US"/>
              <a:t>Some of </a:t>
            </a:r>
            <a:r>
              <a:rPr lang="en-US" b="1"/>
              <a:t>Bob Flower’s</a:t>
            </a:r>
            <a:r>
              <a:rPr lang="en-US"/>
              <a:t> Laws of Human Potential &amp; how to fully achieve it.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52: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Brief back ground of </a:t>
            </a:r>
            <a:r>
              <a:rPr lang="en-US" b="1"/>
              <a:t>Madaline Levine</a:t>
            </a:r>
            <a:endParaRPr lang="en-US"/>
          </a:p>
          <a:p>
            <a:r>
              <a:rPr lang="en-US"/>
              <a:t>The   X 5 mental health vis-s-vis public health lessons learnt from</a:t>
            </a:r>
            <a:r>
              <a:rPr lang="en-US" b="1"/>
              <a:t> Madeline Levine’s</a:t>
            </a:r>
            <a:r>
              <a:rPr lang="en-US"/>
              <a:t> book entitiled:</a:t>
            </a:r>
            <a:endParaRPr lang="en-US"/>
          </a:p>
          <a:p>
            <a:pPr marL="0" indent="0" algn="ctr">
              <a:buNone/>
            </a:pPr>
            <a:r>
              <a:rPr lang="en-US" b="1"/>
              <a:t> “The Price of Privilege.”</a:t>
            </a:r>
            <a:endParaRPr lang="en-US" b="1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53: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valuable lessons learnt from Dr Robert J. Flower’s book entitiled:</a:t>
            </a:r>
            <a:endParaRPr lang="en-US"/>
          </a:p>
          <a:p>
            <a:r>
              <a:rPr lang="en-US" b="1"/>
              <a:t>“Decoding Potential: The Science of Achievement--pathways to Understanding.”</a:t>
            </a:r>
            <a:endParaRPr lang="en-US" b="1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54.CRITICAL THINKING &amp; SOCIAL MEDIA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 </a:t>
            </a:r>
            <a:r>
              <a:rPr lang="en-US" b="1"/>
              <a:t>DISCUSS:</a:t>
            </a:r>
            <a:r>
              <a:rPr lang="en-US"/>
              <a:t>  a) According to John Dewey the concept </a:t>
            </a:r>
            <a:r>
              <a:rPr lang="en-US" b="1"/>
              <a:t>‘Critical Thinking’</a:t>
            </a:r>
            <a:endParaRPr lang="en-US"/>
          </a:p>
          <a:p>
            <a:pPr marL="0" indent="0">
              <a:buNone/>
            </a:pPr>
            <a:r>
              <a:rPr lang="en-US"/>
              <a:t>b) At human level what role does </a:t>
            </a:r>
            <a:r>
              <a:rPr lang="en-US" b="1"/>
              <a:t>critical thinking</a:t>
            </a:r>
            <a:r>
              <a:rPr lang="en-US"/>
              <a:t> play?</a:t>
            </a:r>
            <a:endParaRPr lang="en-US"/>
          </a:p>
          <a:p>
            <a:pPr marL="0" indent="0">
              <a:buNone/>
            </a:pPr>
            <a:r>
              <a:rPr lang="en-US"/>
              <a:t>c) The relationship between </a:t>
            </a:r>
            <a:r>
              <a:rPr lang="en-US" b="1"/>
              <a:t>critical thinking</a:t>
            </a:r>
            <a:r>
              <a:rPr lang="en-US"/>
              <a:t> &amp; social media</a:t>
            </a:r>
            <a:endParaRPr lang="en-US"/>
          </a:p>
          <a:p>
            <a:pPr marL="0" indent="0">
              <a:buNone/>
            </a:pPr>
            <a:r>
              <a:rPr lang="en-US"/>
              <a:t>d) The role </a:t>
            </a:r>
            <a:r>
              <a:rPr lang="en-US" b="1"/>
              <a:t>critical thinking</a:t>
            </a:r>
            <a:r>
              <a:rPr lang="en-US"/>
              <a:t> play in overcoming or combating the massive misinformation taking place through social media.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55. DISCUSS: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 a) The brief background of  </a:t>
            </a:r>
            <a:r>
              <a:rPr lang="en-US" b="1"/>
              <a:t>Alyse Nelson.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 The lessons we can learn from her bestselling book  entitled “</a:t>
            </a:r>
            <a:r>
              <a:rPr lang="en-US" b="1"/>
              <a:t>Vital Voices:</a:t>
            </a:r>
            <a:r>
              <a:rPr lang="en-US"/>
              <a:t> the power of women  Leading  Around the World”.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 Relate some of the lessons learned to public health vis-a-vis mental health practice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56: DISCUSS: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a) the brief background of </a:t>
            </a:r>
            <a:r>
              <a:rPr lang="en-US" b="1"/>
              <a:t>WilliamBrown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b) The lessons we can learn from his bestselling book  entitled </a:t>
            </a:r>
            <a:r>
              <a:rPr lang="en-US" b="1">
                <a:sym typeface="+mn-ea"/>
              </a:rPr>
              <a:t>“Character in Crisis.” </a:t>
            </a:r>
            <a:endParaRPr lang="en-US">
              <a:sym typeface="+mn-ea"/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>
                <a:sym typeface="+mn-ea"/>
              </a:rPr>
              <a:t>c) Relate  the </a:t>
            </a:r>
            <a:r>
              <a:rPr lang="en-US" b="1">
                <a:sym typeface="+mn-ea"/>
              </a:rPr>
              <a:t>lessons</a:t>
            </a:r>
            <a:r>
              <a:rPr lang="en-US">
                <a:sym typeface="+mn-ea"/>
              </a:rPr>
              <a:t> learned to  mental health practice</a:t>
            </a: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57. DISCUSS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a. What is </a:t>
            </a:r>
            <a:r>
              <a:rPr lang="en-US" b="1"/>
              <a:t>Catharsis?</a:t>
            </a:r>
            <a:endParaRPr lang="en-US"/>
          </a:p>
          <a:p>
            <a:pPr marL="0" indent="0">
              <a:buNone/>
            </a:pPr>
            <a:r>
              <a:rPr lang="en-US"/>
              <a:t>b. To whom is this term mostly associated with?</a:t>
            </a:r>
            <a:endParaRPr lang="en-US"/>
          </a:p>
          <a:p>
            <a:pPr marL="0" indent="0">
              <a:buNone/>
            </a:pPr>
            <a:r>
              <a:rPr lang="en-US"/>
              <a:t>  ( Brief background)</a:t>
            </a:r>
            <a:endParaRPr lang="en-US"/>
          </a:p>
          <a:p>
            <a:pPr marL="0" indent="0">
              <a:buNone/>
            </a:pPr>
            <a:r>
              <a:rPr lang="en-US"/>
              <a:t>c. Give  three examples of </a:t>
            </a:r>
            <a:r>
              <a:rPr lang="en-US" b="1"/>
              <a:t>Catharsis</a:t>
            </a:r>
            <a:endParaRPr lang="en-US"/>
          </a:p>
          <a:p>
            <a:pPr marL="0" indent="0">
              <a:buNone/>
            </a:pPr>
            <a:r>
              <a:rPr lang="en-US"/>
              <a:t>d.The importance of </a:t>
            </a:r>
            <a:r>
              <a:rPr lang="en-US" b="1"/>
              <a:t>Catharsis</a:t>
            </a:r>
            <a:endParaRPr lang="en-US"/>
          </a:p>
          <a:p>
            <a:pPr marL="0" indent="0">
              <a:buNone/>
            </a:pPr>
            <a:r>
              <a:rPr lang="en-US"/>
              <a:t>e. According to verywellmind.com the therapeutic uses of </a:t>
            </a:r>
            <a:r>
              <a:rPr lang="en-US" b="1"/>
              <a:t>Catharsis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58.DISCUSS</a:t>
            </a:r>
            <a:r>
              <a:rPr lang="en-US"/>
              <a:t> the value of Literature to humanity under the following: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/>
              <a:t>a. The meaning of the term ‘Literature’.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b.Why literature is of essence (advs) to humanity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c. How literature contributes to growth of a human being.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d. The importance of literature to mental health.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59: Stress at workplace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/>
          </a:p>
          <a:p>
            <a:pPr marL="0" indent="0">
              <a:buNone/>
            </a:pPr>
            <a:r>
              <a:rPr lang="en-US" sz="4500"/>
              <a:t>1.Give a brief description of the term ‘stress’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2.Outline the classification of the concept ‘stress’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3.Briefly, discuss Dr. Hans Selye ‘s concept of ‘General Adaptation Syndrome’ (GAS).</a:t>
            </a:r>
            <a:endParaRPr lang="en-US" sz="4500"/>
          </a:p>
          <a:p>
            <a:pPr marL="0" indent="0">
              <a:buNone/>
            </a:pPr>
            <a:r>
              <a:rPr lang="en-US" sz="4500"/>
              <a:t>4.“Every disease which we come across has its link with negative stress”.  Briefly, comment on the above statement”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5.Briefly, discuss the role of conflict at the place of work.</a:t>
            </a:r>
            <a:endParaRPr lang="en-US" sz="4500"/>
          </a:p>
          <a:p>
            <a:pPr marL="0" indent="0">
              <a:buNone/>
            </a:pPr>
            <a:endParaRPr lang="en-US" sz="4500"/>
          </a:p>
          <a:p>
            <a:pPr marL="0" indent="0">
              <a:buNone/>
            </a:pPr>
            <a:r>
              <a:rPr lang="en-US" sz="4500"/>
              <a:t>6.The treatment of stress-related   problems   require a tremendous need for a holistic approach. Discuss.</a:t>
            </a:r>
            <a:endParaRPr lang="en-US" sz="4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JIM ROHN </a:t>
            </a:r>
            <a:r>
              <a:rPr lang="en-US"/>
              <a:t>Says: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pPr marL="0" indent="0">
              <a:buNone/>
            </a:pPr>
            <a:r>
              <a:rPr lang="en-US" b="1"/>
              <a:t>“ Poor people have big TV, Rich people have big library.”</a:t>
            </a:r>
            <a:endParaRPr lang="en-US" b="1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60:DISCUSS </a:t>
            </a:r>
            <a:r>
              <a:rPr lang="en-US"/>
              <a:t>Richard Templar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“The Rules Of Thinking.”  under the following:</a:t>
            </a:r>
            <a:endParaRPr lang="en-US" b="1"/>
          </a:p>
          <a:p>
            <a:r>
              <a:rPr lang="en-US"/>
              <a:t>Who is </a:t>
            </a:r>
            <a:r>
              <a:rPr lang="en-US" b="1"/>
              <a:t>Richard Templar-</a:t>
            </a:r>
            <a:r>
              <a:rPr lang="en-US"/>
              <a:t>brief background?</a:t>
            </a:r>
            <a:endParaRPr lang="en-US" b="1"/>
          </a:p>
          <a:p>
            <a:endParaRPr lang="en-US" b="1"/>
          </a:p>
          <a:p>
            <a:r>
              <a:rPr lang="en-US"/>
              <a:t>The meaning of</a:t>
            </a:r>
            <a:r>
              <a:rPr lang="en-US" b="1"/>
              <a:t> ‘Healthy Thinking’.</a:t>
            </a:r>
            <a:endParaRPr lang="en-US" b="1"/>
          </a:p>
          <a:p>
            <a:endParaRPr lang="en-US" b="1"/>
          </a:p>
          <a:p>
            <a:r>
              <a:rPr lang="en-US"/>
              <a:t>What are the </a:t>
            </a:r>
            <a:r>
              <a:rPr lang="en-US" b="1"/>
              <a:t>rules or features of ‘Healthy Thinking’.</a:t>
            </a:r>
            <a:endParaRPr lang="en-US" b="1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60: 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r>
              <a:rPr lang="en-US" b="1">
                <a:sym typeface="+mn-ea"/>
              </a:rPr>
              <a:t>The meaning of ‘ Organised Thinking’.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‘Organised Thinking’.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TOPIC 61:DISCUSS </a:t>
            </a:r>
            <a:r>
              <a:rPr lang="en-US">
                <a:sym typeface="+mn-ea"/>
              </a:rPr>
              <a:t>Richard Templar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>
                <a:sym typeface="+mn-ea"/>
              </a:rPr>
              <a:t>“The Rules Of Thinking.”  </a:t>
            </a:r>
            <a:r>
              <a:rPr lang="en-US">
                <a:sym typeface="+mn-ea"/>
              </a:rPr>
              <a:t>under the following:</a:t>
            </a:r>
            <a:endParaRPr lang="en-US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Richard Templar-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‘Thinking Together’.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 Thinking Together’.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61: 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endParaRPr lang="en-US" b="1"/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‘Making Decisions’.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rules or features of ‘Making Decisions’.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62: DISCUSS </a:t>
            </a:r>
            <a:r>
              <a:rPr lang="en-US" b="1"/>
              <a:t>AMY CHUA’s</a:t>
            </a:r>
            <a:r>
              <a:rPr lang="en-US"/>
              <a:t> book entitled: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>
                <a:sym typeface="+mn-ea"/>
              </a:rPr>
              <a:t>“Battle Hymn Of The Tiger Mother.”  under the following:</a:t>
            </a:r>
            <a:endParaRPr lang="en-US" b="1"/>
          </a:p>
          <a:p>
            <a:r>
              <a:rPr lang="en-US">
                <a:sym typeface="+mn-ea"/>
              </a:rPr>
              <a:t>Who is</a:t>
            </a:r>
            <a:r>
              <a:rPr lang="en-US" b="1">
                <a:sym typeface="+mn-ea"/>
              </a:rPr>
              <a:t> Amy Chua-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The meaning of</a:t>
            </a:r>
            <a:r>
              <a:rPr lang="en-US" b="1">
                <a:sym typeface="+mn-ea"/>
              </a:rPr>
              <a:t> ‘Tiger Parenting’.</a:t>
            </a:r>
            <a:endParaRPr lang="en-US" b="1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How widespread is the concept </a:t>
            </a:r>
            <a:r>
              <a:rPr lang="en-US" b="1">
                <a:sym typeface="+mn-ea"/>
              </a:rPr>
              <a:t>Tiger parenting?</a:t>
            </a:r>
            <a:endParaRPr lang="en-US" b="1">
              <a:sym typeface="+mn-ea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CONT’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What are the common </a:t>
            </a:r>
            <a:r>
              <a:rPr lang="en-US" b="1"/>
              <a:t>characteristics </a:t>
            </a:r>
            <a:r>
              <a:rPr lang="en-US"/>
              <a:t>of T. P.</a:t>
            </a:r>
            <a:endParaRPr lang="en-US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What are the</a:t>
            </a:r>
            <a:r>
              <a:rPr lang="en-US" b="1">
                <a:sym typeface="+mn-ea"/>
              </a:rPr>
              <a:t> mental health effects </a:t>
            </a:r>
            <a:r>
              <a:rPr lang="en-US">
                <a:sym typeface="+mn-ea"/>
              </a:rPr>
              <a:t>of T. P</a:t>
            </a:r>
            <a:endParaRPr lang="en-US">
              <a:sym typeface="+mn-e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ym typeface="+mn-ea"/>
              </a:rPr>
              <a:t>TOPIC 63:DISCUSS Michael Kallet</a:t>
            </a:r>
            <a:r>
              <a:rPr lang="en-US">
                <a:sym typeface="+mn-ea"/>
              </a:rPr>
              <a:t> ‘s book entitled: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>
                <a:sym typeface="+mn-ea"/>
              </a:rPr>
              <a:t>“Think Smarter- The Critical Thinking to improve Problem-solving &amp; Decision-Making Skills.”  </a:t>
            </a:r>
            <a:r>
              <a:rPr lang="en-US">
                <a:sym typeface="+mn-ea"/>
              </a:rPr>
              <a:t>under the following:</a:t>
            </a:r>
            <a:endParaRPr lang="en-US">
              <a:sym typeface="+mn-ea"/>
            </a:endParaRPr>
          </a:p>
          <a:p>
            <a:r>
              <a:rPr lang="en-US" b="1"/>
              <a:t>TOPIC 63 (a)</a:t>
            </a:r>
            <a:endParaRPr lang="en-US"/>
          </a:p>
          <a:p>
            <a:endParaRPr lang="en-US">
              <a:sym typeface="+mn-ea"/>
            </a:endParaRPr>
          </a:p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1 &amp; 2 on</a:t>
            </a:r>
            <a:r>
              <a:rPr lang="en-US" b="1">
                <a:sym typeface="+mn-ea"/>
              </a:rPr>
              <a:t> WHAT &amp; WHEN</a:t>
            </a:r>
            <a:endParaRPr lang="en-US" b="1"/>
          </a:p>
          <a:p>
            <a:endParaRPr lang="en-US" b="1">
              <a:sym typeface="+mn-ea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(b)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6 &amp; 7 on</a:t>
            </a:r>
            <a:r>
              <a:rPr lang="en-US" b="1">
                <a:sym typeface="+mn-ea"/>
              </a:rPr>
              <a:t> WHY  &amp; SO WHAT?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(c)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8, 9 &amp; 10 on </a:t>
            </a:r>
            <a:r>
              <a:rPr lang="en-US" b="1">
                <a:sym typeface="+mn-ea"/>
              </a:rPr>
              <a:t>NEED, ANTICIPATORY THINKING &amp;  WHAT ELSE?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(d)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Chapters 31 &amp; 32 on  </a:t>
            </a:r>
            <a:r>
              <a:rPr lang="en-US" b="1">
                <a:sym typeface="+mn-ea"/>
              </a:rPr>
              <a:t>DECISIONS  &amp; CRITERIA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MENTAL HEALTH PERSPECTIVES: TOPICS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1. Ben Carson</a:t>
            </a:r>
            <a:r>
              <a:rPr lang="en-US" dirty="0" smtClean="0"/>
              <a:t> ‘s </a:t>
            </a:r>
            <a:r>
              <a:rPr lang="en-US" b="1" dirty="0" smtClean="0"/>
              <a:t>T.H.I.N.K B.I.G</a:t>
            </a:r>
            <a:r>
              <a:rPr lang="en-US" dirty="0" smtClean="0"/>
              <a:t> philosophy.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err="1" smtClean="0"/>
              <a:t>Huna</a:t>
            </a:r>
            <a:r>
              <a:rPr lang="en-US" dirty="0" smtClean="0"/>
              <a:t>– Philosophy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Aristotle ‘s</a:t>
            </a:r>
            <a:r>
              <a:rPr lang="en-US" dirty="0" smtClean="0"/>
              <a:t> 12 virtues of life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4. </a:t>
            </a:r>
            <a:r>
              <a:rPr lang="en-US" b="1" dirty="0" smtClean="0"/>
              <a:t>Stephen R. Covey</a:t>
            </a:r>
            <a:r>
              <a:rPr lang="en-US" dirty="0" smtClean="0"/>
              <a:t> ‘s 7 habits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(e)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 33 on</a:t>
            </a:r>
            <a:r>
              <a:rPr lang="en-US" b="1">
                <a:sym typeface="+mn-ea"/>
              </a:rPr>
              <a:t> RISK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63 (f)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Michael Kallet-</a:t>
            </a:r>
            <a:r>
              <a:rPr lang="en-US">
                <a:sym typeface="+mn-ea"/>
              </a:rPr>
              <a:t>brief background?</a:t>
            </a:r>
            <a:endParaRPr lang="en-US" b="1"/>
          </a:p>
          <a:p>
            <a:endParaRPr lang="en-US" b="1">
              <a:sym typeface="+mn-ea"/>
            </a:endParaRPr>
          </a:p>
          <a:p>
            <a:r>
              <a:rPr lang="en-US">
                <a:sym typeface="+mn-ea"/>
              </a:rPr>
              <a:t>Chapter 28 on  </a:t>
            </a:r>
            <a:r>
              <a:rPr lang="en-US" b="1">
                <a:sym typeface="+mn-ea"/>
              </a:rPr>
              <a:t>ABDUCTIVE THINKING</a:t>
            </a:r>
            <a:endParaRPr lang="en-US" b="1">
              <a:sym typeface="+mn-ea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64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/>
              <a:t>Who is </a:t>
            </a:r>
            <a:r>
              <a:rPr lang="en-US" b="1"/>
              <a:t>John Gray</a:t>
            </a:r>
            <a:r>
              <a:rPr lang="en-US"/>
              <a:t>- brief background.</a:t>
            </a:r>
            <a:endParaRPr lang="en-US"/>
          </a:p>
          <a:p>
            <a:endParaRPr lang="en-US"/>
          </a:p>
          <a:p>
            <a:r>
              <a:rPr lang="en-US"/>
              <a:t>Outline a brief overview of the book written by John Gray entitled: </a:t>
            </a:r>
            <a:r>
              <a:rPr lang="en-US" b="1"/>
              <a:t>“Children are from Heaven”.</a:t>
            </a:r>
            <a:endParaRPr lang="en-US" b="1"/>
          </a:p>
          <a:p>
            <a:endParaRPr lang="en-US" b="1"/>
          </a:p>
          <a:p>
            <a:r>
              <a:rPr lang="en-US" b="1"/>
              <a:t>Discuss: </a:t>
            </a:r>
            <a:r>
              <a:rPr lang="en-US"/>
              <a:t>a) The concept </a:t>
            </a:r>
            <a:r>
              <a:rPr lang="en-US" b="1"/>
              <a:t>‘Temperament’</a:t>
            </a:r>
            <a:endParaRPr lang="en-US" b="1"/>
          </a:p>
          <a:p>
            <a:endParaRPr lang="en-US" b="1"/>
          </a:p>
          <a:p>
            <a:r>
              <a:rPr lang="en-US"/>
              <a:t>b) Four (4) types of temperament as according to John Gray </a:t>
            </a:r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c) Why it</a:t>
            </a:r>
            <a:r>
              <a:rPr lang="en-US" b="1"/>
              <a:t> matters </a:t>
            </a:r>
            <a:r>
              <a:rPr lang="en-US"/>
              <a:t>to know the type of temperament of the child.</a:t>
            </a:r>
            <a:endParaRPr lang="en-US"/>
          </a:p>
          <a:p>
            <a:endParaRPr lang="en-US"/>
          </a:p>
          <a:p>
            <a:r>
              <a:rPr lang="en-US"/>
              <a:t>d) According to John Gray two different approaches to </a:t>
            </a:r>
            <a:r>
              <a:rPr lang="en-US" b="1"/>
              <a:t>parenting:</a:t>
            </a:r>
            <a:endParaRPr lang="en-US"/>
          </a:p>
          <a:p>
            <a:pPr marL="0" indent="0">
              <a:buNone/>
            </a:pPr>
            <a:r>
              <a:rPr lang="en-US"/>
              <a:t> i- </a:t>
            </a:r>
            <a:r>
              <a:rPr lang="en-US" b="1"/>
              <a:t>Hard-Love</a:t>
            </a:r>
            <a:r>
              <a:rPr lang="en-US"/>
              <a:t> parenting  ii-</a:t>
            </a:r>
            <a:r>
              <a:rPr lang="en-US" b="1"/>
              <a:t>Soft-Love </a:t>
            </a:r>
            <a:r>
              <a:rPr lang="en-US"/>
              <a:t>parenting.</a:t>
            </a:r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65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Robert Waldinger MD</a:t>
            </a:r>
            <a:r>
              <a:rPr lang="en-US">
                <a:sym typeface="+mn-ea"/>
              </a:rPr>
              <a:t>- brief background.</a:t>
            </a:r>
            <a:endParaRPr lang="en-US"/>
          </a:p>
          <a:p>
            <a:endParaRPr lang="en-US"/>
          </a:p>
          <a:p>
            <a:r>
              <a:rPr lang="en-US">
                <a:sym typeface="+mn-ea"/>
              </a:rPr>
              <a:t>Outline a brief overview of the book written by Robert Waldinger entitled: </a:t>
            </a:r>
            <a:r>
              <a:rPr lang="en-US" b="1">
                <a:sym typeface="+mn-ea"/>
              </a:rPr>
              <a:t>“The Good Life”.</a:t>
            </a:r>
            <a:endParaRPr lang="en-US" b="1"/>
          </a:p>
          <a:p>
            <a:endParaRPr lang="en-US" b="1"/>
          </a:p>
          <a:p>
            <a:r>
              <a:rPr lang="en-US" b="1">
                <a:sym typeface="+mn-ea"/>
              </a:rPr>
              <a:t>Discuss: </a:t>
            </a:r>
            <a:r>
              <a:rPr lang="en-US">
                <a:sym typeface="+mn-ea"/>
              </a:rPr>
              <a:t>a) The concept </a:t>
            </a:r>
            <a:r>
              <a:rPr lang="en-US" b="1">
                <a:sym typeface="+mn-ea"/>
              </a:rPr>
              <a:t>‘Good Life’</a:t>
            </a:r>
            <a:endParaRPr lang="en-US" b="1"/>
          </a:p>
          <a:p>
            <a:endParaRPr lang="en-US" b="1"/>
          </a:p>
          <a:p>
            <a:r>
              <a:rPr lang="en-US">
                <a:sym typeface="+mn-ea"/>
              </a:rPr>
              <a:t>b) Five (5)  lessons we can learn about the concept </a:t>
            </a:r>
            <a:r>
              <a:rPr lang="en-US" b="1">
                <a:sym typeface="+mn-ea"/>
              </a:rPr>
              <a:t>Good Life </a:t>
            </a:r>
            <a:r>
              <a:rPr lang="en-US">
                <a:sym typeface="+mn-ea"/>
              </a:rPr>
              <a:t>as according to Robert Waldinger </a:t>
            </a:r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66: LATERAL THINKING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r>
              <a:rPr lang="en-US"/>
              <a:t>Brief background of</a:t>
            </a:r>
            <a:r>
              <a:rPr lang="en-US" b="1"/>
              <a:t> Edward De Bono</a:t>
            </a:r>
            <a:endParaRPr lang="en-US" b="1"/>
          </a:p>
          <a:p>
            <a:r>
              <a:rPr lang="en-US"/>
              <a:t>The term</a:t>
            </a:r>
            <a:r>
              <a:rPr lang="en-US" b="1"/>
              <a:t> ‘Lateral Thinking’</a:t>
            </a:r>
            <a:endParaRPr lang="en-US" b="1"/>
          </a:p>
          <a:p>
            <a:r>
              <a:rPr lang="en-US"/>
              <a:t>The </a:t>
            </a:r>
            <a:r>
              <a:rPr lang="en-US" b="1"/>
              <a:t>X 4 characteristics </a:t>
            </a:r>
            <a:r>
              <a:rPr lang="en-US"/>
              <a:t>of lateral thinking.</a:t>
            </a:r>
            <a:endParaRPr lang="en-US" b="1"/>
          </a:p>
          <a:p>
            <a:r>
              <a:rPr lang="en-US" b="1"/>
              <a:t>Examples </a:t>
            </a:r>
            <a:r>
              <a:rPr lang="en-US"/>
              <a:t>of lateral thinking</a:t>
            </a:r>
            <a:endParaRPr lang="en-US" b="1"/>
          </a:p>
          <a:p>
            <a:r>
              <a:rPr lang="en-US"/>
              <a:t>Why</a:t>
            </a:r>
            <a:r>
              <a:rPr lang="en-US" b="1"/>
              <a:t> lateral thinking? Does it matter?</a:t>
            </a:r>
            <a:endParaRPr lang="en-US" b="1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67: THE  AMA</a:t>
            </a:r>
            <a:r>
              <a:rPr lang="en-US" dirty="0" err="1" smtClean="0">
                <a:sym typeface="+mn-ea"/>
              </a:rPr>
              <a:t>Z</a:t>
            </a:r>
            <a:r>
              <a:rPr lang="en-US" b="1"/>
              <a:t>ING STORY OF HELEN KELLER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r>
              <a:rPr lang="en-US"/>
              <a:t>The brief background of Hellen Keller.</a:t>
            </a:r>
            <a:endParaRPr lang="en-US"/>
          </a:p>
          <a:p>
            <a:r>
              <a:rPr lang="en-US"/>
              <a:t>The X3 bodily disabilities she endured</a:t>
            </a:r>
            <a:endParaRPr lang="en-US"/>
          </a:p>
          <a:p>
            <a:r>
              <a:rPr lang="en-US"/>
              <a:t>The   lessons X6 we can from from her life as at</a:t>
            </a:r>
            <a:endParaRPr lang="en-US"/>
          </a:p>
          <a:p>
            <a:r>
              <a:rPr lang="en-US" b="1"/>
              <a:t>www.afb.org</a:t>
            </a:r>
            <a:endParaRPr lang="en-US" b="1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68: HELEN KELLER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>
              <a:buFont typeface="Arial" panose="020B0604020202020204" pitchFamily="34" charset="0"/>
              <a:buChar char="•"/>
            </a:pPr>
            <a:r>
              <a:rPr lang="en-US" b="1"/>
              <a:t> Helen Keller ‘s brief background</a:t>
            </a:r>
            <a:endParaRPr lang="en-US"/>
          </a:p>
          <a:p>
            <a:r>
              <a:rPr lang="en-US"/>
              <a:t>X6 Things You Can Learn From Helen Keller as at</a:t>
            </a:r>
            <a:endParaRPr lang="en-US"/>
          </a:p>
          <a:p>
            <a:r>
              <a:rPr lang="en-US" b="1"/>
              <a:t>www.advanceddivisioninstitute.net</a:t>
            </a:r>
            <a:endParaRPr lang="en-US" b="1"/>
          </a:p>
          <a:p>
            <a:endParaRPr lang="en-US" b="1"/>
          </a:p>
          <a:p>
            <a:r>
              <a:rPr lang="en-US" b="1"/>
              <a:t>Relate her life to mental health</a:t>
            </a:r>
            <a:endParaRPr lang="en-US" b="1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69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>
                <a:sym typeface="+mn-ea"/>
              </a:rPr>
              <a:t>Who is </a:t>
            </a:r>
            <a:r>
              <a:rPr lang="en-US" b="1">
                <a:sym typeface="+mn-ea"/>
              </a:rPr>
              <a:t>John Wooden</a:t>
            </a:r>
            <a:r>
              <a:rPr lang="en-US">
                <a:sym typeface="+mn-ea"/>
              </a:rPr>
              <a:t>- brief background.</a:t>
            </a:r>
            <a:endParaRPr lang="en-US"/>
          </a:p>
          <a:p>
            <a:endParaRPr lang="en-US"/>
          </a:p>
          <a:p>
            <a:r>
              <a:rPr lang="en-US">
                <a:sym typeface="+mn-ea"/>
              </a:rPr>
              <a:t>Give a brief overview of the book written by John Wooden entitled: </a:t>
            </a:r>
            <a:r>
              <a:rPr lang="en-US" b="1">
                <a:sym typeface="+mn-ea"/>
              </a:rPr>
              <a:t>“Coach Wooden’s Pyramid Of Success”.</a:t>
            </a:r>
            <a:endParaRPr lang="en-US" b="1"/>
          </a:p>
          <a:p>
            <a:endParaRPr lang="en-US" b="1"/>
          </a:p>
          <a:p>
            <a:r>
              <a:rPr lang="en-US" b="1">
                <a:sym typeface="+mn-ea"/>
              </a:rPr>
              <a:t>Discuss:</a:t>
            </a:r>
            <a:endParaRPr lang="en-US" b="1">
              <a:sym typeface="+mn-ea"/>
            </a:endParaRPr>
          </a:p>
          <a:p>
            <a:pPr marL="0" indent="0">
              <a:buNone/>
            </a:pPr>
            <a:r>
              <a:rPr lang="en-US" b="1">
                <a:sym typeface="+mn-ea"/>
              </a:rPr>
              <a:t> </a:t>
            </a:r>
            <a:r>
              <a:rPr lang="en-US">
                <a:sym typeface="+mn-ea"/>
              </a:rPr>
              <a:t>a) The concept </a:t>
            </a:r>
            <a:r>
              <a:rPr lang="en-US" b="1">
                <a:sym typeface="+mn-ea"/>
              </a:rPr>
              <a:t>‘Success’</a:t>
            </a:r>
            <a:endParaRPr lang="en-US" b="1"/>
          </a:p>
          <a:p>
            <a:endParaRPr lang="en-US" b="1"/>
          </a:p>
          <a:p>
            <a:pPr marL="0" indent="0">
              <a:buNone/>
            </a:pPr>
            <a:r>
              <a:rPr lang="en-US">
                <a:sym typeface="+mn-ea"/>
              </a:rPr>
              <a:t> b) Five (5)  </a:t>
            </a:r>
            <a:r>
              <a:rPr lang="en-US" b="1">
                <a:sym typeface="+mn-ea"/>
              </a:rPr>
              <a:t>lessons </a:t>
            </a:r>
            <a:r>
              <a:rPr lang="en-US">
                <a:sym typeface="+mn-ea"/>
              </a:rPr>
              <a:t>we can learn from  </a:t>
            </a:r>
            <a:r>
              <a:rPr lang="en-US" b="1">
                <a:sym typeface="+mn-ea"/>
              </a:rPr>
              <a:t>John Wooden</a:t>
            </a:r>
            <a:r>
              <a:rPr lang="en-US">
                <a:sym typeface="+mn-ea"/>
              </a:rPr>
              <a:t> ‘s book on  how to  be </a:t>
            </a:r>
            <a:r>
              <a:rPr lang="en-US" b="1">
                <a:sym typeface="+mn-ea"/>
              </a:rPr>
              <a:t>successful in life.</a:t>
            </a:r>
            <a:r>
              <a:rPr lang="en-US">
                <a:sym typeface="+mn-ea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T0PIC 70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 The concept </a:t>
            </a:r>
            <a:r>
              <a:rPr lang="en-US" b="1"/>
              <a:t>‘Public Speaking’.</a:t>
            </a:r>
            <a:endParaRPr lang="en-US"/>
          </a:p>
          <a:p>
            <a:pPr marL="0" indent="0">
              <a:buNone/>
            </a:pPr>
            <a:r>
              <a:rPr lang="en-US"/>
              <a:t>b. </a:t>
            </a:r>
            <a:r>
              <a:rPr lang="en-US" b="1"/>
              <a:t>Skills</a:t>
            </a:r>
            <a:r>
              <a:rPr lang="en-US"/>
              <a:t> of Public Speaking</a:t>
            </a:r>
            <a:endParaRPr lang="en-US"/>
          </a:p>
          <a:p>
            <a:pPr marL="0" indent="0">
              <a:buNone/>
            </a:pPr>
            <a:r>
              <a:rPr lang="en-US"/>
              <a:t>c.The concept </a:t>
            </a:r>
            <a:r>
              <a:rPr lang="en-US" b="1"/>
              <a:t>‘Public Speaking Anxiety’.</a:t>
            </a:r>
            <a:endParaRPr lang="en-US"/>
          </a:p>
          <a:p>
            <a:pPr marL="0" indent="0">
              <a:buNone/>
            </a:pPr>
            <a:r>
              <a:rPr lang="en-US"/>
              <a:t>d. Help for Public Speaking Anxiety</a:t>
            </a:r>
            <a:endParaRPr lang="en-US"/>
          </a:p>
          <a:p>
            <a:pPr marL="0" indent="0">
              <a:buNone/>
            </a:pPr>
            <a:r>
              <a:rPr lang="en-US"/>
              <a:t>e.The Ways to </a:t>
            </a:r>
            <a:r>
              <a:rPr lang="en-US" b="1"/>
              <a:t>Increase Confidence</a:t>
            </a:r>
            <a:endParaRPr lang="en-US"/>
          </a:p>
          <a:p>
            <a:pPr marL="0" indent="0">
              <a:buNone/>
            </a:pPr>
            <a:r>
              <a:rPr lang="en-US"/>
              <a:t>f.How to </a:t>
            </a:r>
            <a:r>
              <a:rPr lang="en-US" b="1"/>
              <a:t>Learn</a:t>
            </a:r>
            <a:r>
              <a:rPr lang="en-US"/>
              <a:t> to Relax</a:t>
            </a: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 b="1"/>
              <a:t>nationalsocialanxietycenter.com</a:t>
            </a:r>
            <a:endParaRPr lang="en-US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-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5. Daniel </a:t>
            </a:r>
            <a:r>
              <a:rPr lang="en-US" b="1" dirty="0" err="1" smtClean="0"/>
              <a:t>Goleman</a:t>
            </a:r>
            <a:r>
              <a:rPr lang="en-US" dirty="0" smtClean="0"/>
              <a:t>– Emotional Intelligence (Key features)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b="1" dirty="0" smtClean="0"/>
              <a:t>Howard Gardner</a:t>
            </a:r>
            <a:r>
              <a:rPr lang="en-US" dirty="0" smtClean="0"/>
              <a:t> ‘s Multiple Intelligence—The frame of mind.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7. </a:t>
            </a:r>
            <a:r>
              <a:rPr lang="en-US" b="1" dirty="0" smtClean="0"/>
              <a:t>Dan </a:t>
            </a:r>
            <a:r>
              <a:rPr lang="en-US" b="1" dirty="0" err="1" smtClean="0"/>
              <a:t>Buettner</a:t>
            </a:r>
            <a:r>
              <a:rPr lang="en-US" dirty="0" smtClean="0"/>
              <a:t> ‘s research findings ( The Blue Zones) on the concept </a:t>
            </a:r>
            <a:r>
              <a:rPr lang="en-US" b="1" dirty="0" smtClean="0"/>
              <a:t>‘sense of purpose</a:t>
            </a:r>
            <a:r>
              <a:rPr lang="en-US" dirty="0" smtClean="0"/>
              <a:t>’.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71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a. The concept </a:t>
            </a:r>
            <a:r>
              <a:rPr lang="en-US" b="1"/>
              <a:t>‘Lifeskills’</a:t>
            </a:r>
            <a:endParaRPr lang="en-US"/>
          </a:p>
          <a:p>
            <a:pPr marL="0" indent="0">
              <a:buNone/>
            </a:pPr>
            <a:r>
              <a:rPr lang="en-US"/>
              <a:t>b.The  WHO core </a:t>
            </a:r>
            <a:r>
              <a:rPr lang="en-US" b="1"/>
              <a:t>‘Lifeskills’ </a:t>
            </a:r>
            <a:endParaRPr lang="en-US"/>
          </a:p>
          <a:p>
            <a:pPr marL="0" indent="0">
              <a:buNone/>
            </a:pPr>
            <a:r>
              <a:rPr lang="en-US"/>
              <a:t>c. The importance &amp; relevance of </a:t>
            </a:r>
            <a:r>
              <a:rPr lang="en-US" b="1"/>
              <a:t>lifeskills</a:t>
            </a:r>
            <a:r>
              <a:rPr lang="en-US"/>
              <a:t> to mental health practice.</a:t>
            </a:r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72: PUBLIC SPEAKING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Alex Lyon</a:t>
            </a:r>
            <a:endParaRPr lang="en-US"/>
          </a:p>
          <a:p>
            <a:pPr marL="0" indent="0">
              <a:buNone/>
            </a:pPr>
            <a:r>
              <a:rPr lang="en-US"/>
              <a:t>b) Alex Lyon </a:t>
            </a:r>
            <a:r>
              <a:rPr lang="en-US" b="1"/>
              <a:t>‘s dos and donts</a:t>
            </a:r>
            <a:r>
              <a:rPr lang="en-US"/>
              <a:t> for public Speaking and presenting as a beginner.</a:t>
            </a:r>
            <a:endParaRPr lang="en-US"/>
          </a:p>
          <a:p>
            <a:pPr marL="0" indent="0">
              <a:buNone/>
            </a:pPr>
            <a:r>
              <a:rPr lang="en-US"/>
              <a:t>c) How the above</a:t>
            </a:r>
            <a:r>
              <a:rPr lang="en-US" b="1"/>
              <a:t> help</a:t>
            </a:r>
            <a:r>
              <a:rPr lang="en-US"/>
              <a:t> the public mental  health practitioner.</a:t>
            </a:r>
            <a:endParaRPr lang="en-US" b="1"/>
          </a:p>
          <a:p>
            <a:r>
              <a:rPr lang="en-US" b="1"/>
              <a:t>www.eloquens.com</a:t>
            </a:r>
            <a:endParaRPr lang="en-US" b="1"/>
          </a:p>
          <a:p>
            <a:r>
              <a:rPr lang="en-US" b="1"/>
              <a:t>m.youtube.com</a:t>
            </a:r>
            <a:endParaRPr lang="en-US" b="1"/>
          </a:p>
        </p:txBody>
      </p:sp>
      <p:sp>
        <p:nvSpPr>
          <p:cNvPr id="4" name="Text Box 3"/>
          <p:cNvSpPr txBox="1"/>
          <p:nvPr/>
        </p:nvSpPr>
        <p:spPr>
          <a:xfrm>
            <a:off x="10933430" y="334073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73:THE MEANING OF ‘IRON SHARPENS IRON’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a) Brief background of Mel Walker</a:t>
            </a:r>
            <a:endParaRPr lang="en-US" b="1"/>
          </a:p>
          <a:p>
            <a:pPr marL="0" indent="0">
              <a:buNone/>
            </a:pPr>
            <a:r>
              <a:rPr lang="en-US" b="1"/>
              <a:t>b) Mel Walker’s article on ‘Iron Sharpens iron’ by bringing out the associated X4 principles of life namely:</a:t>
            </a:r>
            <a:endParaRPr lang="en-US" b="1"/>
          </a:p>
          <a:p>
            <a:pPr marL="0" indent="0">
              <a:buNone/>
            </a:pPr>
            <a:r>
              <a:rPr lang="en-US" b="1"/>
              <a:t>i-A principle of Relationship.</a:t>
            </a:r>
            <a:endParaRPr lang="en-US" b="1"/>
          </a:p>
          <a:p>
            <a:pPr marL="0" indent="0">
              <a:buNone/>
            </a:pPr>
            <a:r>
              <a:rPr lang="en-US" b="1"/>
              <a:t>ii- A principle of Accountability</a:t>
            </a:r>
            <a:endParaRPr lang="en-US" b="1"/>
          </a:p>
          <a:p>
            <a:pPr marL="0" indent="0">
              <a:buNone/>
            </a:pPr>
            <a:r>
              <a:rPr lang="en-US" b="1"/>
              <a:t>iii- A principle of motivation</a:t>
            </a:r>
            <a:endParaRPr lang="en-US" b="1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iv- A principle of Willingness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r>
              <a:rPr lang="en-US"/>
              <a:t>c) Relate the above principles to mental health practice.</a:t>
            </a:r>
            <a:endParaRPr lang="en-US"/>
          </a:p>
          <a:p>
            <a:endParaRPr lang="en-US" b="1"/>
          </a:p>
          <a:p>
            <a:pPr marL="0" indent="0">
              <a:buNone/>
            </a:pPr>
            <a:r>
              <a:rPr lang="en-US" b="1"/>
              <a:t>Refer to: www.christianity.com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74:THE COMFORT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 (1907)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researchers </a:t>
            </a:r>
            <a:r>
              <a:rPr lang="en-US" b="1"/>
              <a:t>Robert Yerkes &amp; John Dobson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b) The meaning of </a:t>
            </a:r>
            <a:r>
              <a:rPr lang="en-US" b="1"/>
              <a:t>‘Comfort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one.’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Ways to leave &amp; get out</a:t>
            </a:r>
            <a:r>
              <a:rPr lang="en-US"/>
              <a:t> of your confort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one.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Benefits</a:t>
            </a:r>
            <a:r>
              <a:rPr lang="en-US"/>
              <a:t> of leaving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pPr marL="0" indent="0">
              <a:buNone/>
            </a:pPr>
            <a:r>
              <a:rPr lang="en-US"/>
              <a:t>e) How to leave 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 and step in </a:t>
            </a:r>
            <a:r>
              <a:rPr lang="en-US" b="1"/>
              <a:t>Growth </a:t>
            </a:r>
            <a:r>
              <a:rPr lang="en-US" b="1" dirty="0" err="1" smtClean="0">
                <a:sym typeface="+mn-ea"/>
              </a:rPr>
              <a:t>Z</a:t>
            </a:r>
            <a:r>
              <a:rPr lang="en-US" b="1"/>
              <a:t>one.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f) X 5 inspiring </a:t>
            </a:r>
            <a:r>
              <a:rPr lang="en-US" b="1"/>
              <a:t>quotes</a:t>
            </a:r>
            <a:r>
              <a:rPr lang="en-US"/>
              <a:t> for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g) </a:t>
            </a:r>
            <a:r>
              <a:rPr lang="en-US" b="1"/>
              <a:t>X 2 types</a:t>
            </a:r>
            <a:r>
              <a:rPr lang="en-US"/>
              <a:t> of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h) The </a:t>
            </a:r>
            <a:r>
              <a:rPr lang="en-US" b="1"/>
              <a:t>mental health benefits</a:t>
            </a:r>
            <a:r>
              <a:rPr lang="en-US"/>
              <a:t>  of quiting  the comfort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one.</a:t>
            </a:r>
            <a:endParaRPr lang="en-US"/>
          </a:p>
          <a:p>
            <a:pPr marL="0" indent="0" algn="ctr">
              <a:buNone/>
            </a:pPr>
            <a:r>
              <a:rPr lang="en-US" b="1"/>
              <a:t>High5test</a:t>
            </a:r>
            <a:endParaRPr lang="en-US" b="1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75: INTERNATIONAL YOUTH FOUNDATION (IYF) ‘S initiative called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/>
              <a:t> PASSPORT TO SUCCESS (PTS).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background of </a:t>
            </a:r>
            <a:r>
              <a:rPr lang="en-US" b="1"/>
              <a:t>PTS.</a:t>
            </a:r>
            <a:endParaRPr lang="en-US" b="1"/>
          </a:p>
          <a:p>
            <a:pPr marL="0" indent="0">
              <a:buNone/>
            </a:pPr>
            <a:r>
              <a:rPr lang="en-US" b="1"/>
              <a:t>b) Life challenges X 3 </a:t>
            </a:r>
            <a:r>
              <a:rPr lang="en-US"/>
              <a:t>of the youth in mother Sambia today</a:t>
            </a:r>
            <a:endParaRPr lang="en-US"/>
          </a:p>
          <a:p>
            <a:pPr marL="0" indent="0">
              <a:buNone/>
            </a:pPr>
            <a:r>
              <a:rPr lang="en-US"/>
              <a:t>c)Youth </a:t>
            </a:r>
            <a:r>
              <a:rPr lang="en-US" b="1"/>
              <a:t>life skills</a:t>
            </a:r>
            <a:r>
              <a:rPr lang="en-US"/>
              <a:t> framework</a:t>
            </a:r>
            <a:endParaRPr lang="en-US"/>
          </a:p>
          <a:p>
            <a:pPr marL="0" indent="0">
              <a:buNone/>
            </a:pPr>
            <a:r>
              <a:rPr lang="en-US"/>
              <a:t>d) Importance Youth </a:t>
            </a:r>
            <a:r>
              <a:rPr lang="en-US" b="1"/>
              <a:t>Life skills</a:t>
            </a:r>
            <a:r>
              <a:rPr lang="en-US"/>
              <a:t> to mental health practice</a:t>
            </a:r>
            <a:endParaRPr lang="en-US"/>
          </a:p>
          <a:p>
            <a:pPr marL="0" indent="0">
              <a:buNone/>
            </a:pPr>
            <a:r>
              <a:rPr lang="en-US"/>
              <a:t>e) The </a:t>
            </a:r>
            <a:r>
              <a:rPr lang="en-US" b="1"/>
              <a:t>youth problems</a:t>
            </a:r>
            <a:r>
              <a:rPr lang="en-US"/>
              <a:t> PTS address.</a:t>
            </a:r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76: SURVIVAL SKILLS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a)Brief background of </a:t>
            </a:r>
            <a:r>
              <a:rPr lang="en-US" b="1"/>
              <a:t>Tony Wagner</a:t>
            </a:r>
            <a:endParaRPr lang="en-US"/>
          </a:p>
          <a:p>
            <a:pPr marL="0" indent="0">
              <a:buNone/>
            </a:pPr>
            <a:r>
              <a:rPr lang="en-US"/>
              <a:t>b)</a:t>
            </a:r>
            <a:r>
              <a:rPr lang="en-US" b="1"/>
              <a:t>Seven</a:t>
            </a:r>
            <a:r>
              <a:rPr lang="en-US"/>
              <a:t> Survival Skills according to TONY WAGNER in his book entitled : </a:t>
            </a:r>
            <a:r>
              <a:rPr lang="en-US" b="1"/>
              <a:t>‘The Global Achievement Gap’.</a:t>
            </a:r>
            <a:endParaRPr lang="en-US"/>
          </a:p>
          <a:p>
            <a:pPr marL="0" indent="0">
              <a:buNone/>
            </a:pPr>
            <a:r>
              <a:rPr lang="en-US"/>
              <a:t>c)The importance and relevance of the</a:t>
            </a:r>
            <a:r>
              <a:rPr lang="en-US" b="1"/>
              <a:t> 7 Survival Skills</a:t>
            </a:r>
            <a:r>
              <a:rPr lang="en-US"/>
              <a:t> 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77: ‘STORYTELLING’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‘Storytelling’.</a:t>
            </a:r>
            <a:endParaRPr lang="en-US"/>
          </a:p>
          <a:p>
            <a:pPr marL="0" indent="0">
              <a:buNone/>
            </a:pPr>
            <a:r>
              <a:rPr lang="en-US"/>
              <a:t>b) The link between   </a:t>
            </a:r>
            <a:r>
              <a:rPr lang="en-US" b="1"/>
              <a:t>Storytelling and </a:t>
            </a:r>
            <a:r>
              <a:rPr lang="en-US"/>
              <a:t> Mental Health.</a:t>
            </a:r>
            <a:endParaRPr lang="en-US"/>
          </a:p>
          <a:p>
            <a:pPr marL="0" indent="0">
              <a:buNone/>
            </a:pPr>
            <a:r>
              <a:rPr lang="en-US"/>
              <a:t>c)The  mental health</a:t>
            </a:r>
            <a:r>
              <a:rPr lang="en-US" b="1"/>
              <a:t> benefits</a:t>
            </a:r>
            <a:r>
              <a:rPr lang="en-US"/>
              <a:t> of Storytelling as @ www.verywellmind.com</a:t>
            </a:r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Examples of Stories</a:t>
            </a:r>
            <a:r>
              <a:rPr lang="en-US"/>
              <a:t> connected to mental health.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78: ‘INSPIRATION’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‘Inspiration’</a:t>
            </a:r>
            <a:endParaRPr lang="en-US"/>
          </a:p>
          <a:p>
            <a:pPr marL="0" indent="0">
              <a:buNone/>
            </a:pPr>
            <a:r>
              <a:rPr lang="en-US"/>
              <a:t>b) How </a:t>
            </a:r>
            <a:r>
              <a:rPr lang="en-US" b="1"/>
              <a:t>inspiration</a:t>
            </a:r>
            <a:r>
              <a:rPr lang="en-US"/>
              <a:t> is important to the mental health of a person</a:t>
            </a:r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Ten Real-Life Stories</a:t>
            </a:r>
            <a:r>
              <a:rPr lang="en-US"/>
              <a:t> as according to:</a:t>
            </a:r>
            <a:endParaRPr lang="en-US"/>
          </a:p>
          <a:p>
            <a:pPr marL="0" indent="0">
              <a:buNone/>
            </a:pPr>
            <a:r>
              <a:rPr lang="en-US" b="1"/>
              <a:t>   suninme.org/true-story.</a:t>
            </a:r>
            <a:endParaRPr 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8. </a:t>
            </a:r>
            <a:r>
              <a:rPr lang="en-US" b="1" dirty="0" smtClean="0"/>
              <a:t>T. </a:t>
            </a:r>
            <a:r>
              <a:rPr lang="en-US" b="1" dirty="0" err="1" smtClean="0"/>
              <a:t>Harv</a:t>
            </a:r>
            <a:r>
              <a:rPr lang="en-US" b="1" dirty="0" smtClean="0"/>
              <a:t> </a:t>
            </a:r>
            <a:r>
              <a:rPr lang="en-US" b="1" dirty="0" err="1" smtClean="0"/>
              <a:t>Eker</a:t>
            </a:r>
            <a:r>
              <a:rPr lang="en-US" dirty="0" smtClean="0"/>
              <a:t> ‘s Secrets of the </a:t>
            </a:r>
            <a:r>
              <a:rPr lang="en-US" dirty="0" err="1" smtClean="0"/>
              <a:t>Millionnaire</a:t>
            </a:r>
            <a:r>
              <a:rPr lang="en-US" dirty="0" smtClean="0"/>
              <a:t> Mind.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9. </a:t>
            </a:r>
            <a:r>
              <a:rPr lang="en-US" b="1" dirty="0" smtClean="0"/>
              <a:t>Wisdom Literature</a:t>
            </a: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10. </a:t>
            </a:r>
            <a:r>
              <a:rPr lang="en-US" b="1" dirty="0" smtClean="0"/>
              <a:t>Elisabeth </a:t>
            </a:r>
            <a:r>
              <a:rPr lang="en-US" b="1" dirty="0" err="1" smtClean="0"/>
              <a:t>Kubler</a:t>
            </a:r>
            <a:r>
              <a:rPr lang="en-US" b="1" dirty="0" smtClean="0"/>
              <a:t>- Ross:</a:t>
            </a:r>
            <a:r>
              <a:rPr lang="en-US" dirty="0" smtClean="0"/>
              <a:t> Grieving and Dying, The five stages of grieving.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11. </a:t>
            </a:r>
            <a:r>
              <a:rPr lang="en-US" b="1" dirty="0" smtClean="0"/>
              <a:t>David Kessler:</a:t>
            </a:r>
            <a:r>
              <a:rPr lang="en-US" dirty="0" smtClean="0"/>
              <a:t> Finding Meaning: The 6</a:t>
            </a:r>
            <a:r>
              <a:rPr lang="en-US" baseline="30000" dirty="0" smtClean="0"/>
              <a:t>th</a:t>
            </a:r>
            <a:r>
              <a:rPr lang="en-US" dirty="0" smtClean="0"/>
              <a:t> stage of grief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79: ‘PROCRASTINATION’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‘Procrastination’</a:t>
            </a:r>
            <a:endParaRPr lang="en-US"/>
          </a:p>
          <a:p>
            <a:pPr marL="0" indent="0">
              <a:buNone/>
            </a:pPr>
            <a:r>
              <a:rPr lang="en-US"/>
              <a:t>b) The </a:t>
            </a:r>
            <a:r>
              <a:rPr lang="en-US" b="1"/>
              <a:t>two types</a:t>
            </a:r>
            <a:r>
              <a:rPr lang="en-US"/>
              <a:t> of Procrastination.</a:t>
            </a:r>
            <a:endParaRPr lang="en-US"/>
          </a:p>
          <a:p>
            <a:pPr marL="0" indent="0">
              <a:buNone/>
            </a:pPr>
            <a:r>
              <a:rPr lang="en-US"/>
              <a:t>c) The </a:t>
            </a:r>
            <a:r>
              <a:rPr lang="en-US" b="1"/>
              <a:t>major causes</a:t>
            </a:r>
            <a:r>
              <a:rPr lang="en-US"/>
              <a:t> of procrastination</a:t>
            </a:r>
            <a:endParaRPr lang="en-US"/>
          </a:p>
          <a:p>
            <a:pPr marL="0" indent="0">
              <a:buNone/>
            </a:pPr>
            <a:r>
              <a:rPr lang="en-US"/>
              <a:t>d) The </a:t>
            </a:r>
            <a:r>
              <a:rPr lang="en-US" b="1"/>
              <a:t>examples</a:t>
            </a:r>
            <a:r>
              <a:rPr lang="en-US"/>
              <a:t> of Procrastination</a:t>
            </a:r>
            <a:endParaRPr lang="en-US"/>
          </a:p>
          <a:p>
            <a:pPr marL="0" indent="0">
              <a:buNone/>
            </a:pPr>
            <a:r>
              <a:rPr lang="en-US"/>
              <a:t>e) Ways to </a:t>
            </a:r>
            <a:r>
              <a:rPr lang="en-US" b="1"/>
              <a:t>overcome</a:t>
            </a:r>
            <a:r>
              <a:rPr lang="en-US"/>
              <a:t> Procrastination</a:t>
            </a:r>
            <a:endParaRPr lang="en-US"/>
          </a:p>
          <a:p>
            <a:pPr marL="0" indent="0">
              <a:buNone/>
            </a:pPr>
            <a:r>
              <a:rPr lang="en-US"/>
              <a:t>Refer to: </a:t>
            </a:r>
            <a:r>
              <a:rPr lang="en-US" b="1"/>
              <a:t>High5test</a:t>
            </a:r>
            <a:endParaRPr lang="en-US" b="1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80: SEROTONIN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</a:t>
            </a:r>
            <a:r>
              <a:rPr lang="en-US" b="1"/>
              <a:t> Serotonin</a:t>
            </a:r>
            <a:endParaRPr lang="en-US"/>
          </a:p>
          <a:p>
            <a:pPr marL="0" indent="0">
              <a:buNone/>
            </a:pPr>
            <a:r>
              <a:rPr lang="en-US"/>
              <a:t>b)</a:t>
            </a:r>
            <a:r>
              <a:rPr lang="en-US" b="1"/>
              <a:t>Influence </a:t>
            </a:r>
            <a:r>
              <a:rPr lang="en-US"/>
              <a:t>of Serotonin has on our mental health</a:t>
            </a:r>
            <a:endParaRPr lang="en-US"/>
          </a:p>
          <a:p>
            <a:pPr marL="0" indent="0">
              <a:buNone/>
            </a:pPr>
            <a:r>
              <a:rPr lang="en-US"/>
              <a:t>c)</a:t>
            </a:r>
            <a:r>
              <a:rPr lang="en-US" b="1"/>
              <a:t> Ways</a:t>
            </a:r>
            <a:r>
              <a:rPr lang="en-US"/>
              <a:t> to boost Serotonin levels</a:t>
            </a:r>
            <a:endParaRPr lang="en-US"/>
          </a:p>
          <a:p>
            <a:pPr marL="0" indent="0">
              <a:buNone/>
            </a:pPr>
            <a:r>
              <a:rPr lang="en-US"/>
              <a:t>d) Its </a:t>
            </a:r>
            <a:r>
              <a:rPr lang="en-US" b="1"/>
              <a:t>impact</a:t>
            </a:r>
            <a:r>
              <a:rPr lang="en-US"/>
              <a:t> on mental health</a:t>
            </a:r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81: DISCUSS:</a:t>
            </a:r>
            <a:r>
              <a:rPr lang="en-US"/>
              <a:t> HOW TOXIC GOSSIP CAN HURT YOUR HEALTH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UNDER: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‘Gossip’</a:t>
            </a:r>
            <a:endParaRPr lang="en-US"/>
          </a:p>
          <a:p>
            <a:pPr marL="0" indent="0">
              <a:buNone/>
            </a:pPr>
            <a:r>
              <a:rPr lang="en-US"/>
              <a:t>b) </a:t>
            </a:r>
            <a:r>
              <a:rPr lang="en-US" b="1"/>
              <a:t>Types</a:t>
            </a:r>
            <a:r>
              <a:rPr lang="en-US"/>
              <a:t> of Gossip</a:t>
            </a:r>
            <a:endParaRPr lang="en-US"/>
          </a:p>
          <a:p>
            <a:pPr marL="0" indent="0">
              <a:buNone/>
            </a:pPr>
            <a:r>
              <a:rPr lang="en-US"/>
              <a:t>c) </a:t>
            </a:r>
            <a:r>
              <a:rPr lang="en-US" b="1"/>
              <a:t>Research</a:t>
            </a:r>
            <a:r>
              <a:rPr lang="en-US"/>
              <a:t> findings about Gossip</a:t>
            </a:r>
            <a:endParaRPr lang="en-US"/>
          </a:p>
          <a:p>
            <a:pPr marL="0" indent="0">
              <a:buNone/>
            </a:pPr>
            <a:r>
              <a:rPr lang="en-US"/>
              <a:t>d) The </a:t>
            </a:r>
            <a:r>
              <a:rPr lang="en-US" b="1"/>
              <a:t>Hormones </a:t>
            </a:r>
            <a:r>
              <a:rPr lang="en-US"/>
              <a:t>associated with Gossip</a:t>
            </a:r>
            <a:endParaRPr lang="en-US"/>
          </a:p>
          <a:p>
            <a:pPr marL="0" indent="0">
              <a:buNone/>
            </a:pPr>
            <a:r>
              <a:rPr lang="en-US"/>
              <a:t>e) Health </a:t>
            </a:r>
            <a:r>
              <a:rPr lang="en-US" b="1"/>
              <a:t>effects</a:t>
            </a:r>
            <a:r>
              <a:rPr lang="en-US"/>
              <a:t> of Gossip.</a:t>
            </a:r>
            <a:endParaRPr lang="en-US"/>
          </a:p>
          <a:p>
            <a:pPr marL="0" indent="0">
              <a:buNone/>
            </a:pPr>
            <a:r>
              <a:rPr lang="en-US" b="1"/>
              <a:t>www.wearegreenbay.com</a:t>
            </a:r>
            <a:endParaRPr lang="en-US" b="1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82: DO NO HARM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r>
              <a:rPr lang="en-US"/>
              <a:t> </a:t>
            </a:r>
            <a:r>
              <a:rPr lang="en-US" b="1"/>
              <a:t>DO NO HARM ( DNH)</a:t>
            </a:r>
            <a:r>
              <a:rPr lang="en-US"/>
              <a:t>: Stories of life, Death,&amp; Brain Surgery. Author </a:t>
            </a:r>
            <a:r>
              <a:rPr lang="en-US" b="1"/>
              <a:t>Henry Marsh.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 </a:t>
            </a:r>
            <a:r>
              <a:rPr lang="en-US" b="1"/>
              <a:t>background</a:t>
            </a:r>
            <a:r>
              <a:rPr lang="en-US"/>
              <a:t> of the author</a:t>
            </a:r>
            <a:endParaRPr lang="en-US"/>
          </a:p>
          <a:p>
            <a:pPr marL="0" indent="0">
              <a:buNone/>
            </a:pPr>
            <a:r>
              <a:rPr lang="en-US"/>
              <a:t>b) </a:t>
            </a:r>
            <a:r>
              <a:rPr lang="en-US" b="1"/>
              <a:t>Meaning</a:t>
            </a:r>
            <a:r>
              <a:rPr lang="en-US"/>
              <a:t> of DNH</a:t>
            </a:r>
            <a:endParaRPr lang="en-US"/>
          </a:p>
          <a:p>
            <a:pPr marL="0" indent="0">
              <a:buNone/>
            </a:pPr>
            <a:r>
              <a:rPr lang="en-US"/>
              <a:t>c)The</a:t>
            </a:r>
            <a:r>
              <a:rPr lang="en-US" b="1"/>
              <a:t> DNH</a:t>
            </a:r>
            <a:r>
              <a:rPr lang="en-US"/>
              <a:t> principle</a:t>
            </a:r>
            <a:endParaRPr lang="en-US"/>
          </a:p>
          <a:p>
            <a:pPr marL="0" indent="0">
              <a:buNone/>
            </a:pPr>
            <a:r>
              <a:rPr lang="en-US"/>
              <a:t>d)</a:t>
            </a:r>
            <a:r>
              <a:rPr lang="en-US" b="1"/>
              <a:t>Examples</a:t>
            </a:r>
            <a:r>
              <a:rPr lang="en-US"/>
              <a:t> of DNH as they relate to clients and community</a:t>
            </a:r>
            <a:endParaRPr lang="en-US"/>
          </a:p>
          <a:p>
            <a:pPr marL="0" indent="0">
              <a:buNone/>
            </a:pPr>
            <a:r>
              <a:rPr lang="en-US"/>
              <a:t>e)</a:t>
            </a:r>
            <a:r>
              <a:rPr lang="en-US" b="1"/>
              <a:t>Importance</a:t>
            </a:r>
            <a:r>
              <a:rPr lang="en-US"/>
              <a:t> of DNH 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83: OVERTHINKING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OVERTHINKING IN RELATIONSHIPS FIX</a:t>
            </a:r>
            <a:r>
              <a:rPr lang="en-US"/>
              <a:t> by Rodney Noble.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Brief background</a:t>
            </a:r>
            <a:r>
              <a:rPr lang="en-US" b="1"/>
              <a:t> of Rodney Noble</a:t>
            </a:r>
            <a:endParaRPr lang="en-US"/>
          </a:p>
          <a:p>
            <a:r>
              <a:rPr lang="en-US"/>
              <a:t>The term </a:t>
            </a:r>
            <a:r>
              <a:rPr lang="en-US" b="1"/>
              <a:t>‘Overthinking’</a:t>
            </a:r>
            <a:endParaRPr lang="en-US"/>
          </a:p>
          <a:p>
            <a:r>
              <a:rPr lang="en-US"/>
              <a:t>Its causes &amp; how it manifests in a relationship.</a:t>
            </a:r>
            <a:endParaRPr lang="en-US"/>
          </a:p>
          <a:p>
            <a:r>
              <a:rPr lang="en-US"/>
              <a:t>Its effects on your mental &amp; physical well being </a:t>
            </a:r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first steps in fighting overthinking</a:t>
            </a:r>
            <a:endParaRPr lang="en-US"/>
          </a:p>
          <a:p>
            <a:r>
              <a:rPr lang="en-US"/>
              <a:t>How to overcome Overthinking in long-distance relationships</a:t>
            </a:r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84: THE HAPPINESS TRAP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‘The Happiness Trap’:</a:t>
            </a:r>
            <a:r>
              <a:rPr lang="en-US"/>
              <a:t> Stop Struggling Start Living.  Book by  </a:t>
            </a:r>
            <a:r>
              <a:rPr lang="en-US" b="1"/>
              <a:t>Russ Harris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/>
              <a:t>Brief </a:t>
            </a:r>
            <a:r>
              <a:rPr lang="en-US" b="1"/>
              <a:t>background </a:t>
            </a:r>
            <a:r>
              <a:rPr lang="en-US"/>
              <a:t>of Russ Harris</a:t>
            </a:r>
            <a:endParaRPr lang="en-US"/>
          </a:p>
          <a:p>
            <a:r>
              <a:rPr lang="en-US"/>
              <a:t>Techniques to </a:t>
            </a:r>
            <a:r>
              <a:rPr lang="en-US" b="1"/>
              <a:t>reduce stress</a:t>
            </a:r>
            <a:endParaRPr lang="en-US"/>
          </a:p>
          <a:p>
            <a:r>
              <a:rPr lang="en-US" b="1"/>
              <a:t>Secrets</a:t>
            </a:r>
            <a:r>
              <a:rPr lang="en-US"/>
              <a:t> to living happily</a:t>
            </a:r>
            <a:endParaRPr lang="en-US"/>
          </a:p>
          <a:p>
            <a:r>
              <a:rPr lang="en-US"/>
              <a:t>Other </a:t>
            </a:r>
            <a:r>
              <a:rPr lang="en-US" b="1"/>
              <a:t>key lessons</a:t>
            </a:r>
            <a:r>
              <a:rPr lang="en-US"/>
              <a:t> learnt </a:t>
            </a:r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85: DISCIPLINE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‘The Power Of Discipline’</a:t>
            </a:r>
            <a:r>
              <a:rPr lang="en-US"/>
              <a:t> Book by  </a:t>
            </a:r>
            <a:r>
              <a:rPr lang="en-US" b="1"/>
              <a:t>Daniel Walter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 b="1"/>
              <a:t>Brief background</a:t>
            </a:r>
            <a:r>
              <a:rPr lang="en-US"/>
              <a:t> of  Daniel Walter</a:t>
            </a:r>
            <a:endParaRPr lang="en-US"/>
          </a:p>
          <a:p>
            <a:r>
              <a:rPr lang="en-US"/>
              <a:t>Meaning of term </a:t>
            </a:r>
            <a:r>
              <a:rPr lang="en-US" b="1"/>
              <a:t>‘Discipline’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essence</a:t>
            </a:r>
            <a:r>
              <a:rPr lang="en-US"/>
              <a:t> of self-discipline in life</a:t>
            </a:r>
            <a:endParaRPr lang="en-US"/>
          </a:p>
          <a:p>
            <a:r>
              <a:rPr lang="en-US"/>
              <a:t>Why we need a </a:t>
            </a:r>
            <a:r>
              <a:rPr lang="en-US" b="1"/>
              <a:t>solid foundation</a:t>
            </a:r>
            <a:r>
              <a:rPr lang="en-US"/>
              <a:t> of self-discipline to achieve our </a:t>
            </a:r>
            <a:r>
              <a:rPr lang="en-US" b="1"/>
              <a:t>goals</a:t>
            </a:r>
            <a:r>
              <a:rPr lang="en-US"/>
              <a:t> in life</a:t>
            </a:r>
            <a:endParaRPr lang="en-US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86: SPORTS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term </a:t>
            </a:r>
            <a:r>
              <a:rPr lang="en-US" b="1"/>
              <a:t>‘Sports’</a:t>
            </a:r>
            <a:endParaRPr lang="en-US"/>
          </a:p>
          <a:p>
            <a:pPr marL="0" indent="0">
              <a:buNone/>
            </a:pPr>
            <a:r>
              <a:rPr lang="en-US"/>
              <a:t>b) What is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ambia’s # </a:t>
            </a:r>
            <a:r>
              <a:rPr lang="en-US" b="1"/>
              <a:t>one sport?</a:t>
            </a:r>
            <a:endParaRPr lang="en-US"/>
          </a:p>
          <a:p>
            <a:pPr marL="0" indent="0">
              <a:buNone/>
            </a:pPr>
            <a:r>
              <a:rPr lang="en-US"/>
              <a:t>c) Other </a:t>
            </a:r>
            <a:r>
              <a:rPr lang="en-US" b="1"/>
              <a:t>Types </a:t>
            </a:r>
            <a:r>
              <a:rPr lang="en-US"/>
              <a:t>of  sports in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</a:t>
            </a:r>
            <a:endParaRPr lang="en-US"/>
          </a:p>
          <a:p>
            <a:pPr marL="0" indent="0">
              <a:buNone/>
            </a:pPr>
            <a:r>
              <a:rPr lang="en-US"/>
              <a:t>d) </a:t>
            </a:r>
            <a:r>
              <a:rPr lang="en-US" b="1"/>
              <a:t>Health benefits</a:t>
            </a:r>
            <a:r>
              <a:rPr lang="en-US"/>
              <a:t> of mother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 ‘s # one sport- X 5.</a:t>
            </a:r>
            <a:endParaRPr lang="en-US"/>
          </a:p>
          <a:p>
            <a:pPr marL="0" indent="0">
              <a:buNone/>
            </a:pPr>
            <a:r>
              <a:rPr lang="en-US"/>
              <a:t>e)</a:t>
            </a:r>
            <a:r>
              <a:rPr lang="en-US" b="1"/>
              <a:t> X3 </a:t>
            </a:r>
            <a:r>
              <a:rPr lang="en-US"/>
              <a:t>disadvantages of the football in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ambia.</a:t>
            </a:r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f)</a:t>
            </a:r>
            <a:r>
              <a:rPr lang="en-US" b="1"/>
              <a:t> Challenges</a:t>
            </a:r>
            <a:r>
              <a:rPr lang="en-US"/>
              <a:t>  Football Association of </a:t>
            </a:r>
            <a:r>
              <a:rPr lang="en-US" dirty="0" err="1" smtClean="0">
                <a:sym typeface="+mn-ea"/>
              </a:rPr>
              <a:t>Zambia (FAZ)</a:t>
            </a:r>
            <a:r>
              <a:rPr lang="en-US"/>
              <a:t> face.</a:t>
            </a:r>
            <a:endParaRPr lang="en-US"/>
          </a:p>
          <a:p>
            <a:pPr marL="0" indent="0">
              <a:buNone/>
            </a:pPr>
            <a:r>
              <a:rPr lang="en-US"/>
              <a:t>g) The meaning of abbreviation G.O.A.T  in the world of sports</a:t>
            </a:r>
            <a:endParaRPr lang="en-US"/>
          </a:p>
          <a:p>
            <a:pPr marL="0" indent="0">
              <a:buNone/>
            </a:pPr>
            <a:r>
              <a:rPr lang="en-US"/>
              <a:t>h) What does it take (qualities) to be called the G.O.A.T. Refer to: </a:t>
            </a:r>
            <a:r>
              <a:rPr lang="en-US" b="1"/>
              <a:t>www.linkedin.com</a:t>
            </a:r>
            <a:r>
              <a:rPr lang="en-US"/>
              <a:t> Article by Robert Jerus, SPHR--Always on Your Mind.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12.</a:t>
            </a:r>
            <a:r>
              <a:rPr lang="en-US" b="1" dirty="0" smtClean="0"/>
              <a:t> Karen Armstrong:</a:t>
            </a:r>
            <a:r>
              <a:rPr lang="en-US" dirty="0" smtClean="0"/>
              <a:t> Twelve steps to a Compassionate life, 2010.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13. Sue Stuart-Smith: </a:t>
            </a:r>
            <a:r>
              <a:rPr lang="en-US" dirty="0" smtClean="0"/>
              <a:t>‘The Well-Gardened Mind: The Restorative Power of Nature.’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Working with nature can radically transform our health, well-being and confidence. </a:t>
            </a:r>
            <a:endParaRPr lang="en-US" dirty="0" smtClean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87: FANATICISM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word </a:t>
            </a:r>
            <a:r>
              <a:rPr lang="en-US" b="1"/>
              <a:t>‘Fanaticism’</a:t>
            </a:r>
            <a:endParaRPr lang="en-US"/>
          </a:p>
          <a:p>
            <a:pPr marL="0" indent="0">
              <a:buNone/>
            </a:pPr>
            <a:r>
              <a:rPr lang="en-US"/>
              <a:t>b) Fanaticism Examples</a:t>
            </a:r>
            <a:endParaRPr lang="en-US"/>
          </a:p>
          <a:p>
            <a:pPr marL="0" indent="0">
              <a:buNone/>
            </a:pPr>
            <a:r>
              <a:rPr lang="en-US"/>
              <a:t>c) i-The term </a:t>
            </a:r>
            <a:r>
              <a:rPr lang="en-US" b="1"/>
              <a:t>‘Religious Fanaticism’</a:t>
            </a:r>
            <a:r>
              <a:rPr lang="en-US"/>
              <a:t> as according to: mena-studies.org</a:t>
            </a:r>
            <a:endParaRPr lang="en-US"/>
          </a:p>
          <a:p>
            <a:pPr marL="0" indent="0">
              <a:buNone/>
            </a:pPr>
            <a:r>
              <a:rPr lang="en-US"/>
              <a:t>   ii- The term </a:t>
            </a:r>
            <a:r>
              <a:rPr lang="en-US" b="1"/>
              <a:t>‘Hyperreligiosity’</a:t>
            </a:r>
            <a:r>
              <a:rPr lang="en-US"/>
              <a:t> as according to W en.m. wikipedia.org</a:t>
            </a:r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CONT’</a:t>
            </a:r>
            <a:endParaRPr lang="en-US" b="1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d) According to www.psychology.today.com which says</a:t>
            </a:r>
            <a:r>
              <a:rPr lang="en-US" b="1"/>
              <a:t>: ‘Fanaticism Is a Disease Like Alcoholism’.</a:t>
            </a:r>
            <a:endParaRPr lang="en-US" b="1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88: POVERTY &amp; EDUCATION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The book entitled: </a:t>
            </a:r>
            <a:r>
              <a:rPr lang="en-US" b="1"/>
              <a:t>‘Poor’ </a:t>
            </a:r>
            <a:r>
              <a:rPr lang="en-US"/>
              <a:t>by Katriona O’ Sullivan.  </a:t>
            </a:r>
            <a:r>
              <a:rPr lang="en-US" b="1"/>
              <a:t>www.penguin.co.uk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 b="1"/>
          </a:p>
          <a:p>
            <a:pPr marL="0" indent="0">
              <a:buNone/>
            </a:pPr>
            <a:r>
              <a:rPr lang="en-US" b="1"/>
              <a:t>a) Brief background of Kariona O’ Sullivan</a:t>
            </a:r>
            <a:endParaRPr lang="en-US" b="1"/>
          </a:p>
          <a:p>
            <a:pPr marL="0" indent="0">
              <a:buNone/>
            </a:pPr>
            <a:r>
              <a:rPr lang="en-US"/>
              <a:t>b) Brief </a:t>
            </a:r>
            <a:r>
              <a:rPr lang="en-US" b="1"/>
              <a:t>summary </a:t>
            </a:r>
            <a:r>
              <a:rPr lang="en-US"/>
              <a:t>of the book</a:t>
            </a:r>
            <a:endParaRPr lang="en-US"/>
          </a:p>
          <a:p>
            <a:pPr marL="0" indent="0">
              <a:buNone/>
            </a:pPr>
            <a:r>
              <a:rPr lang="en-US"/>
              <a:t>c) X </a:t>
            </a:r>
            <a:r>
              <a:rPr lang="en-US" b="1"/>
              <a:t>5 takeaways</a:t>
            </a:r>
            <a:r>
              <a:rPr lang="en-US"/>
              <a:t> from the book</a:t>
            </a:r>
            <a:endParaRPr lang="en-US"/>
          </a:p>
          <a:p>
            <a:pPr marL="0" indent="0">
              <a:buNone/>
            </a:pPr>
            <a:r>
              <a:rPr lang="en-US"/>
              <a:t>d) Any </a:t>
            </a:r>
            <a:r>
              <a:rPr lang="en-US" b="1"/>
              <a:t>personal experiences</a:t>
            </a:r>
            <a:r>
              <a:rPr lang="en-US"/>
              <a:t> you may want to share with the class</a:t>
            </a:r>
            <a:endParaRPr lang="en-US"/>
          </a:p>
          <a:p>
            <a:pPr marL="0" indent="0">
              <a:buNone/>
            </a:pPr>
            <a:r>
              <a:rPr lang="en-US"/>
              <a:t>e) How </a:t>
            </a:r>
            <a:r>
              <a:rPr lang="en-US" b="1"/>
              <a:t>useful</a:t>
            </a:r>
            <a:r>
              <a:rPr lang="en-US"/>
              <a:t> is the book to   </a:t>
            </a:r>
            <a:r>
              <a:rPr lang="en-US" dirty="0" err="1" smtClean="0">
                <a:sym typeface="+mn-ea"/>
              </a:rPr>
              <a:t>Z</a:t>
            </a:r>
            <a:r>
              <a:rPr lang="en-US"/>
              <a:t>ambian youths</a:t>
            </a:r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89: FINANCIAL LITERACY &amp; KIDS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7500" lnSpcReduction="10000"/>
          </a:bodyPr>
          <a:lstStyle/>
          <a:p>
            <a:pPr marL="0" indent="0">
              <a:buNone/>
            </a:pPr>
            <a:r>
              <a:rPr lang="en-US"/>
              <a:t>  </a:t>
            </a:r>
            <a:r>
              <a:rPr lang="en-US" b="1"/>
              <a:t>RICH DAD, POOR DAD- </a:t>
            </a:r>
            <a:r>
              <a:rPr lang="en-US"/>
              <a:t>What the Rich Teach Their Kids About Money. Author  </a:t>
            </a:r>
            <a:r>
              <a:rPr lang="en-US" b="1"/>
              <a:t>Robert  T Kiyosaki.</a:t>
            </a:r>
            <a:endParaRPr lang="en-US"/>
          </a:p>
          <a:p>
            <a:pPr marL="0" indent="0">
              <a:buNone/>
            </a:pPr>
            <a:r>
              <a:rPr lang="en-US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Brief  background of the </a:t>
            </a:r>
            <a:r>
              <a:rPr lang="en-US" b="1"/>
              <a:t>author</a:t>
            </a:r>
            <a:endParaRPr lang="en-US"/>
          </a:p>
          <a:p>
            <a:pPr marL="0" indent="0">
              <a:buNone/>
            </a:pPr>
            <a:r>
              <a:rPr lang="en-US"/>
              <a:t>b) Money &amp; Kids- </a:t>
            </a:r>
            <a:r>
              <a:rPr lang="en-US" b="1"/>
              <a:t>why </a:t>
            </a:r>
            <a:r>
              <a:rPr lang="en-US"/>
              <a:t>is it important</a:t>
            </a:r>
            <a:endParaRPr lang="en-US"/>
          </a:p>
          <a:p>
            <a:pPr marL="0" indent="0">
              <a:buNone/>
            </a:pPr>
            <a:r>
              <a:rPr lang="en-US"/>
              <a:t>c) What the Rich </a:t>
            </a:r>
            <a:r>
              <a:rPr lang="en-US" b="1"/>
              <a:t>Teach</a:t>
            </a:r>
            <a:r>
              <a:rPr lang="en-US"/>
              <a:t> Their Kids</a:t>
            </a:r>
            <a:endParaRPr lang="en-US"/>
          </a:p>
          <a:p>
            <a:pPr marL="0" indent="0">
              <a:buNone/>
            </a:pPr>
            <a:r>
              <a:rPr lang="en-US"/>
              <a:t>d) Lessons learnt applicable to public mental health  practice in mother Zambia. </a:t>
            </a:r>
            <a:endParaRPr 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90: COLIN POWELL ON LEADERSHIP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pPr marL="0" indent="0">
              <a:buNone/>
            </a:pPr>
            <a:r>
              <a:rPr lang="en-US" b="1"/>
              <a:t>‘IT WORKED FOR ME’:</a:t>
            </a:r>
            <a:r>
              <a:rPr lang="en-US"/>
              <a:t> IN LIFE &amp; LEADERSHIP. Book by Colin Powell with Tony KoltZ</a:t>
            </a:r>
            <a:endParaRPr lang="en-US"/>
          </a:p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a)Brief background of  </a:t>
            </a:r>
            <a:r>
              <a:rPr lang="en-US" b="1"/>
              <a:t>Colin Powell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b)The </a:t>
            </a:r>
            <a:r>
              <a:rPr lang="en-US" b="1"/>
              <a:t>“ Thirteen Rules”</a:t>
            </a:r>
            <a:r>
              <a:rPr lang="en-US"/>
              <a:t> that served as the basis for his leadership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c)Relate the </a:t>
            </a:r>
            <a:r>
              <a:rPr lang="en-US" b="1"/>
              <a:t>rules </a:t>
            </a:r>
            <a:r>
              <a:rPr lang="en-US"/>
              <a:t>to public mental health  practice.</a:t>
            </a:r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ym typeface="+mn-ea"/>
              </a:rPr>
              <a:t>TOPIC 91: BUILT TO MOVE</a:t>
            </a:r>
            <a:endParaRPr lang="en-US" b="1"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‘BUILT TO MOVE’</a:t>
            </a:r>
            <a:r>
              <a:rPr lang="en-US"/>
              <a:t> Book by Kelly Starrett &amp; Juliet Starrett</a:t>
            </a:r>
            <a:endParaRPr lang="en-US"/>
          </a:p>
          <a:p>
            <a:r>
              <a:rPr lang="en-US" b="1"/>
              <a:t>DISCUSS:</a:t>
            </a:r>
            <a:endParaRPr lang="en-US"/>
          </a:p>
          <a:p>
            <a:r>
              <a:rPr lang="en-US"/>
              <a:t>Brief background of the </a:t>
            </a:r>
            <a:r>
              <a:rPr lang="en-US" b="1"/>
              <a:t>two authors</a:t>
            </a:r>
            <a:endParaRPr lang="en-US"/>
          </a:p>
          <a:p>
            <a:r>
              <a:rPr lang="en-US"/>
              <a:t>The </a:t>
            </a:r>
            <a:r>
              <a:rPr lang="en-US" b="1"/>
              <a:t>“ten essential habits”</a:t>
            </a:r>
            <a:r>
              <a:rPr lang="en-US"/>
              <a:t> in the book</a:t>
            </a:r>
            <a:endParaRPr lang="en-US"/>
          </a:p>
          <a:p>
            <a:r>
              <a:rPr lang="en-US"/>
              <a:t>How the book contribute  </a:t>
            </a:r>
            <a:r>
              <a:rPr lang="en-US" b="1"/>
              <a:t>positively </a:t>
            </a:r>
            <a:r>
              <a:rPr lang="en-US"/>
              <a:t> to Mental health  practice. </a:t>
            </a:r>
            <a:endParaRPr lang="en-US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92:THE SELF-CARE MINDSET” by Jeanatte Bronee.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/>
              <a:t>DISCUSS:</a:t>
            </a:r>
            <a:endParaRPr lang="en-US"/>
          </a:p>
          <a:p>
            <a:r>
              <a:rPr lang="en-US"/>
              <a:t>a) Brief background of </a:t>
            </a:r>
            <a:r>
              <a:rPr lang="en-US" b="1"/>
              <a:t>Jeanette Bronee</a:t>
            </a:r>
            <a:r>
              <a:rPr lang="en-US"/>
              <a:t> the author of the book entitled </a:t>
            </a:r>
            <a:r>
              <a:rPr lang="en-US" b="1"/>
              <a:t>The Self-Care Mindset”</a:t>
            </a:r>
            <a:endParaRPr lang="en-US"/>
          </a:p>
          <a:p>
            <a:r>
              <a:rPr lang="en-US"/>
              <a:t>b) The concept </a:t>
            </a:r>
            <a:r>
              <a:rPr lang="en-US" b="1"/>
              <a:t>‘Self-Care Mindset’</a:t>
            </a:r>
            <a:endParaRPr lang="en-US"/>
          </a:p>
          <a:p>
            <a:r>
              <a:rPr lang="en-US"/>
              <a:t>c) </a:t>
            </a:r>
            <a:r>
              <a:rPr lang="en-US" b="1"/>
              <a:t>Five key</a:t>
            </a:r>
            <a:r>
              <a:rPr lang="en-US"/>
              <a:t> areas of Self-Care</a:t>
            </a:r>
            <a:endParaRPr lang="en-US"/>
          </a:p>
          <a:p>
            <a:r>
              <a:rPr lang="en-US"/>
              <a:t>d)The </a:t>
            </a:r>
            <a:r>
              <a:rPr lang="en-US" b="1"/>
              <a:t>lessons </a:t>
            </a:r>
            <a:r>
              <a:rPr lang="en-US"/>
              <a:t>learnt from her book</a:t>
            </a:r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93: ALPHA MINDSET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lstStyle/>
          <a:p>
            <a:r>
              <a:rPr lang="en-US" b="1"/>
              <a:t>DISCUSS:</a:t>
            </a:r>
            <a:endParaRPr lang="en-US"/>
          </a:p>
          <a:p>
            <a:pPr marL="0" indent="0">
              <a:buNone/>
            </a:pPr>
            <a:r>
              <a:rPr lang="en-US"/>
              <a:t>a) The concept </a:t>
            </a:r>
            <a:r>
              <a:rPr lang="en-US" b="1"/>
              <a:t>‘Alpha Mindset’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b)The </a:t>
            </a:r>
            <a:r>
              <a:rPr lang="en-US" b="1"/>
              <a:t>benefits</a:t>
            </a:r>
            <a:r>
              <a:rPr lang="en-US"/>
              <a:t> associated with Alpha Mindset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c) The </a:t>
            </a:r>
            <a:r>
              <a:rPr lang="en-US" b="1"/>
              <a:t>best</a:t>
            </a:r>
            <a:r>
              <a:rPr lang="en-US"/>
              <a:t> ways to develop Alpha Mindset </a:t>
            </a:r>
            <a:endParaRPr lang="en-US"/>
          </a:p>
          <a:p>
            <a:pPr marL="0" indent="0">
              <a:buNone/>
            </a:pPr>
            <a:r>
              <a:rPr lang="en-US" b="1"/>
              <a:t>www.believeinmind.com/mindset/Alpha mindset</a:t>
            </a:r>
            <a:endParaRPr lang="en-US" b="1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d)The </a:t>
            </a:r>
            <a:r>
              <a:rPr lang="en-US" b="1"/>
              <a:t>four </a:t>
            </a:r>
            <a:r>
              <a:rPr lang="en-US"/>
              <a:t>lessons learnt from the book </a:t>
            </a:r>
            <a:r>
              <a:rPr lang="en-US" b="1"/>
              <a:t>‘Alpha Mindset-A guide for men’ </a:t>
            </a:r>
            <a:r>
              <a:rPr lang="en-US"/>
              <a:t>by </a:t>
            </a:r>
            <a:r>
              <a:rPr lang="en-US" b="1"/>
              <a:t>John Winters.</a:t>
            </a:r>
            <a:endParaRPr lang="en-US" b="1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TOPIC 94: RICH HABITS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>
                <a:sym typeface="+mn-ea"/>
              </a:rPr>
              <a:t>DISCUSS:</a:t>
            </a:r>
            <a:endParaRPr lang="en-US"/>
          </a:p>
          <a:p>
            <a:r>
              <a:rPr lang="en-US">
                <a:sym typeface="+mn-ea"/>
              </a:rPr>
              <a:t>a) Brief background of Thomas C. Corley the author of the book entitled “</a:t>
            </a:r>
            <a:r>
              <a:rPr lang="en-US" b="1">
                <a:sym typeface="+mn-ea"/>
              </a:rPr>
              <a:t> Rich Habits ”</a:t>
            </a:r>
            <a:endParaRPr lang="en-US"/>
          </a:p>
          <a:p>
            <a:r>
              <a:rPr lang="en-US">
                <a:sym typeface="+mn-ea"/>
              </a:rPr>
              <a:t>b) The concept </a:t>
            </a:r>
            <a:r>
              <a:rPr lang="en-US" b="1">
                <a:sym typeface="+mn-ea"/>
              </a:rPr>
              <a:t>‘Habits’</a:t>
            </a:r>
            <a:endParaRPr lang="en-US"/>
          </a:p>
          <a:p>
            <a:r>
              <a:rPr lang="en-US">
                <a:sym typeface="+mn-ea"/>
              </a:rPr>
              <a:t>c) </a:t>
            </a:r>
            <a:r>
              <a:rPr lang="en-US" b="1">
                <a:sym typeface="+mn-ea"/>
              </a:rPr>
              <a:t>Three habits in the </a:t>
            </a:r>
            <a:r>
              <a:rPr lang="en-US">
                <a:sym typeface="+mn-ea"/>
              </a:rPr>
              <a:t> book ‘Rich Habits’</a:t>
            </a:r>
            <a:endParaRPr lang="en-US"/>
          </a:p>
          <a:p>
            <a:r>
              <a:rPr lang="en-US">
                <a:sym typeface="+mn-ea"/>
              </a:rPr>
              <a:t>d)The </a:t>
            </a:r>
            <a:r>
              <a:rPr lang="en-US" b="1">
                <a:sym typeface="+mn-ea"/>
              </a:rPr>
              <a:t>main ideas </a:t>
            </a:r>
            <a:r>
              <a:rPr lang="en-US">
                <a:sym typeface="+mn-ea"/>
              </a:rPr>
              <a:t>from the </a:t>
            </a:r>
            <a:r>
              <a:rPr lang="en-US" b="1">
                <a:sym typeface="+mn-ea"/>
              </a:rPr>
              <a:t>Rich Habits book.</a:t>
            </a:r>
            <a:endParaRPr lang="en-US" b="1">
              <a:sym typeface="+mn-ea"/>
            </a:endParaRPr>
          </a:p>
          <a:p>
            <a:r>
              <a:rPr lang="en-US" b="1">
                <a:sym typeface="+mn-ea"/>
              </a:rPr>
              <a:t>Refer to: www.bestsellersummary.com </a:t>
            </a:r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TOPIC 95: ‘SELF-SABOTAGE’ DISCUSS: Joannabel.com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a) The concept </a:t>
            </a:r>
            <a:r>
              <a:rPr lang="en-US" b="1"/>
              <a:t>‘Self-Sabotage’</a:t>
            </a:r>
            <a:endParaRPr lang="en-US"/>
          </a:p>
          <a:p>
            <a:pPr marL="0" indent="0">
              <a:buNone/>
            </a:pPr>
            <a:r>
              <a:rPr lang="en-US"/>
              <a:t>b) How to identify self-sabotage</a:t>
            </a:r>
            <a:endParaRPr lang="en-US"/>
          </a:p>
          <a:p>
            <a:pPr marL="0" indent="0">
              <a:buNone/>
            </a:pPr>
            <a:r>
              <a:rPr lang="en-US"/>
              <a:t>c) The psychological </a:t>
            </a:r>
            <a:r>
              <a:rPr lang="en-US" b="1"/>
              <a:t>impact </a:t>
            </a:r>
            <a:r>
              <a:rPr lang="en-US"/>
              <a:t>of self-sabotage</a:t>
            </a:r>
            <a:endParaRPr lang="en-US"/>
          </a:p>
          <a:p>
            <a:pPr marL="0" indent="0">
              <a:buNone/>
            </a:pPr>
            <a:r>
              <a:rPr lang="en-US"/>
              <a:t>d) How to stop sabotaging </a:t>
            </a:r>
            <a:r>
              <a:rPr lang="en-US" b="1"/>
              <a:t>yourself</a:t>
            </a:r>
            <a:r>
              <a:rPr lang="en-US"/>
              <a:t>.  Read article by Allaya Looks-Campbell/April 12, 2022. www.betterup.com</a:t>
            </a:r>
            <a:endParaRPr lang="en-US"/>
          </a:p>
          <a:p>
            <a:pPr marL="0" indent="0">
              <a:buNone/>
            </a:pPr>
            <a:r>
              <a:rPr lang="en-US"/>
              <a:t>e) The lessons learnt from </a:t>
            </a:r>
            <a:r>
              <a:rPr lang="en-US" b="1"/>
              <a:t>Brianna Waist www.blinkist.com-The Mountain Is You.</a:t>
            </a:r>
            <a:endParaRPr lang="en-US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30593</Words>
  <Application>WPS Presentation</Application>
  <PresentationFormat>On-screen Show (4:3)</PresentationFormat>
  <Paragraphs>1120</Paragraphs>
  <Slides>145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145</vt:i4>
      </vt:variant>
    </vt:vector>
  </HeadingPairs>
  <TitlesOfParts>
    <vt:vector size="152" baseType="lpstr">
      <vt:lpstr>Arial</vt:lpstr>
      <vt:lpstr>SimSun</vt:lpstr>
      <vt:lpstr>Wingdings</vt:lpstr>
      <vt:lpstr>Calibri</vt:lpstr>
      <vt:lpstr>Microsoft YaHei</vt:lpstr>
      <vt:lpstr>Arial Unicode MS</vt:lpstr>
      <vt:lpstr>Office Theme</vt:lpstr>
      <vt:lpstr> M.HEALTH: FROM DIFFERENT PERSPECTIVES</vt:lpstr>
      <vt:lpstr>THE DIVERSE NATURE OF MENTAL HEALTH </vt:lpstr>
      <vt:lpstr>PowerPoint 演示文稿</vt:lpstr>
      <vt:lpstr>MENTAL HEALTH PLAY BOOK</vt:lpstr>
      <vt:lpstr>JIM ROHN Says:</vt:lpstr>
      <vt:lpstr>MENTAL HEALTH PERSPECTIVES: TOPICS</vt:lpstr>
      <vt:lpstr>-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GIVER OR TAKER</vt:lpstr>
      <vt:lpstr>DR. ERIC BERNE</vt:lpstr>
      <vt:lpstr>PowerPoint 演示文稿</vt:lpstr>
      <vt:lpstr>28. Lissa Rankin, MD.</vt:lpstr>
      <vt:lpstr>29.Author: Edwene Gaines</vt:lpstr>
      <vt:lpstr>TOPIC 31 (a) &amp; (b)&amp; (c).</vt:lpstr>
      <vt:lpstr>TOPIC 31 Cont’</vt:lpstr>
      <vt:lpstr>TOPIC 32</vt:lpstr>
      <vt:lpstr>TOPIC 33</vt:lpstr>
      <vt:lpstr>TOPIC 34</vt:lpstr>
      <vt:lpstr>TOPIC 35</vt:lpstr>
      <vt:lpstr>TOPIC 36</vt:lpstr>
      <vt:lpstr>TOPIC 37</vt:lpstr>
      <vt:lpstr>TOPIC: 38 GAMBLING ADDICTION</vt:lpstr>
      <vt:lpstr>TOPIC 39:GAMBLING ADDICTION: THE CASE OF MATERO</vt:lpstr>
      <vt:lpstr>TOPIC 40: MENTAL HEALTH &amp; SPORTS</vt:lpstr>
      <vt:lpstr>TOPIC 41: MONEY &amp; MARRIAGE</vt:lpstr>
      <vt:lpstr>TOPIC 42: MONEY IN MARRIAGE</vt:lpstr>
      <vt:lpstr>TOPIC 43: QUOTES ON MONEY &amp; MARRIAGE</vt:lpstr>
      <vt:lpstr>TOPIC 44: DISCUSS:</vt:lpstr>
      <vt:lpstr>TOPIC 45:  DISCUSS:</vt:lpstr>
      <vt:lpstr>TOPIC 46: DISCUSS</vt:lpstr>
      <vt:lpstr>TOPIC 47: DISCUSS:</vt:lpstr>
      <vt:lpstr>TOPIC 48: DISCUSS</vt:lpstr>
      <vt:lpstr>TOPIC 49:DISCUSS</vt:lpstr>
      <vt:lpstr>TOPIC 50: DISCUSS</vt:lpstr>
      <vt:lpstr>TOPIC: 51 DISCUSS</vt:lpstr>
      <vt:lpstr>TOPIC 52: DISCUSS</vt:lpstr>
      <vt:lpstr>TOPIC 53: DISCUSS</vt:lpstr>
      <vt:lpstr>54.CRITICAL THINKING &amp; SOCIAL MEDIA</vt:lpstr>
      <vt:lpstr>55. DISCUSS:</vt:lpstr>
      <vt:lpstr>56: DISCUSS:</vt:lpstr>
      <vt:lpstr>57. DISCUSS</vt:lpstr>
      <vt:lpstr>58.DISCUSS the value of Literature to humanity under the following:</vt:lpstr>
      <vt:lpstr>Topic 59: Stress at workplace</vt:lpstr>
      <vt:lpstr>TOPIC 60:DISCUSS Richard Templar ‘s book entitled: </vt:lpstr>
      <vt:lpstr>TOPIC 60: CONT’</vt:lpstr>
      <vt:lpstr>TOPIC 61:DISCUSS Richard Templar ‘s book entitled: </vt:lpstr>
      <vt:lpstr>TOPIC 61: CONT’</vt:lpstr>
      <vt:lpstr>TOPIC 62: DISCUSS AMY CHUA’s book entitled:</vt:lpstr>
      <vt:lpstr>CONT’</vt:lpstr>
      <vt:lpstr>TOPIC 63:DISCUSS Michael Kallet ‘s book entitled: </vt:lpstr>
      <vt:lpstr>TOPIC 63 (b)</vt:lpstr>
      <vt:lpstr>TOPIC 63 (c)</vt:lpstr>
      <vt:lpstr>TOPIC 63 (d)</vt:lpstr>
      <vt:lpstr>TOPIC 63 (e)</vt:lpstr>
      <vt:lpstr>TOPIC 63 (f)</vt:lpstr>
      <vt:lpstr>TOPIC 64</vt:lpstr>
      <vt:lpstr>PowerPoint 演示文稿</vt:lpstr>
      <vt:lpstr>TOPIC 65</vt:lpstr>
      <vt:lpstr>TOPIC 66: LATERAL THINKING</vt:lpstr>
      <vt:lpstr>TOPIC 67: THE  AMAZING STORY OF HELEN KELLER</vt:lpstr>
      <vt:lpstr>TOPIC 68: HELEN KELLER</vt:lpstr>
      <vt:lpstr>TOPIC 69</vt:lpstr>
      <vt:lpstr>T0PIC 70</vt:lpstr>
      <vt:lpstr>TOPIC 71</vt:lpstr>
      <vt:lpstr>TOPIC 72: PUBLIC SPEAKING</vt:lpstr>
      <vt:lpstr>TOPIC 73:THE MEANING OF ‘IRON SHARPENS IRON’</vt:lpstr>
      <vt:lpstr>PowerPoint 演示文稿</vt:lpstr>
      <vt:lpstr>TOPIC 74:THE COMFORT ZONE (1907)</vt:lpstr>
      <vt:lpstr>PowerPoint 演示文稿</vt:lpstr>
      <vt:lpstr>TOPIC 75: INTERNATIONAL YOUTH FOUNDATION (IYF) ‘S initiative called</vt:lpstr>
      <vt:lpstr>TOPIC 76: SURVIVAL SKILLS</vt:lpstr>
      <vt:lpstr>TOPIC 77: ‘STORYTELLING’</vt:lpstr>
      <vt:lpstr>TOPIC 78: ‘INSPIRATION’</vt:lpstr>
      <vt:lpstr>TOPIC 79: ‘PROCRASTINATION’</vt:lpstr>
      <vt:lpstr>TOPIC 80: SEROTONIN</vt:lpstr>
      <vt:lpstr>TOPIC 81: DISCUSS: HOW TOXIC GOSSIP CAN HURT YOUR HEALTH </vt:lpstr>
      <vt:lpstr>TOPIC 82: DO NO HARM</vt:lpstr>
      <vt:lpstr>TOPIC 83: OVERTHINKING</vt:lpstr>
      <vt:lpstr>PowerPoint 演示文稿</vt:lpstr>
      <vt:lpstr>TOPIC 84: THE HAPPINESS TRAP</vt:lpstr>
      <vt:lpstr>TOPIC 85: DISCIPLINE</vt:lpstr>
      <vt:lpstr>TOPIC 86: SPORTS</vt:lpstr>
      <vt:lpstr>PowerPoint 演示文稿</vt:lpstr>
      <vt:lpstr>TOPIC 87: FANATICISM</vt:lpstr>
      <vt:lpstr>CONT’</vt:lpstr>
      <vt:lpstr>TOPIC 88: POVERTY &amp; EDUCATION</vt:lpstr>
      <vt:lpstr>TOPIC 89: FINANCIAL LITERACY &amp; KIDS</vt:lpstr>
      <vt:lpstr>TOPIC 90: COLIN POWELL ON LEADERSHIP</vt:lpstr>
      <vt:lpstr>TOPIC 91: BUILT TO MOVE</vt:lpstr>
      <vt:lpstr>TOPIC 92:THE SELF-CARE MINDSET” by Jeanatte Bronee.</vt:lpstr>
      <vt:lpstr>TOPIC 93: ALPHA MINDSET</vt:lpstr>
      <vt:lpstr>TOPIC 94: RICH HABITS</vt:lpstr>
      <vt:lpstr>TOPIC 95: ‘SELF-SABOTAGE’ DISCUSS: Joannabel.com</vt:lpstr>
      <vt:lpstr>TOPIC 96: The 7 Pillars Of Health</vt:lpstr>
      <vt:lpstr>TOPIC 97: ‘The Art Of Loving’</vt:lpstr>
      <vt:lpstr>TOPIC 98: EGO IS THE ENEMY</vt:lpstr>
      <vt:lpstr>TOPIC 99: BOOK OF BOUNDARIES</vt:lpstr>
      <vt:lpstr>TOPIC 100: THE WORLD’S GREATEST THINKERS(STOICISM)</vt:lpstr>
      <vt:lpstr>TOPIC 101:THE SUCCESS PRINCIPLES</vt:lpstr>
      <vt:lpstr>TOPIC 102: WHAT ARE THE 12 LAWS OF KARMA</vt:lpstr>
      <vt:lpstr>TOPIC 103: HOW TO BECOME A BETTER PERSON IN 12 STEPS</vt:lpstr>
      <vt:lpstr>TOPIC 104: THE CONCEPT ‘GRATITUDE’</vt:lpstr>
      <vt:lpstr>CONT’</vt:lpstr>
      <vt:lpstr>TOPIC 105: A HAPPY LIFE by Julianna Summers</vt:lpstr>
      <vt:lpstr>TOPIC 106:NECESSARY ENDINGS BY HENRY CLOUD</vt:lpstr>
      <vt:lpstr>Cont’</vt:lpstr>
      <vt:lpstr>TOPIC 107: MENTALLY STRONGER-What it takes.</vt:lpstr>
      <vt:lpstr>TOPIC 108: THE 5 AM CLUB</vt:lpstr>
      <vt:lpstr>TOPIC 109:EVIL: INSIDE HUMAN VIOLENCE &amp; CRUELTY</vt:lpstr>
      <vt:lpstr>Cont’</vt:lpstr>
      <vt:lpstr>TOPIC 110: GUIDE TO GOOD LIFE</vt:lpstr>
      <vt:lpstr>TOPIC 111: THE CONCEPT ‘GROWING UP’</vt:lpstr>
      <vt:lpstr>THREE UNIVERSAL TRUTHS:</vt:lpstr>
      <vt:lpstr>Former Arsenal manager Arsene Wenger once said:</vt:lpstr>
      <vt:lpstr>ABOUT THE UNIVERSE</vt:lpstr>
      <vt:lpstr>BASIC RULE</vt:lpstr>
      <vt:lpstr>“KAIZEN”</vt:lpstr>
      <vt:lpstr>THE CORE OF KAIZEN</vt:lpstr>
      <vt:lpstr>PowerPoint 演示文稿</vt:lpstr>
      <vt:lpstr>Cont’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TOPIC 112: PURSUING THE GOOD LIFE</vt:lpstr>
      <vt:lpstr>TOPIC 113: UNFU*K YOURSELF</vt:lpstr>
      <vt:lpstr>QUOTE BY TIM FERRIS”</vt:lpstr>
      <vt:lpstr>POINT TO NOTE!!!</vt:lpstr>
      <vt:lpstr>TOPIC 114: LEFT TO TELL</vt:lpstr>
      <vt:lpstr>TOPIC 115: WORK ENVIRONMENT</vt:lpstr>
      <vt:lpstr>PowerPoint 演示文稿</vt:lpstr>
      <vt:lpstr>PowerPoint 演示文稿</vt:lpstr>
      <vt:lpstr>PowerPoint 演示文稿</vt:lpstr>
      <vt:lpstr>ACTIVITY: INSTRUCTIONS</vt:lpstr>
      <vt:lpstr>Cont’</vt:lpstr>
      <vt:lpstr>Please send the power point presentations to:</vt:lpstr>
      <vt:lpstr>THANKS FOR YOUR PARTICIPATION.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M.HEALTH: FROM DIFFERENT PERSPECTIVES</dc:title>
  <dc:creator>KASISI</dc:creator>
  <cp:lastModifiedBy>Kasisi</cp:lastModifiedBy>
  <cp:revision>316</cp:revision>
  <dcterms:created xsi:type="dcterms:W3CDTF">2020-03-27T10:39:00Z</dcterms:created>
  <dcterms:modified xsi:type="dcterms:W3CDTF">2024-08-11T14:04:07Z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1A255D8232454575B64F518FBF250E56</vt:lpwstr>
  </property>
  <property fmtid="{D5CDD505-2E9C-101B-9397-08002B2CF9AE}" pid="3" name="KSOProductBuildVer">
    <vt:lpwstr>1033-12.2.0.17153</vt:lpwstr>
  </property>
</Properties>
</file>