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84" r:id="rId12"/>
    <p:sldId id="287" r:id="rId13"/>
    <p:sldId id="285" r:id="rId14"/>
    <p:sldId id="288" r:id="rId15"/>
    <p:sldId id="289" r:id="rId16"/>
    <p:sldId id="286" r:id="rId17"/>
    <p:sldId id="290" r:id="rId18"/>
    <p:sldId id="266" r:id="rId19"/>
    <p:sldId id="267" r:id="rId20"/>
    <p:sldId id="268" r:id="rId21"/>
    <p:sldId id="269" r:id="rId22"/>
    <p:sldId id="270" r:id="rId23"/>
    <p:sldId id="271" r:id="rId24"/>
    <p:sldId id="272" r:id="rId25"/>
    <p:sldId id="273" r:id="rId26"/>
    <p:sldId id="274" r:id="rId27"/>
    <p:sldId id="276" r:id="rId28"/>
    <p:sldId id="277" r:id="rId29"/>
    <p:sldId id="278" r:id="rId30"/>
    <p:sldId id="279" r:id="rId31"/>
    <p:sldId id="280" r:id="rId32"/>
    <p:sldId id="281" r:id="rId33"/>
    <p:sldId id="292" r:id="rId34"/>
    <p:sldId id="301" r:id="rId35"/>
    <p:sldId id="291" r:id="rId36"/>
    <p:sldId id="293" r:id="rId37"/>
    <p:sldId id="294" r:id="rId38"/>
    <p:sldId id="300" r:id="rId39"/>
    <p:sldId id="296" r:id="rId40"/>
    <p:sldId id="297" r:id="rId41"/>
    <p:sldId id="298" r:id="rId42"/>
    <p:sldId id="299" r:id="rId43"/>
    <p:sldId id="283" r:id="rId44"/>
    <p:sldId id="302" r:id="rId45"/>
    <p:sldId id="303" r:id="rId46"/>
    <p:sldId id="304" r:id="rId47"/>
    <p:sldId id="282" r:id="rId48"/>
    <p:sldId id="305" r:id="rId49"/>
    <p:sldId id="306" r:id="rId50"/>
    <p:sldId id="307" r:id="rId51"/>
    <p:sldId id="308" r:id="rId52"/>
    <p:sldId id="309" r:id="rId53"/>
    <p:sldId id="310" r:id="rId54"/>
    <p:sldId id="311" r:id="rId5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>
        <p:scale>
          <a:sx n="80" d="100"/>
          <a:sy n="80" d="100"/>
        </p:scale>
        <p:origin x="-1722" y="-21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7F40E6E-C149-4B26-B5D3-D2E309784C6D}" type="doc">
      <dgm:prSet loTypeId="urn:microsoft.com/office/officeart/2005/8/layout/radial1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7626D909-DD88-4E20-8F7C-A8B7B059613B}">
      <dgm:prSet phldrT="[Text]"/>
      <dgm:spPr/>
      <dgm:t>
        <a:bodyPr/>
        <a:lstStyle/>
        <a:p>
          <a:r>
            <a:rPr lang="en-US" dirty="0" smtClean="0"/>
            <a:t>SOCIAL/EMOTIONAL: ACTIVITIES</a:t>
          </a:r>
        </a:p>
        <a:p>
          <a:r>
            <a:rPr lang="en-US" dirty="0" smtClean="0"/>
            <a:t>Service</a:t>
          </a:r>
        </a:p>
        <a:p>
          <a:r>
            <a:rPr lang="en-US" dirty="0" smtClean="0"/>
            <a:t>Empathy</a:t>
          </a:r>
        </a:p>
        <a:p>
          <a:r>
            <a:rPr lang="en-US" dirty="0" smtClean="0"/>
            <a:t>Synergy</a:t>
          </a:r>
        </a:p>
        <a:p>
          <a:r>
            <a:rPr lang="en-US" dirty="0" smtClean="0"/>
            <a:t>Intrinsic security</a:t>
          </a:r>
        </a:p>
        <a:p>
          <a:endParaRPr lang="en-US" dirty="0"/>
        </a:p>
      </dgm:t>
    </dgm:pt>
    <dgm:pt modelId="{E3BE75F7-0BC1-4D12-87E6-D6974B09B48F}" type="parTrans" cxnId="{0DE00A2C-F940-4BA0-AEEC-757420A975D8}">
      <dgm:prSet/>
      <dgm:spPr/>
      <dgm:t>
        <a:bodyPr/>
        <a:lstStyle/>
        <a:p>
          <a:endParaRPr lang="en-US"/>
        </a:p>
      </dgm:t>
    </dgm:pt>
    <dgm:pt modelId="{8E4404CB-3F7A-4A93-B469-77D65E0C43C7}" type="sibTrans" cxnId="{0DE00A2C-F940-4BA0-AEEC-757420A975D8}">
      <dgm:prSet/>
      <dgm:spPr/>
      <dgm:t>
        <a:bodyPr/>
        <a:lstStyle/>
        <a:p>
          <a:endParaRPr lang="en-US"/>
        </a:p>
      </dgm:t>
    </dgm:pt>
    <dgm:pt modelId="{E57C2B99-4780-4A6E-84D8-DE3E49448140}">
      <dgm:prSet phldrT="[Text]"/>
      <dgm:spPr/>
      <dgm:t>
        <a:bodyPr/>
        <a:lstStyle/>
        <a:p>
          <a:r>
            <a:rPr lang="en-US" dirty="0" smtClean="0"/>
            <a:t>SPIRITUAL: ACTIVITIES</a:t>
          </a:r>
        </a:p>
        <a:p>
          <a:r>
            <a:rPr lang="en-US" dirty="0" smtClean="0"/>
            <a:t>Faith</a:t>
          </a:r>
        </a:p>
        <a:p>
          <a:r>
            <a:rPr lang="en-US" dirty="0" smtClean="0"/>
            <a:t>Morals</a:t>
          </a:r>
        </a:p>
        <a:p>
          <a:r>
            <a:rPr lang="en-US" dirty="0" smtClean="0"/>
            <a:t>Values</a:t>
          </a:r>
        </a:p>
        <a:p>
          <a:r>
            <a:rPr lang="en-US" dirty="0" smtClean="0"/>
            <a:t>Meditation</a:t>
          </a:r>
        </a:p>
        <a:p>
          <a:endParaRPr lang="en-US" dirty="0"/>
        </a:p>
      </dgm:t>
    </dgm:pt>
    <dgm:pt modelId="{6D94609B-3601-4B4B-808C-002967FA62DE}" type="parTrans" cxnId="{E6147329-C775-4A56-8537-0A41EB095A70}">
      <dgm:prSet/>
      <dgm:spPr/>
      <dgm:t>
        <a:bodyPr/>
        <a:lstStyle/>
        <a:p>
          <a:endParaRPr lang="en-US"/>
        </a:p>
      </dgm:t>
    </dgm:pt>
    <dgm:pt modelId="{8F381360-5731-4A8F-AAD2-4526BDA9FB2F}" type="sibTrans" cxnId="{E6147329-C775-4A56-8537-0A41EB095A70}">
      <dgm:prSet/>
      <dgm:spPr/>
      <dgm:t>
        <a:bodyPr/>
        <a:lstStyle/>
        <a:p>
          <a:endParaRPr lang="en-US"/>
        </a:p>
      </dgm:t>
    </dgm:pt>
    <dgm:pt modelId="{FB1EE91A-9F75-4A99-AB20-463461E9737F}">
      <dgm:prSet phldrT="[Text]"/>
      <dgm:spPr/>
      <dgm:t>
        <a:bodyPr/>
        <a:lstStyle/>
        <a:p>
          <a:r>
            <a:rPr lang="en-US" dirty="0" smtClean="0"/>
            <a:t>MENTAL: ACTIVITIES</a:t>
          </a:r>
        </a:p>
        <a:p>
          <a:r>
            <a:rPr lang="en-US" dirty="0" smtClean="0"/>
            <a:t>Reading</a:t>
          </a:r>
        </a:p>
        <a:p>
          <a:r>
            <a:rPr lang="en-US" dirty="0" smtClean="0"/>
            <a:t>Learning</a:t>
          </a:r>
        </a:p>
        <a:p>
          <a:r>
            <a:rPr lang="en-US" dirty="0" smtClean="0"/>
            <a:t>Visualizing</a:t>
          </a:r>
        </a:p>
        <a:p>
          <a:r>
            <a:rPr lang="en-US" dirty="0" smtClean="0"/>
            <a:t>Planning</a:t>
          </a:r>
          <a:endParaRPr lang="en-US" dirty="0"/>
        </a:p>
      </dgm:t>
    </dgm:pt>
    <dgm:pt modelId="{49389DC5-8AB7-43CE-A92E-06DEF76D438E}" type="parTrans" cxnId="{1765BA55-4165-43BE-951D-588DB5FD2953}">
      <dgm:prSet/>
      <dgm:spPr/>
      <dgm:t>
        <a:bodyPr/>
        <a:lstStyle/>
        <a:p>
          <a:endParaRPr lang="en-US"/>
        </a:p>
      </dgm:t>
    </dgm:pt>
    <dgm:pt modelId="{A21C896A-1E36-41B5-AF9A-D8B4B9A89300}" type="sibTrans" cxnId="{1765BA55-4165-43BE-951D-588DB5FD2953}">
      <dgm:prSet/>
      <dgm:spPr/>
      <dgm:t>
        <a:bodyPr/>
        <a:lstStyle/>
        <a:p>
          <a:endParaRPr lang="en-US"/>
        </a:p>
      </dgm:t>
    </dgm:pt>
    <dgm:pt modelId="{A5BDA587-9614-4A8B-A4D7-D7B7874F77C3}">
      <dgm:prSet phldrT="[Text]"/>
      <dgm:spPr/>
      <dgm:t>
        <a:bodyPr/>
        <a:lstStyle/>
        <a:p>
          <a:r>
            <a:rPr lang="en-US" dirty="0" smtClean="0"/>
            <a:t>PHYSICAL: ACTIVITIES</a:t>
          </a:r>
        </a:p>
        <a:p>
          <a:r>
            <a:rPr lang="en-US" dirty="0" smtClean="0"/>
            <a:t>Nutrition</a:t>
          </a:r>
        </a:p>
        <a:p>
          <a:r>
            <a:rPr lang="en-US" dirty="0" smtClean="0"/>
            <a:t>Exercise</a:t>
          </a:r>
        </a:p>
        <a:p>
          <a:r>
            <a:rPr lang="en-US" dirty="0" smtClean="0"/>
            <a:t>Stress Mgt</a:t>
          </a:r>
          <a:endParaRPr lang="en-US" dirty="0"/>
        </a:p>
      </dgm:t>
    </dgm:pt>
    <dgm:pt modelId="{6FBF0EF8-DD15-45C0-BC71-368814F37A9B}" type="sibTrans" cxnId="{224A95A1-A0CD-490A-B631-EE290BA29455}">
      <dgm:prSet/>
      <dgm:spPr/>
      <dgm:t>
        <a:bodyPr/>
        <a:lstStyle/>
        <a:p>
          <a:endParaRPr lang="en-US"/>
        </a:p>
      </dgm:t>
    </dgm:pt>
    <dgm:pt modelId="{104FFCB7-E78F-4C33-BBF1-E103DEC48791}" type="parTrans" cxnId="{224A95A1-A0CD-490A-B631-EE290BA29455}">
      <dgm:prSet/>
      <dgm:spPr/>
      <dgm:t>
        <a:bodyPr/>
        <a:lstStyle/>
        <a:p>
          <a:endParaRPr lang="en-US"/>
        </a:p>
      </dgm:t>
    </dgm:pt>
    <dgm:pt modelId="{3E3126BA-CC93-4264-A633-C17D58635323}">
      <dgm:prSet phldrT="[Text]"/>
      <dgm:spPr/>
      <dgm:t>
        <a:bodyPr/>
        <a:lstStyle/>
        <a:p>
          <a:r>
            <a:rPr lang="en-US" dirty="0" smtClean="0"/>
            <a:t>Health</a:t>
          </a:r>
          <a:endParaRPr lang="en-US" dirty="0"/>
        </a:p>
      </dgm:t>
    </dgm:pt>
    <dgm:pt modelId="{E00ED82C-2E67-4D51-BCF7-77A826EB8602}" type="sibTrans" cxnId="{E94611F7-F710-4CA5-B88D-07F977FC2836}">
      <dgm:prSet/>
      <dgm:spPr/>
      <dgm:t>
        <a:bodyPr/>
        <a:lstStyle/>
        <a:p>
          <a:endParaRPr lang="en-US"/>
        </a:p>
      </dgm:t>
    </dgm:pt>
    <dgm:pt modelId="{BDBA1130-DD88-4860-A027-D8CB9914A1EA}" type="parTrans" cxnId="{E94611F7-F710-4CA5-B88D-07F977FC2836}">
      <dgm:prSet/>
      <dgm:spPr/>
      <dgm:t>
        <a:bodyPr/>
        <a:lstStyle/>
        <a:p>
          <a:endParaRPr lang="en-US"/>
        </a:p>
      </dgm:t>
    </dgm:pt>
    <dgm:pt modelId="{EE97E286-81D8-4174-8407-EA2254D1E91F}" type="pres">
      <dgm:prSet presAssocID="{C7F40E6E-C149-4B26-B5D3-D2E309784C6D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511A9BA8-287C-4B39-A822-7142F55FF8A3}" type="pres">
      <dgm:prSet presAssocID="{3E3126BA-CC93-4264-A633-C17D58635323}" presName="centerShape" presStyleLbl="node0" presStyleIdx="0" presStyleCnt="1"/>
      <dgm:spPr/>
      <dgm:t>
        <a:bodyPr/>
        <a:lstStyle/>
        <a:p>
          <a:endParaRPr lang="en-US"/>
        </a:p>
      </dgm:t>
    </dgm:pt>
    <dgm:pt modelId="{75B49400-D643-483C-B883-1F2300A3C9E5}" type="pres">
      <dgm:prSet presAssocID="{104FFCB7-E78F-4C33-BBF1-E103DEC48791}" presName="Name9" presStyleLbl="parChTrans1D2" presStyleIdx="0" presStyleCnt="4"/>
      <dgm:spPr/>
      <dgm:t>
        <a:bodyPr/>
        <a:lstStyle/>
        <a:p>
          <a:endParaRPr lang="en-US"/>
        </a:p>
      </dgm:t>
    </dgm:pt>
    <dgm:pt modelId="{7466FD07-C787-45F1-8145-F17F3FB6700D}" type="pres">
      <dgm:prSet presAssocID="{104FFCB7-E78F-4C33-BBF1-E103DEC48791}" presName="connTx" presStyleLbl="parChTrans1D2" presStyleIdx="0" presStyleCnt="4"/>
      <dgm:spPr/>
      <dgm:t>
        <a:bodyPr/>
        <a:lstStyle/>
        <a:p>
          <a:endParaRPr lang="en-US"/>
        </a:p>
      </dgm:t>
    </dgm:pt>
    <dgm:pt modelId="{12F054B0-BB47-4E58-A5E5-6C7207095BA5}" type="pres">
      <dgm:prSet presAssocID="{A5BDA587-9614-4A8B-A4D7-D7B7874F77C3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6C4E4F7-585A-48A1-A7EB-ED75DD6DBDBA}" type="pres">
      <dgm:prSet presAssocID="{E3BE75F7-0BC1-4D12-87E6-D6974B09B48F}" presName="Name9" presStyleLbl="parChTrans1D2" presStyleIdx="1" presStyleCnt="4"/>
      <dgm:spPr/>
      <dgm:t>
        <a:bodyPr/>
        <a:lstStyle/>
        <a:p>
          <a:endParaRPr lang="en-US"/>
        </a:p>
      </dgm:t>
    </dgm:pt>
    <dgm:pt modelId="{019B65E8-E4AD-4D67-A892-E9EE6F81C4A0}" type="pres">
      <dgm:prSet presAssocID="{E3BE75F7-0BC1-4D12-87E6-D6974B09B48F}" presName="connTx" presStyleLbl="parChTrans1D2" presStyleIdx="1" presStyleCnt="4"/>
      <dgm:spPr/>
      <dgm:t>
        <a:bodyPr/>
        <a:lstStyle/>
        <a:p>
          <a:endParaRPr lang="en-US"/>
        </a:p>
      </dgm:t>
    </dgm:pt>
    <dgm:pt modelId="{7608B584-B574-491B-92C3-EBB002CEB0A0}" type="pres">
      <dgm:prSet presAssocID="{7626D909-DD88-4E20-8F7C-A8B7B059613B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3A91DD1-FE79-4E16-8E6F-CEF9C6571C0E}" type="pres">
      <dgm:prSet presAssocID="{6D94609B-3601-4B4B-808C-002967FA62DE}" presName="Name9" presStyleLbl="parChTrans1D2" presStyleIdx="2" presStyleCnt="4"/>
      <dgm:spPr/>
      <dgm:t>
        <a:bodyPr/>
        <a:lstStyle/>
        <a:p>
          <a:endParaRPr lang="en-US"/>
        </a:p>
      </dgm:t>
    </dgm:pt>
    <dgm:pt modelId="{F111F203-F3D7-4369-B9F3-51CDA2FA610B}" type="pres">
      <dgm:prSet presAssocID="{6D94609B-3601-4B4B-808C-002967FA62DE}" presName="connTx" presStyleLbl="parChTrans1D2" presStyleIdx="2" presStyleCnt="4"/>
      <dgm:spPr/>
      <dgm:t>
        <a:bodyPr/>
        <a:lstStyle/>
        <a:p>
          <a:endParaRPr lang="en-US"/>
        </a:p>
      </dgm:t>
    </dgm:pt>
    <dgm:pt modelId="{1CA11641-BCBD-4B70-8D20-EF0A099EED32}" type="pres">
      <dgm:prSet presAssocID="{E57C2B99-4780-4A6E-84D8-DE3E49448140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E6D0C7F-FB42-4EF4-A872-BD07C7DCF2B0}" type="pres">
      <dgm:prSet presAssocID="{49389DC5-8AB7-43CE-A92E-06DEF76D438E}" presName="Name9" presStyleLbl="parChTrans1D2" presStyleIdx="3" presStyleCnt="4"/>
      <dgm:spPr/>
      <dgm:t>
        <a:bodyPr/>
        <a:lstStyle/>
        <a:p>
          <a:endParaRPr lang="en-US"/>
        </a:p>
      </dgm:t>
    </dgm:pt>
    <dgm:pt modelId="{2DB2B2ED-CC94-49FA-A04E-4C94EEF21EED}" type="pres">
      <dgm:prSet presAssocID="{49389DC5-8AB7-43CE-A92E-06DEF76D438E}" presName="connTx" presStyleLbl="parChTrans1D2" presStyleIdx="3" presStyleCnt="4"/>
      <dgm:spPr/>
      <dgm:t>
        <a:bodyPr/>
        <a:lstStyle/>
        <a:p>
          <a:endParaRPr lang="en-US"/>
        </a:p>
      </dgm:t>
    </dgm:pt>
    <dgm:pt modelId="{4E648CDF-40FE-41E3-8B69-C0A08ECEE71D}" type="pres">
      <dgm:prSet presAssocID="{FB1EE91A-9F75-4A99-AB20-463461E9737F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59645E0-BEED-4F39-A5F0-B216F3D6B473}" type="presOf" srcId="{104FFCB7-E78F-4C33-BBF1-E103DEC48791}" destId="{75B49400-D643-483C-B883-1F2300A3C9E5}" srcOrd="0" destOrd="0" presId="urn:microsoft.com/office/officeart/2005/8/layout/radial1"/>
    <dgm:cxn modelId="{EE4C614D-16D4-42A9-9E6C-2BF81A4EF0FE}" type="presOf" srcId="{E57C2B99-4780-4A6E-84D8-DE3E49448140}" destId="{1CA11641-BCBD-4B70-8D20-EF0A099EED32}" srcOrd="0" destOrd="0" presId="urn:microsoft.com/office/officeart/2005/8/layout/radial1"/>
    <dgm:cxn modelId="{E94611F7-F710-4CA5-B88D-07F977FC2836}" srcId="{C7F40E6E-C149-4B26-B5D3-D2E309784C6D}" destId="{3E3126BA-CC93-4264-A633-C17D58635323}" srcOrd="0" destOrd="0" parTransId="{BDBA1130-DD88-4860-A027-D8CB9914A1EA}" sibTransId="{E00ED82C-2E67-4D51-BCF7-77A826EB8602}"/>
    <dgm:cxn modelId="{CA17B3FE-88CD-4046-A0B2-62B878F52F0A}" type="presOf" srcId="{E3BE75F7-0BC1-4D12-87E6-D6974B09B48F}" destId="{E6C4E4F7-585A-48A1-A7EB-ED75DD6DBDBA}" srcOrd="0" destOrd="0" presId="urn:microsoft.com/office/officeart/2005/8/layout/radial1"/>
    <dgm:cxn modelId="{CD662DD2-D897-48BA-B9A3-03CE348EDFA9}" type="presOf" srcId="{A5BDA587-9614-4A8B-A4D7-D7B7874F77C3}" destId="{12F054B0-BB47-4E58-A5E5-6C7207095BA5}" srcOrd="0" destOrd="0" presId="urn:microsoft.com/office/officeart/2005/8/layout/radial1"/>
    <dgm:cxn modelId="{0B86BC42-B6F7-40CB-A58B-8AEF43381274}" type="presOf" srcId="{49389DC5-8AB7-43CE-A92E-06DEF76D438E}" destId="{2DB2B2ED-CC94-49FA-A04E-4C94EEF21EED}" srcOrd="1" destOrd="0" presId="urn:microsoft.com/office/officeart/2005/8/layout/radial1"/>
    <dgm:cxn modelId="{397D36A3-1617-47CC-B987-837258D5BAA6}" type="presOf" srcId="{6D94609B-3601-4B4B-808C-002967FA62DE}" destId="{F111F203-F3D7-4369-B9F3-51CDA2FA610B}" srcOrd="1" destOrd="0" presId="urn:microsoft.com/office/officeart/2005/8/layout/radial1"/>
    <dgm:cxn modelId="{76A8F8B3-B478-43A0-AC3E-7DA0CF00DB5F}" type="presOf" srcId="{6D94609B-3601-4B4B-808C-002967FA62DE}" destId="{13A91DD1-FE79-4E16-8E6F-CEF9C6571C0E}" srcOrd="0" destOrd="0" presId="urn:microsoft.com/office/officeart/2005/8/layout/radial1"/>
    <dgm:cxn modelId="{43343D4E-33A7-4D64-826B-9724EF849F35}" type="presOf" srcId="{7626D909-DD88-4E20-8F7C-A8B7B059613B}" destId="{7608B584-B574-491B-92C3-EBB002CEB0A0}" srcOrd="0" destOrd="0" presId="urn:microsoft.com/office/officeart/2005/8/layout/radial1"/>
    <dgm:cxn modelId="{224A95A1-A0CD-490A-B631-EE290BA29455}" srcId="{3E3126BA-CC93-4264-A633-C17D58635323}" destId="{A5BDA587-9614-4A8B-A4D7-D7B7874F77C3}" srcOrd="0" destOrd="0" parTransId="{104FFCB7-E78F-4C33-BBF1-E103DEC48791}" sibTransId="{6FBF0EF8-DD15-45C0-BC71-368814F37A9B}"/>
    <dgm:cxn modelId="{1765BA55-4165-43BE-951D-588DB5FD2953}" srcId="{3E3126BA-CC93-4264-A633-C17D58635323}" destId="{FB1EE91A-9F75-4A99-AB20-463461E9737F}" srcOrd="3" destOrd="0" parTransId="{49389DC5-8AB7-43CE-A92E-06DEF76D438E}" sibTransId="{A21C896A-1E36-41B5-AF9A-D8B4B9A89300}"/>
    <dgm:cxn modelId="{EB9EBF6C-0F9E-483C-B510-440630649782}" type="presOf" srcId="{FB1EE91A-9F75-4A99-AB20-463461E9737F}" destId="{4E648CDF-40FE-41E3-8B69-C0A08ECEE71D}" srcOrd="0" destOrd="0" presId="urn:microsoft.com/office/officeart/2005/8/layout/radial1"/>
    <dgm:cxn modelId="{5C439CF7-2EB8-4EA9-9538-33BC1A1C1B30}" type="presOf" srcId="{49389DC5-8AB7-43CE-A92E-06DEF76D438E}" destId="{6E6D0C7F-FB42-4EF4-A872-BD07C7DCF2B0}" srcOrd="0" destOrd="0" presId="urn:microsoft.com/office/officeart/2005/8/layout/radial1"/>
    <dgm:cxn modelId="{E6147329-C775-4A56-8537-0A41EB095A70}" srcId="{3E3126BA-CC93-4264-A633-C17D58635323}" destId="{E57C2B99-4780-4A6E-84D8-DE3E49448140}" srcOrd="2" destOrd="0" parTransId="{6D94609B-3601-4B4B-808C-002967FA62DE}" sibTransId="{8F381360-5731-4A8F-AAD2-4526BDA9FB2F}"/>
    <dgm:cxn modelId="{01C4CF0C-04DF-45CE-B66B-0BB604B86C59}" type="presOf" srcId="{3E3126BA-CC93-4264-A633-C17D58635323}" destId="{511A9BA8-287C-4B39-A822-7142F55FF8A3}" srcOrd="0" destOrd="0" presId="urn:microsoft.com/office/officeart/2005/8/layout/radial1"/>
    <dgm:cxn modelId="{A944E9A2-B460-410C-93DC-8FE1A22B0253}" type="presOf" srcId="{C7F40E6E-C149-4B26-B5D3-D2E309784C6D}" destId="{EE97E286-81D8-4174-8407-EA2254D1E91F}" srcOrd="0" destOrd="0" presId="urn:microsoft.com/office/officeart/2005/8/layout/radial1"/>
    <dgm:cxn modelId="{A8E801EE-7B47-4053-A0B0-3D73E4EDBC0D}" type="presOf" srcId="{E3BE75F7-0BC1-4D12-87E6-D6974B09B48F}" destId="{019B65E8-E4AD-4D67-A892-E9EE6F81C4A0}" srcOrd="1" destOrd="0" presId="urn:microsoft.com/office/officeart/2005/8/layout/radial1"/>
    <dgm:cxn modelId="{FADE8FE7-139F-48D1-9AE3-5138FF06D080}" type="presOf" srcId="{104FFCB7-E78F-4C33-BBF1-E103DEC48791}" destId="{7466FD07-C787-45F1-8145-F17F3FB6700D}" srcOrd="1" destOrd="0" presId="urn:microsoft.com/office/officeart/2005/8/layout/radial1"/>
    <dgm:cxn modelId="{0DE00A2C-F940-4BA0-AEEC-757420A975D8}" srcId="{3E3126BA-CC93-4264-A633-C17D58635323}" destId="{7626D909-DD88-4E20-8F7C-A8B7B059613B}" srcOrd="1" destOrd="0" parTransId="{E3BE75F7-0BC1-4D12-87E6-D6974B09B48F}" sibTransId="{8E4404CB-3F7A-4A93-B469-77D65E0C43C7}"/>
    <dgm:cxn modelId="{39446F15-0FFD-48A3-8C0D-212AA0C652CF}" type="presParOf" srcId="{EE97E286-81D8-4174-8407-EA2254D1E91F}" destId="{511A9BA8-287C-4B39-A822-7142F55FF8A3}" srcOrd="0" destOrd="0" presId="urn:microsoft.com/office/officeart/2005/8/layout/radial1"/>
    <dgm:cxn modelId="{65A67EB1-8736-41E9-A085-E84DE73EC078}" type="presParOf" srcId="{EE97E286-81D8-4174-8407-EA2254D1E91F}" destId="{75B49400-D643-483C-B883-1F2300A3C9E5}" srcOrd="1" destOrd="0" presId="urn:microsoft.com/office/officeart/2005/8/layout/radial1"/>
    <dgm:cxn modelId="{B3A7A14B-6145-44EF-A45C-8AAC9E19C77A}" type="presParOf" srcId="{75B49400-D643-483C-B883-1F2300A3C9E5}" destId="{7466FD07-C787-45F1-8145-F17F3FB6700D}" srcOrd="0" destOrd="0" presId="urn:microsoft.com/office/officeart/2005/8/layout/radial1"/>
    <dgm:cxn modelId="{9D12A6CF-C4D2-4188-AF38-D61CD6474814}" type="presParOf" srcId="{EE97E286-81D8-4174-8407-EA2254D1E91F}" destId="{12F054B0-BB47-4E58-A5E5-6C7207095BA5}" srcOrd="2" destOrd="0" presId="urn:microsoft.com/office/officeart/2005/8/layout/radial1"/>
    <dgm:cxn modelId="{E6F28A71-856F-4164-B8BE-73B532F9F962}" type="presParOf" srcId="{EE97E286-81D8-4174-8407-EA2254D1E91F}" destId="{E6C4E4F7-585A-48A1-A7EB-ED75DD6DBDBA}" srcOrd="3" destOrd="0" presId="urn:microsoft.com/office/officeart/2005/8/layout/radial1"/>
    <dgm:cxn modelId="{3E55907B-EEAD-4C98-8DC3-CAB9A09E338B}" type="presParOf" srcId="{E6C4E4F7-585A-48A1-A7EB-ED75DD6DBDBA}" destId="{019B65E8-E4AD-4D67-A892-E9EE6F81C4A0}" srcOrd="0" destOrd="0" presId="urn:microsoft.com/office/officeart/2005/8/layout/radial1"/>
    <dgm:cxn modelId="{57F0AFCB-B907-44B6-8DC0-510EFC3CE3BE}" type="presParOf" srcId="{EE97E286-81D8-4174-8407-EA2254D1E91F}" destId="{7608B584-B574-491B-92C3-EBB002CEB0A0}" srcOrd="4" destOrd="0" presId="urn:microsoft.com/office/officeart/2005/8/layout/radial1"/>
    <dgm:cxn modelId="{FFCC2D76-A6A5-4702-B563-B412DEAF7DF9}" type="presParOf" srcId="{EE97E286-81D8-4174-8407-EA2254D1E91F}" destId="{13A91DD1-FE79-4E16-8E6F-CEF9C6571C0E}" srcOrd="5" destOrd="0" presId="urn:microsoft.com/office/officeart/2005/8/layout/radial1"/>
    <dgm:cxn modelId="{2A89C461-C1B7-4517-9853-891F2DC942E5}" type="presParOf" srcId="{13A91DD1-FE79-4E16-8E6F-CEF9C6571C0E}" destId="{F111F203-F3D7-4369-B9F3-51CDA2FA610B}" srcOrd="0" destOrd="0" presId="urn:microsoft.com/office/officeart/2005/8/layout/radial1"/>
    <dgm:cxn modelId="{EAE2FAD9-24D1-48B1-8A82-305C92D2476D}" type="presParOf" srcId="{EE97E286-81D8-4174-8407-EA2254D1E91F}" destId="{1CA11641-BCBD-4B70-8D20-EF0A099EED32}" srcOrd="6" destOrd="0" presId="urn:microsoft.com/office/officeart/2005/8/layout/radial1"/>
    <dgm:cxn modelId="{E7A512E3-E17B-4782-958C-02447DA6F918}" type="presParOf" srcId="{EE97E286-81D8-4174-8407-EA2254D1E91F}" destId="{6E6D0C7F-FB42-4EF4-A872-BD07C7DCF2B0}" srcOrd="7" destOrd="0" presId="urn:microsoft.com/office/officeart/2005/8/layout/radial1"/>
    <dgm:cxn modelId="{16C8DFB2-B9EE-4296-9012-F3CFBCED12BF}" type="presParOf" srcId="{6E6D0C7F-FB42-4EF4-A872-BD07C7DCF2B0}" destId="{2DB2B2ED-CC94-49FA-A04E-4C94EEF21EED}" srcOrd="0" destOrd="0" presId="urn:microsoft.com/office/officeart/2005/8/layout/radial1"/>
    <dgm:cxn modelId="{1C3F847F-62E0-4B95-A00A-5B8A4F9F4484}" type="presParOf" srcId="{EE97E286-81D8-4174-8407-EA2254D1E91F}" destId="{4E648CDF-40FE-41E3-8B69-C0A08ECEE71D}" srcOrd="8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11A9BA8-287C-4B39-A822-7142F55FF8A3}">
      <dsp:nvSpPr>
        <dsp:cNvPr id="0" name=""/>
        <dsp:cNvSpPr/>
      </dsp:nvSpPr>
      <dsp:spPr>
        <a:xfrm>
          <a:off x="3486931" y="1635112"/>
          <a:ext cx="1255737" cy="125573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Health</a:t>
          </a:r>
          <a:endParaRPr lang="en-US" sz="2500" kern="1200" dirty="0"/>
        </a:p>
      </dsp:txBody>
      <dsp:txXfrm>
        <a:off x="3670829" y="1819010"/>
        <a:ext cx="887941" cy="887941"/>
      </dsp:txXfrm>
    </dsp:sp>
    <dsp:sp modelId="{75B49400-D643-483C-B883-1F2300A3C9E5}">
      <dsp:nvSpPr>
        <dsp:cNvPr id="0" name=""/>
        <dsp:cNvSpPr/>
      </dsp:nvSpPr>
      <dsp:spPr>
        <a:xfrm rot="16200000">
          <a:off x="3926349" y="1432929"/>
          <a:ext cx="376900" cy="27465"/>
        </a:xfrm>
        <a:custGeom>
          <a:avLst/>
          <a:gdLst/>
          <a:ahLst/>
          <a:cxnLst/>
          <a:rect l="0" t="0" r="0" b="0"/>
          <a:pathLst>
            <a:path>
              <a:moveTo>
                <a:pt x="0" y="13732"/>
              </a:moveTo>
              <a:lnTo>
                <a:pt x="376900" y="1373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105377" y="1437239"/>
        <a:ext cx="18845" cy="18845"/>
      </dsp:txXfrm>
    </dsp:sp>
    <dsp:sp modelId="{12F054B0-BB47-4E58-A5E5-6C7207095BA5}">
      <dsp:nvSpPr>
        <dsp:cNvPr id="0" name=""/>
        <dsp:cNvSpPr/>
      </dsp:nvSpPr>
      <dsp:spPr>
        <a:xfrm>
          <a:off x="3486931" y="2474"/>
          <a:ext cx="1255737" cy="125573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PHYSICAL: ACTIVITIES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Nutrition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Exercise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Stress Mgt</a:t>
          </a:r>
          <a:endParaRPr lang="en-US" sz="700" kern="1200" dirty="0"/>
        </a:p>
      </dsp:txBody>
      <dsp:txXfrm>
        <a:off x="3670829" y="186372"/>
        <a:ext cx="887941" cy="887941"/>
      </dsp:txXfrm>
    </dsp:sp>
    <dsp:sp modelId="{E6C4E4F7-585A-48A1-A7EB-ED75DD6DBDBA}">
      <dsp:nvSpPr>
        <dsp:cNvPr id="0" name=""/>
        <dsp:cNvSpPr/>
      </dsp:nvSpPr>
      <dsp:spPr>
        <a:xfrm>
          <a:off x="4742668" y="2249248"/>
          <a:ext cx="376900" cy="27465"/>
        </a:xfrm>
        <a:custGeom>
          <a:avLst/>
          <a:gdLst/>
          <a:ahLst/>
          <a:cxnLst/>
          <a:rect l="0" t="0" r="0" b="0"/>
          <a:pathLst>
            <a:path>
              <a:moveTo>
                <a:pt x="0" y="13732"/>
              </a:moveTo>
              <a:lnTo>
                <a:pt x="376900" y="1373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921696" y="2253558"/>
        <a:ext cx="18845" cy="18845"/>
      </dsp:txXfrm>
    </dsp:sp>
    <dsp:sp modelId="{7608B584-B574-491B-92C3-EBB002CEB0A0}">
      <dsp:nvSpPr>
        <dsp:cNvPr id="0" name=""/>
        <dsp:cNvSpPr/>
      </dsp:nvSpPr>
      <dsp:spPr>
        <a:xfrm>
          <a:off x="5119569" y="1635112"/>
          <a:ext cx="1255737" cy="125573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SOCIAL/EMOTIONAL: ACTIVITIES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Service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Empathy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Synergy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Intrinsic security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 dirty="0"/>
        </a:p>
      </dsp:txBody>
      <dsp:txXfrm>
        <a:off x="5303467" y="1819010"/>
        <a:ext cx="887941" cy="887941"/>
      </dsp:txXfrm>
    </dsp:sp>
    <dsp:sp modelId="{13A91DD1-FE79-4E16-8E6F-CEF9C6571C0E}">
      <dsp:nvSpPr>
        <dsp:cNvPr id="0" name=""/>
        <dsp:cNvSpPr/>
      </dsp:nvSpPr>
      <dsp:spPr>
        <a:xfrm rot="5400000">
          <a:off x="3926349" y="3065567"/>
          <a:ext cx="376900" cy="27465"/>
        </a:xfrm>
        <a:custGeom>
          <a:avLst/>
          <a:gdLst/>
          <a:ahLst/>
          <a:cxnLst/>
          <a:rect l="0" t="0" r="0" b="0"/>
          <a:pathLst>
            <a:path>
              <a:moveTo>
                <a:pt x="0" y="13732"/>
              </a:moveTo>
              <a:lnTo>
                <a:pt x="376900" y="1373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105377" y="3069878"/>
        <a:ext cx="18845" cy="18845"/>
      </dsp:txXfrm>
    </dsp:sp>
    <dsp:sp modelId="{1CA11641-BCBD-4B70-8D20-EF0A099EED32}">
      <dsp:nvSpPr>
        <dsp:cNvPr id="0" name=""/>
        <dsp:cNvSpPr/>
      </dsp:nvSpPr>
      <dsp:spPr>
        <a:xfrm>
          <a:off x="3486931" y="3267751"/>
          <a:ext cx="1255737" cy="125573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SPIRITUAL: ACTIVITIES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Faith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Morals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Values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Meditation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 dirty="0"/>
        </a:p>
      </dsp:txBody>
      <dsp:txXfrm>
        <a:off x="3670829" y="3451649"/>
        <a:ext cx="887941" cy="887941"/>
      </dsp:txXfrm>
    </dsp:sp>
    <dsp:sp modelId="{6E6D0C7F-FB42-4EF4-A872-BD07C7DCF2B0}">
      <dsp:nvSpPr>
        <dsp:cNvPr id="0" name=""/>
        <dsp:cNvSpPr/>
      </dsp:nvSpPr>
      <dsp:spPr>
        <a:xfrm rot="10800000">
          <a:off x="3110030" y="2249248"/>
          <a:ext cx="376900" cy="27465"/>
        </a:xfrm>
        <a:custGeom>
          <a:avLst/>
          <a:gdLst/>
          <a:ahLst/>
          <a:cxnLst/>
          <a:rect l="0" t="0" r="0" b="0"/>
          <a:pathLst>
            <a:path>
              <a:moveTo>
                <a:pt x="0" y="13732"/>
              </a:moveTo>
              <a:lnTo>
                <a:pt x="376900" y="1373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3289058" y="2253558"/>
        <a:ext cx="18845" cy="18845"/>
      </dsp:txXfrm>
    </dsp:sp>
    <dsp:sp modelId="{4E648CDF-40FE-41E3-8B69-C0A08ECEE71D}">
      <dsp:nvSpPr>
        <dsp:cNvPr id="0" name=""/>
        <dsp:cNvSpPr/>
      </dsp:nvSpPr>
      <dsp:spPr>
        <a:xfrm>
          <a:off x="1854293" y="1635112"/>
          <a:ext cx="1255737" cy="125573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MENTAL: ACTIVITIES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Reading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Learning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Visualizing</a:t>
          </a:r>
        </a:p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Planning</a:t>
          </a:r>
          <a:endParaRPr lang="en-US" sz="700" kern="1200" dirty="0"/>
        </a:p>
      </dsp:txBody>
      <dsp:txXfrm>
        <a:off x="2038191" y="1819010"/>
        <a:ext cx="887941" cy="88794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90B7E7-E62E-43B7-94BC-12C84E9AB8DA}" type="datetimeFigureOut">
              <a:rPr lang="en-US" smtClean="0"/>
              <a:pPr/>
              <a:t>11/19/2021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8FCE38-81ED-44C9-BE9E-308BF297707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MENTAL HEALTH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PRESENTER: F. KASISI Esq.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WHAT IS MENTAL HEALTH-WHO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b="1" dirty="0" smtClean="0"/>
              <a:t>positive sense of well-being</a:t>
            </a:r>
          </a:p>
          <a:p>
            <a:pPr>
              <a:lnSpc>
                <a:spcPct val="90000"/>
              </a:lnSpc>
            </a:pPr>
            <a:r>
              <a:rPr lang="en-US" b="1" dirty="0" smtClean="0"/>
              <a:t>belief in  own worth and the dignity and worth of others</a:t>
            </a:r>
          </a:p>
          <a:p>
            <a:pPr>
              <a:lnSpc>
                <a:spcPct val="90000"/>
              </a:lnSpc>
            </a:pPr>
            <a:r>
              <a:rPr lang="en-US" b="1" dirty="0" smtClean="0"/>
              <a:t>ability to </a:t>
            </a:r>
          </a:p>
          <a:p>
            <a:pPr lvl="1">
              <a:lnSpc>
                <a:spcPct val="90000"/>
              </a:lnSpc>
            </a:pPr>
            <a:r>
              <a:rPr lang="en-US" b="1" dirty="0" smtClean="0"/>
              <a:t>deal with the inner world of thinking, feeling, managing life and </a:t>
            </a:r>
            <a:r>
              <a:rPr lang="en-US" b="1" i="1" dirty="0" smtClean="0"/>
              <a:t>taking risks</a:t>
            </a:r>
          </a:p>
          <a:p>
            <a:pPr lvl="1">
              <a:lnSpc>
                <a:spcPct val="90000"/>
              </a:lnSpc>
            </a:pPr>
            <a:r>
              <a:rPr lang="en-US" b="1" dirty="0" smtClean="0"/>
              <a:t>initiate, develop and sustain mutually satisfying personal relationships</a:t>
            </a:r>
          </a:p>
          <a:p>
            <a:pPr lvl="1">
              <a:lnSpc>
                <a:spcPct val="90000"/>
              </a:lnSpc>
            </a:pPr>
            <a:r>
              <a:rPr lang="en-US" b="1" dirty="0" smtClean="0"/>
              <a:t>sustain a </a:t>
            </a:r>
            <a:r>
              <a:rPr lang="en-US" b="1" i="1" dirty="0" smtClean="0"/>
              <a:t>spiritual life</a:t>
            </a:r>
            <a:endParaRPr lang="en-US" i="1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TAKING RISKS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Its health to </a:t>
            </a:r>
            <a:r>
              <a:rPr lang="en-US" b="1" dirty="0" smtClean="0"/>
              <a:t>take risks</a:t>
            </a:r>
            <a:r>
              <a:rPr lang="en-US" dirty="0" smtClean="0"/>
              <a:t>. Successful people are </a:t>
            </a:r>
            <a:r>
              <a:rPr lang="en-US" b="1" dirty="0" smtClean="0"/>
              <a:t>risk takers.</a:t>
            </a:r>
          </a:p>
          <a:p>
            <a:endParaRPr lang="en-US" dirty="0" smtClean="0"/>
          </a:p>
          <a:p>
            <a:r>
              <a:rPr lang="en-US" dirty="0" smtClean="0"/>
              <a:t>Google corporation has a motto that states: </a:t>
            </a:r>
            <a:r>
              <a:rPr lang="en-US" b="1" dirty="0" smtClean="0"/>
              <a:t>“Life favours the </a:t>
            </a:r>
            <a:r>
              <a:rPr lang="en-US" b="1" i="1" dirty="0" smtClean="0"/>
              <a:t>bold</a:t>
            </a:r>
            <a:r>
              <a:rPr lang="en-US" b="1" dirty="0" smtClean="0"/>
              <a:t>.”</a:t>
            </a:r>
          </a:p>
          <a:p>
            <a:endParaRPr lang="en-US" dirty="0" smtClean="0"/>
          </a:p>
          <a:p>
            <a:r>
              <a:rPr lang="en-US" dirty="0" smtClean="0"/>
              <a:t>Successful people take responsibility for the  results in their lives &amp; act upon the mind-set </a:t>
            </a:r>
            <a:r>
              <a:rPr lang="en-US" b="1" dirty="0" smtClean="0"/>
              <a:t>“It will work because I’ll make it work.”</a:t>
            </a:r>
            <a:endParaRPr lang="en-US" b="1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CONT’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They have </a:t>
            </a:r>
            <a:r>
              <a:rPr lang="en-US" b="1" dirty="0" smtClean="0"/>
              <a:t>confidence</a:t>
            </a:r>
            <a:r>
              <a:rPr lang="en-US" dirty="0" smtClean="0"/>
              <a:t> in their abilities, </a:t>
            </a:r>
          </a:p>
          <a:p>
            <a:endParaRPr lang="en-US" dirty="0" smtClean="0"/>
          </a:p>
          <a:p>
            <a:r>
              <a:rPr lang="en-US" dirty="0" smtClean="0"/>
              <a:t>they have </a:t>
            </a:r>
            <a:r>
              <a:rPr lang="en-US" b="1" dirty="0" smtClean="0"/>
              <a:t>confidence</a:t>
            </a:r>
            <a:r>
              <a:rPr lang="en-US" dirty="0" smtClean="0"/>
              <a:t> in their creativity,</a:t>
            </a:r>
          </a:p>
          <a:p>
            <a:endParaRPr lang="en-US" dirty="0" smtClean="0"/>
          </a:p>
          <a:p>
            <a:r>
              <a:rPr lang="en-US" dirty="0" smtClean="0"/>
              <a:t> and they </a:t>
            </a:r>
            <a:r>
              <a:rPr lang="en-US" b="1" dirty="0" smtClean="0"/>
              <a:t>believe</a:t>
            </a:r>
            <a:r>
              <a:rPr lang="en-US" dirty="0" smtClean="0"/>
              <a:t> that should they hit a snag, </a:t>
            </a:r>
          </a:p>
          <a:p>
            <a:endParaRPr lang="en-US" dirty="0" smtClean="0"/>
          </a:p>
          <a:p>
            <a:r>
              <a:rPr lang="en-US" dirty="0" smtClean="0"/>
              <a:t>they can find another </a:t>
            </a:r>
            <a:r>
              <a:rPr lang="en-US" b="1" dirty="0" smtClean="0"/>
              <a:t>way</a:t>
            </a:r>
            <a:r>
              <a:rPr lang="en-US" dirty="0" smtClean="0"/>
              <a:t> to succeed.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CONT’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In general, it is said that, </a:t>
            </a:r>
            <a:r>
              <a:rPr lang="en-US" b="1" i="1" dirty="0" smtClean="0"/>
              <a:t>the higher the reward, the higher the risk.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Successful people constantly </a:t>
            </a:r>
            <a:r>
              <a:rPr lang="en-US" b="1" dirty="0" smtClean="0"/>
              <a:t>focus</a:t>
            </a:r>
            <a:r>
              <a:rPr lang="en-US" dirty="0" smtClean="0"/>
              <a:t> on </a:t>
            </a:r>
            <a:r>
              <a:rPr lang="en-US" b="1" dirty="0" smtClean="0"/>
              <a:t>opportunities</a:t>
            </a:r>
            <a:r>
              <a:rPr lang="en-US" dirty="0" smtClean="0"/>
              <a:t>, they are always willing  to take </a:t>
            </a:r>
            <a:r>
              <a:rPr lang="en-US" b="1" dirty="0" smtClean="0"/>
              <a:t>a risk.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Unsuccessful people constantly </a:t>
            </a:r>
            <a:r>
              <a:rPr lang="en-US" b="1" dirty="0" smtClean="0"/>
              <a:t>focus</a:t>
            </a:r>
            <a:r>
              <a:rPr lang="en-US" dirty="0" smtClean="0"/>
              <a:t> on </a:t>
            </a:r>
            <a:r>
              <a:rPr lang="en-US" b="1" dirty="0" smtClean="0"/>
              <a:t>obstacles</a:t>
            </a:r>
            <a:r>
              <a:rPr lang="en-US" dirty="0" smtClean="0"/>
              <a:t>, they are usually unwilling to take</a:t>
            </a:r>
            <a:r>
              <a:rPr lang="en-US" b="1" dirty="0" smtClean="0"/>
              <a:t> a risk. </a:t>
            </a:r>
            <a:r>
              <a:rPr lang="en-US" dirty="0" smtClean="0"/>
              <a:t>Therefore :</a:t>
            </a:r>
            <a:endParaRPr lang="en-US" b="1" dirty="0" smtClean="0"/>
          </a:p>
          <a:p>
            <a:endParaRPr lang="en-US" b="1" dirty="0" smtClean="0"/>
          </a:p>
          <a:p>
            <a:r>
              <a:rPr lang="en-US" b="1" dirty="0" smtClean="0"/>
              <a:t> No risk, no reward.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KEY PRINCIPLE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The universal law states, </a:t>
            </a:r>
            <a:r>
              <a:rPr lang="en-US" b="1" i="1" dirty="0" smtClean="0"/>
              <a:t>“What you focus on expands.”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Your field of </a:t>
            </a:r>
            <a:r>
              <a:rPr lang="en-US" b="1" dirty="0" smtClean="0"/>
              <a:t>focus </a:t>
            </a:r>
            <a:r>
              <a:rPr lang="en-US" dirty="0" smtClean="0"/>
              <a:t>determines what you find in life.</a:t>
            </a:r>
          </a:p>
          <a:p>
            <a:r>
              <a:rPr lang="en-US" dirty="0" smtClean="0"/>
              <a:t> </a:t>
            </a:r>
            <a:r>
              <a:rPr lang="en-US" b="1" dirty="0" smtClean="0"/>
              <a:t>Focus on opportunities</a:t>
            </a:r>
            <a:r>
              <a:rPr lang="en-US" dirty="0" smtClean="0"/>
              <a:t> &amp; that’s what you find.</a:t>
            </a:r>
          </a:p>
          <a:p>
            <a:endParaRPr lang="en-US" b="1" dirty="0" smtClean="0"/>
          </a:p>
          <a:p>
            <a:r>
              <a:rPr lang="en-US" b="1" dirty="0" smtClean="0"/>
              <a:t>Focus on obstacles</a:t>
            </a:r>
            <a:r>
              <a:rPr lang="en-US" dirty="0" smtClean="0"/>
              <a:t> &amp; that’s what you find. 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FOCUS ON OPPORTUNITIES </a:t>
            </a:r>
            <a:r>
              <a:rPr lang="en-US" dirty="0" smtClean="0"/>
              <a:t>entails: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 You keep your eye on your</a:t>
            </a:r>
            <a:r>
              <a:rPr lang="en-US" b="1" i="1" dirty="0" smtClean="0"/>
              <a:t> goal</a:t>
            </a:r>
            <a:r>
              <a:rPr lang="en-US" dirty="0" smtClean="0"/>
              <a:t>, keep moving toward your target.</a:t>
            </a:r>
          </a:p>
          <a:p>
            <a:endParaRPr lang="en-US" dirty="0" smtClean="0"/>
          </a:p>
          <a:p>
            <a:r>
              <a:rPr lang="en-US" dirty="0" smtClean="0"/>
              <a:t>You put your </a:t>
            </a:r>
            <a:r>
              <a:rPr lang="en-US" b="1" i="1" dirty="0" smtClean="0"/>
              <a:t>time &amp; energy</a:t>
            </a:r>
            <a:r>
              <a:rPr lang="en-US" dirty="0" smtClean="0"/>
              <a:t> into creating what you want.</a:t>
            </a:r>
            <a:endParaRPr lang="en-US" b="1" i="1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POINT TO NOTE!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Being willing </a:t>
            </a:r>
            <a:r>
              <a:rPr lang="en-US" b="1" dirty="0" smtClean="0"/>
              <a:t>to risk</a:t>
            </a:r>
            <a:r>
              <a:rPr lang="en-US" dirty="0" smtClean="0"/>
              <a:t> doesn’t necessarily mean that you are willing to lose.</a:t>
            </a:r>
          </a:p>
          <a:p>
            <a:endParaRPr lang="en-US" dirty="0" smtClean="0"/>
          </a:p>
          <a:p>
            <a:r>
              <a:rPr lang="en-US" dirty="0" smtClean="0"/>
              <a:t>Successful people take </a:t>
            </a:r>
            <a:r>
              <a:rPr lang="en-US" b="1" i="1" dirty="0" smtClean="0"/>
              <a:t>educated risks.</a:t>
            </a:r>
          </a:p>
          <a:p>
            <a:endParaRPr lang="en-US" dirty="0" smtClean="0"/>
          </a:p>
          <a:p>
            <a:r>
              <a:rPr lang="en-US" dirty="0" smtClean="0"/>
              <a:t>This means that they research, do their </a:t>
            </a:r>
            <a:r>
              <a:rPr lang="en-US" b="1" dirty="0" smtClean="0"/>
              <a:t>due diligence,</a:t>
            </a:r>
            <a:r>
              <a:rPr lang="en-US" dirty="0" smtClean="0"/>
              <a:t> and </a:t>
            </a:r>
            <a:r>
              <a:rPr lang="en-US" b="1" dirty="0" smtClean="0"/>
              <a:t>make decisions</a:t>
            </a:r>
            <a:r>
              <a:rPr lang="en-US" dirty="0" smtClean="0"/>
              <a:t> based on solid information &amp; facts.</a:t>
            </a:r>
          </a:p>
          <a:p>
            <a:endParaRPr lang="en-US" dirty="0" smtClean="0"/>
          </a:p>
          <a:p>
            <a:r>
              <a:rPr lang="en-US" dirty="0" smtClean="0"/>
              <a:t>They make an informed decision </a:t>
            </a:r>
            <a:r>
              <a:rPr lang="en-US" b="1" dirty="0" smtClean="0"/>
              <a:t>to go for it or not.</a:t>
            </a:r>
            <a:endParaRPr lang="en-US" b="1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END OF RISK TAKING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SUSTAIN A SPIRITUAL LIFE: what it means.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Is  related to the habit called  </a:t>
            </a:r>
            <a:r>
              <a:rPr lang="en-US" b="1" dirty="0" smtClean="0"/>
              <a:t>’Begin with the End in Mind’.</a:t>
            </a:r>
          </a:p>
          <a:p>
            <a:endParaRPr lang="en-US" dirty="0" smtClean="0"/>
          </a:p>
          <a:p>
            <a:r>
              <a:rPr lang="en-US" dirty="0" smtClean="0"/>
              <a:t>Its  your centre to your </a:t>
            </a:r>
            <a:r>
              <a:rPr lang="en-US" b="1" dirty="0" smtClean="0"/>
              <a:t>Value system.</a:t>
            </a:r>
          </a:p>
          <a:p>
            <a:endParaRPr lang="en-US" dirty="0" smtClean="0"/>
          </a:p>
          <a:p>
            <a:r>
              <a:rPr lang="en-US" dirty="0" smtClean="0"/>
              <a:t>It’s a </a:t>
            </a:r>
            <a:r>
              <a:rPr lang="en-US" b="1" dirty="0" smtClean="0"/>
              <a:t>private area of life</a:t>
            </a:r>
            <a:r>
              <a:rPr lang="en-US" dirty="0" smtClean="0"/>
              <a:t> &amp; a supremely important one.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Its  the source of </a:t>
            </a:r>
            <a:r>
              <a:rPr lang="en-US" b="1" dirty="0" smtClean="0"/>
              <a:t>inspiration.</a:t>
            </a:r>
            <a:r>
              <a:rPr lang="en-US" dirty="0" smtClean="0"/>
              <a:t> It uplifts a person.</a:t>
            </a:r>
          </a:p>
          <a:p>
            <a:endParaRPr lang="en-US" dirty="0" smtClean="0"/>
          </a:p>
          <a:p>
            <a:r>
              <a:rPr lang="en-US" dirty="0" smtClean="0"/>
              <a:t>It  ties you to the timeless truths of all humanity</a:t>
            </a:r>
          </a:p>
          <a:p>
            <a:endParaRPr lang="en-US" dirty="0" smtClean="0"/>
          </a:p>
          <a:p>
            <a:r>
              <a:rPr lang="en-US" dirty="0" smtClean="0"/>
              <a:t>Daily </a:t>
            </a:r>
            <a:r>
              <a:rPr lang="en-US" dirty="0" err="1" smtClean="0"/>
              <a:t>prayful</a:t>
            </a:r>
            <a:r>
              <a:rPr lang="en-US" dirty="0" smtClean="0"/>
              <a:t> meditation gives you </a:t>
            </a:r>
            <a:r>
              <a:rPr lang="en-US" b="1" dirty="0" smtClean="0"/>
              <a:t>renewal.</a:t>
            </a:r>
            <a:r>
              <a:rPr lang="en-US" dirty="0" smtClean="0"/>
              <a:t> Through </a:t>
            </a:r>
            <a:r>
              <a:rPr lang="en-US" b="1" dirty="0" smtClean="0"/>
              <a:t>reading &amp; meditation</a:t>
            </a:r>
            <a:r>
              <a:rPr lang="en-US" dirty="0" smtClean="0"/>
              <a:t> you feel </a:t>
            </a:r>
            <a:r>
              <a:rPr lang="en-US" b="1" dirty="0" smtClean="0"/>
              <a:t>renewed, strengthened, centered &amp; recommitted</a:t>
            </a:r>
            <a:r>
              <a:rPr lang="en-US" dirty="0" smtClean="0"/>
              <a:t> to serving.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 SELF-APPRAISAL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some getting immersed in </a:t>
            </a:r>
            <a:r>
              <a:rPr lang="en-US" b="1" dirty="0" smtClean="0"/>
              <a:t>great literature or great music</a:t>
            </a:r>
            <a:r>
              <a:rPr lang="en-US" dirty="0" smtClean="0"/>
              <a:t> can provide similar  </a:t>
            </a:r>
            <a:r>
              <a:rPr lang="en-US" b="1" dirty="0" smtClean="0"/>
              <a:t>renewal</a:t>
            </a:r>
            <a:r>
              <a:rPr lang="en-US" dirty="0" smtClean="0"/>
              <a:t> of the spirit.</a:t>
            </a:r>
          </a:p>
          <a:p>
            <a:endParaRPr lang="en-US" dirty="0" smtClean="0"/>
          </a:p>
          <a:p>
            <a:r>
              <a:rPr lang="en-US" dirty="0" smtClean="0"/>
              <a:t>To others they find renewal in the way they </a:t>
            </a:r>
            <a:r>
              <a:rPr lang="en-US" b="1" dirty="0" smtClean="0"/>
              <a:t>communicate with nature.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POSITIVES ABOUT  SPIRITUAL DIMENSION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b="1" dirty="0" smtClean="0"/>
              <a:t>The  Power of  Prayer/Meditation</a:t>
            </a:r>
          </a:p>
          <a:p>
            <a:pPr marL="0" indent="0" algn="ctr">
              <a:buNone/>
            </a:pPr>
            <a:endParaRPr lang="en-US" dirty="0" smtClean="0"/>
          </a:p>
          <a:p>
            <a:pPr algn="ctr"/>
            <a:r>
              <a:rPr lang="en-US" dirty="0" smtClean="0"/>
              <a:t>When feeling </a:t>
            </a:r>
            <a:r>
              <a:rPr lang="en-US" b="1" dirty="0" smtClean="0"/>
              <a:t>low, flat, stale</a:t>
            </a:r>
            <a:r>
              <a:rPr lang="en-US" dirty="0" smtClean="0"/>
              <a:t> &amp; lost enthusiasm it </a:t>
            </a:r>
            <a:r>
              <a:rPr lang="en-US" b="1" dirty="0" smtClean="0"/>
              <a:t>lifts you up</a:t>
            </a:r>
            <a:r>
              <a:rPr lang="en-US" dirty="0" smtClean="0"/>
              <a:t>.</a:t>
            </a:r>
          </a:p>
          <a:p>
            <a:pPr marL="0" indent="0" algn="ctr">
              <a:buNone/>
            </a:pPr>
            <a:endParaRPr lang="en-US" dirty="0" smtClean="0"/>
          </a:p>
          <a:p>
            <a:pPr algn="ctr"/>
            <a:r>
              <a:rPr lang="en-US" dirty="0" smtClean="0"/>
              <a:t>It enables you to listen carefully. Facilitates </a:t>
            </a:r>
            <a:r>
              <a:rPr lang="en-US" b="1" dirty="0" smtClean="0"/>
              <a:t>“trying to  reach back”</a:t>
            </a:r>
            <a:r>
              <a:rPr lang="en-US" dirty="0" smtClean="0"/>
              <a:t> that is to reflect on the past happenings say from childhood.</a:t>
            </a:r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Encourages “</a:t>
            </a:r>
            <a:r>
              <a:rPr lang="en-US" b="1" dirty="0" smtClean="0"/>
              <a:t> Examining your motives”.</a:t>
            </a:r>
          </a:p>
          <a:p>
            <a:pPr marL="0" indent="0">
              <a:buNone/>
            </a:pPr>
            <a:r>
              <a:rPr lang="en-US" b="1" dirty="0" smtClean="0"/>
              <a:t>    </a:t>
            </a:r>
          </a:p>
          <a:p>
            <a:pPr marL="0" indent="0">
              <a:buNone/>
            </a:pPr>
            <a:r>
              <a:rPr lang="en-US" b="1" dirty="0" smtClean="0"/>
              <a:t>     -</a:t>
            </a:r>
            <a:r>
              <a:rPr lang="en-US" dirty="0" smtClean="0"/>
              <a:t>can result into </a:t>
            </a:r>
            <a:r>
              <a:rPr lang="en-US" b="1" dirty="0" smtClean="0"/>
              <a:t>stagnation</a:t>
            </a:r>
          </a:p>
          <a:p>
            <a:pPr marL="0" indent="0">
              <a:buNone/>
            </a:pPr>
            <a:r>
              <a:rPr lang="en-US" dirty="0" smtClean="0"/>
              <a:t>                  But</a:t>
            </a:r>
          </a:p>
          <a:p>
            <a:pPr marL="0" indent="0">
              <a:buNone/>
            </a:pPr>
            <a:r>
              <a:rPr lang="en-US" dirty="0" smtClean="0"/>
              <a:t>    - can also bring </a:t>
            </a:r>
            <a:r>
              <a:rPr lang="en-US" b="1" dirty="0" smtClean="0"/>
              <a:t>happiness.</a:t>
            </a:r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POINT TO NOTE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b="1" dirty="0" smtClean="0"/>
          </a:p>
          <a:p>
            <a:endParaRPr lang="en-US" b="1" dirty="0"/>
          </a:p>
          <a:p>
            <a:r>
              <a:rPr lang="en-US" b="1" dirty="0" smtClean="0"/>
              <a:t>“ If  one’s motives are wrong, nothing can be right”</a:t>
            </a:r>
            <a:endParaRPr 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PRAYER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Prayer</a:t>
            </a:r>
            <a:r>
              <a:rPr lang="en-US" dirty="0" smtClean="0"/>
              <a:t>  is a source of power in releasing &amp; multiplying one’s energies.</a:t>
            </a:r>
          </a:p>
          <a:p>
            <a:endParaRPr lang="en-US" dirty="0" smtClean="0"/>
          </a:p>
          <a:p>
            <a:r>
              <a:rPr lang="en-US" dirty="0" smtClean="0"/>
              <a:t>It brings </a:t>
            </a:r>
            <a:r>
              <a:rPr lang="en-US" b="1" dirty="0" smtClean="0"/>
              <a:t>serenity &amp; peace</a:t>
            </a:r>
            <a:r>
              <a:rPr lang="en-US" dirty="0" smtClean="0"/>
              <a:t> no matter what pressures one is faced with </a:t>
            </a:r>
          </a:p>
          <a:p>
            <a:endParaRPr lang="en-US" dirty="0" smtClean="0"/>
          </a:p>
          <a:p>
            <a:r>
              <a:rPr lang="en-US" dirty="0" smtClean="0"/>
              <a:t>It helps us define our </a:t>
            </a:r>
            <a:r>
              <a:rPr lang="en-US" b="1" dirty="0" smtClean="0"/>
              <a:t>center &amp; our purpose.</a:t>
            </a:r>
            <a:endParaRPr lang="en-US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SPIRITUAL RENEWAL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With </a:t>
            </a:r>
            <a:r>
              <a:rPr lang="en-US" b="1" dirty="0" smtClean="0"/>
              <a:t>spiritual renewal,</a:t>
            </a:r>
            <a:r>
              <a:rPr lang="en-US" dirty="0" smtClean="0"/>
              <a:t> one can </a:t>
            </a:r>
            <a:r>
              <a:rPr lang="en-US" b="1" dirty="0" smtClean="0"/>
              <a:t>visualize &amp; ‘live out’ </a:t>
            </a:r>
            <a:r>
              <a:rPr lang="en-US" dirty="0" smtClean="0"/>
              <a:t>the events of the day in harmony with those values.</a:t>
            </a:r>
            <a:endParaRPr lang="en-US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LASTLY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Lastly, the spiritual realm helps us </a:t>
            </a:r>
            <a:r>
              <a:rPr lang="en-US" b="1" dirty="0" smtClean="0"/>
              <a:t>think cooperatively</a:t>
            </a:r>
            <a:r>
              <a:rPr lang="en-US" dirty="0" smtClean="0"/>
              <a:t>, </a:t>
            </a:r>
            <a:r>
              <a:rPr lang="en-US" b="1" dirty="0" smtClean="0"/>
              <a:t>to promote the welfare &amp; good of other people</a:t>
            </a:r>
            <a:r>
              <a:rPr lang="en-US" dirty="0" smtClean="0"/>
              <a:t>, &amp; to be  genuinely happy for the other </a:t>
            </a:r>
            <a:r>
              <a:rPr lang="en-US" b="1" dirty="0" smtClean="0"/>
              <a:t>people’s successes.</a:t>
            </a:r>
            <a:endParaRPr lang="en-US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MENTAL HEALTH(NORMAL)  RELATIVE TERM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Acceptable behavior in one locality may be considered abnormal or socially offensive in another community.</a:t>
            </a:r>
          </a:p>
          <a:p>
            <a:endParaRPr lang="en-US" dirty="0" smtClean="0"/>
          </a:p>
          <a:p>
            <a:r>
              <a:rPr lang="en-US" dirty="0" smtClean="0"/>
              <a:t>Normal custom in Zambia would be regarded as abnormal in New York.</a:t>
            </a:r>
          </a:p>
          <a:p>
            <a:endParaRPr lang="en-US" dirty="0" smtClean="0"/>
          </a:p>
          <a:p>
            <a:r>
              <a:rPr lang="en-US" dirty="0" smtClean="0"/>
              <a:t>Term is therefore an </a:t>
            </a:r>
            <a:r>
              <a:rPr lang="en-US" b="1" dirty="0" smtClean="0"/>
              <a:t>elastic</a:t>
            </a:r>
            <a:r>
              <a:rPr lang="en-US" dirty="0" smtClean="0"/>
              <a:t> meaning.</a:t>
            </a:r>
            <a:endParaRPr lang="en-US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All of us are somewhat </a:t>
            </a:r>
            <a:r>
              <a:rPr lang="en-US" b="1" dirty="0" smtClean="0"/>
              <a:t>eccentric</a:t>
            </a:r>
            <a:r>
              <a:rPr lang="en-US" dirty="0" smtClean="0"/>
              <a:t>, we have our private quirks, pet superstitions, and fears.</a:t>
            </a:r>
          </a:p>
          <a:p>
            <a:r>
              <a:rPr lang="en-US" dirty="0" smtClean="0"/>
              <a:t>We all have our own </a:t>
            </a:r>
            <a:r>
              <a:rPr lang="en-US" b="1" dirty="0" smtClean="0"/>
              <a:t>idiosyncrasies</a:t>
            </a:r>
            <a:r>
              <a:rPr lang="en-US" b="1" smtClean="0"/>
              <a:t>, odd </a:t>
            </a:r>
            <a:r>
              <a:rPr lang="en-US" b="1" dirty="0" smtClean="0"/>
              <a:t>behavior</a:t>
            </a:r>
          </a:p>
          <a:p>
            <a:endParaRPr lang="en-US" b="1" dirty="0" smtClean="0"/>
          </a:p>
          <a:p>
            <a:r>
              <a:rPr lang="en-US" b="1" dirty="0" smtClean="0"/>
              <a:t>In this respect we are all alike.</a:t>
            </a:r>
            <a:endParaRPr lang="en-US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QUALITIES/ELEMENTS OF SOUND MENTAL HEALTH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b="1" dirty="0" smtClean="0"/>
              <a:t>Emotionally mature</a:t>
            </a:r>
            <a:r>
              <a:rPr lang="en-US" dirty="0" smtClean="0"/>
              <a:t>. Thinks and behaves as grown-up person and has a </a:t>
            </a:r>
            <a:r>
              <a:rPr lang="en-US" b="1" dirty="0" smtClean="0"/>
              <a:t>definite aim</a:t>
            </a:r>
            <a:r>
              <a:rPr lang="en-US" dirty="0" smtClean="0"/>
              <a:t> in life.</a:t>
            </a:r>
          </a:p>
          <a:p>
            <a:pPr marL="514350" indent="-514350">
              <a:buAutoNum type="arabicPeriod"/>
            </a:pPr>
            <a:r>
              <a:rPr lang="en-US" dirty="0" smtClean="0"/>
              <a:t>Accepts the </a:t>
            </a:r>
            <a:r>
              <a:rPr lang="en-US" b="1" dirty="0" smtClean="0"/>
              <a:t>hard knocks of life</a:t>
            </a:r>
            <a:r>
              <a:rPr lang="en-US" dirty="0" smtClean="0"/>
              <a:t> philosophically</a:t>
            </a:r>
          </a:p>
          <a:p>
            <a:pPr marL="514350" indent="-514350">
              <a:buAutoNum type="arabicPeriod"/>
            </a:pPr>
            <a:endParaRPr lang="en-US" dirty="0" smtClean="0"/>
          </a:p>
          <a:p>
            <a:pPr marL="514350" indent="-514350">
              <a:buAutoNum type="arabicPeriod"/>
            </a:pPr>
            <a:r>
              <a:rPr lang="en-US" dirty="0" smtClean="0"/>
              <a:t>Able to </a:t>
            </a:r>
            <a:r>
              <a:rPr lang="en-US" b="1" dirty="0" smtClean="0"/>
              <a:t>earn his/her own</a:t>
            </a:r>
            <a:r>
              <a:rPr lang="en-US" dirty="0" smtClean="0"/>
              <a:t> livelihood &amp; works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WHAT M.HEALTH CAN DO FOR ME-</a:t>
            </a:r>
            <a:r>
              <a:rPr lang="en-US" b="1" i="1" dirty="0" smtClean="0"/>
              <a:t>What Kind of Person AM I?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4. Possesses a joie de vivre, </a:t>
            </a:r>
            <a:r>
              <a:rPr lang="en-US" b="1" dirty="0" smtClean="0"/>
              <a:t>a joy of living;</a:t>
            </a:r>
            <a:r>
              <a:rPr lang="en-US" dirty="0" smtClean="0"/>
              <a:t> she/he ‘s </a:t>
            </a:r>
            <a:r>
              <a:rPr lang="en-US" b="1" dirty="0" smtClean="0"/>
              <a:t>glad to be alive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5.Does not </a:t>
            </a:r>
            <a:r>
              <a:rPr lang="en-US" b="1" dirty="0" smtClean="0"/>
              <a:t>act impulsively,</a:t>
            </a:r>
            <a:r>
              <a:rPr lang="en-US" dirty="0" smtClean="0"/>
              <a:t> has learned to </a:t>
            </a:r>
            <a:r>
              <a:rPr lang="en-US" b="1" dirty="0" smtClean="0"/>
              <a:t>control his/her emotions</a:t>
            </a:r>
            <a:r>
              <a:rPr lang="en-US" dirty="0" smtClean="0"/>
              <a:t>, </a:t>
            </a:r>
            <a:r>
              <a:rPr lang="en-US" b="1" dirty="0" smtClean="0"/>
              <a:t>exercises wise </a:t>
            </a:r>
            <a:r>
              <a:rPr lang="en-US" b="1" dirty="0" err="1" smtClean="0"/>
              <a:t>judgement</a:t>
            </a:r>
            <a:r>
              <a:rPr lang="en-US" b="1" dirty="0" smtClean="0"/>
              <a:t>,</a:t>
            </a:r>
            <a:r>
              <a:rPr lang="en-US" dirty="0" smtClean="0"/>
              <a:t> and is able to make </a:t>
            </a:r>
            <a:r>
              <a:rPr lang="en-US" b="1" dirty="0" smtClean="0"/>
              <a:t>intelligent decisions.</a:t>
            </a:r>
            <a:endParaRPr lang="en-US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6. Tries to </a:t>
            </a:r>
            <a:r>
              <a:rPr lang="en-US" b="1" dirty="0" smtClean="0"/>
              <a:t>keep his nose out of other</a:t>
            </a:r>
            <a:r>
              <a:rPr lang="en-US" dirty="0" smtClean="0"/>
              <a:t> people’s affairs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7. Has a sense of </a:t>
            </a:r>
            <a:r>
              <a:rPr lang="en-US" b="1" dirty="0" smtClean="0"/>
              <a:t>humor &amp; radiates self-confidence.</a:t>
            </a: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8</a:t>
            </a:r>
            <a:r>
              <a:rPr lang="en-US" dirty="0" smtClean="0"/>
              <a:t>. Capable of </a:t>
            </a:r>
            <a:r>
              <a:rPr lang="en-US" b="1" dirty="0" smtClean="0"/>
              <a:t>giving love, or sharing love </a:t>
            </a:r>
            <a:r>
              <a:rPr lang="en-US" dirty="0" smtClean="0"/>
              <a:t>with someone else, has </a:t>
            </a:r>
            <a:r>
              <a:rPr lang="en-US" b="1" dirty="0" smtClean="0"/>
              <a:t>faith in mankind, possesses a healthy attitude</a:t>
            </a:r>
            <a:r>
              <a:rPr lang="en-US" dirty="0" smtClean="0"/>
              <a:t> toward people &amp; the world around him/her.</a:t>
            </a:r>
            <a:endParaRPr lang="en-US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9. He/she </a:t>
            </a:r>
            <a:r>
              <a:rPr lang="en-US" b="1" dirty="0" smtClean="0"/>
              <a:t>acquires </a:t>
            </a:r>
            <a:r>
              <a:rPr lang="en-US" dirty="0" smtClean="0"/>
              <a:t>wisdom through the experiences of the past mistakes.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Source:</a:t>
            </a:r>
            <a:r>
              <a:rPr lang="en-US" dirty="0" smtClean="0"/>
              <a:t> Helping Yourself with Psychiatry. By Dr Frank S </a:t>
            </a:r>
            <a:r>
              <a:rPr lang="en-US" dirty="0" err="1" smtClean="0"/>
              <a:t>Caprio</a:t>
            </a:r>
            <a:r>
              <a:rPr lang="en-US" dirty="0" smtClean="0"/>
              <a:t>. 2005.</a:t>
            </a:r>
            <a:endParaRPr lang="en-US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AFTER ALL IS SAID &amp; DONE- LETS NOW COME TO THE </a:t>
            </a:r>
            <a:r>
              <a:rPr lang="en-US" b="1" i="1" dirty="0" smtClean="0"/>
              <a:t>CRUX</a:t>
            </a:r>
            <a:r>
              <a:rPr lang="en-US" dirty="0" smtClean="0"/>
              <a:t> OF THE MATTER.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b="1" i="1" dirty="0" smtClean="0"/>
          </a:p>
          <a:p>
            <a:endParaRPr lang="en-US" b="1" i="1" dirty="0" smtClean="0"/>
          </a:p>
          <a:p>
            <a:pPr algn="ctr">
              <a:buNone/>
            </a:pPr>
            <a:r>
              <a:rPr lang="en-US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WORDS BECOME FLESH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EXAMPLES</a:t>
            </a:r>
            <a:endParaRPr lang="en-US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WORDS BECOME FLESH</a:t>
            </a:r>
            <a:endParaRPr lang="en-US" b="1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b="1" i="1" dirty="0" smtClean="0"/>
          </a:p>
          <a:p>
            <a:pPr>
              <a:buNone/>
            </a:pPr>
            <a:r>
              <a:rPr lang="en-US" b="1" i="1" dirty="0" smtClean="0"/>
              <a:t>“ And the Word became flesh and dwelt among us”</a:t>
            </a:r>
          </a:p>
          <a:p>
            <a:pPr algn="r">
              <a:buNone/>
            </a:pPr>
            <a:r>
              <a:rPr lang="en-US" dirty="0" smtClean="0"/>
              <a:t>---- John1: 14</a:t>
            </a:r>
            <a:endParaRPr lang="en-US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WORDS BECOME FLESH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In real life, </a:t>
            </a:r>
            <a:r>
              <a:rPr lang="en-US" b="1" i="1" dirty="0" smtClean="0"/>
              <a:t>words  do become flesh.</a:t>
            </a:r>
            <a:r>
              <a:rPr lang="en-US" dirty="0" smtClean="0"/>
              <a:t> Each field has words that reflect it and define it.</a:t>
            </a:r>
          </a:p>
          <a:p>
            <a:endParaRPr lang="en-US" dirty="0" smtClean="0"/>
          </a:p>
          <a:p>
            <a:r>
              <a:rPr lang="en-US" dirty="0" smtClean="0"/>
              <a:t>Rich people use </a:t>
            </a:r>
            <a:r>
              <a:rPr lang="en-US" b="1" dirty="0" smtClean="0"/>
              <a:t>rich words. </a:t>
            </a:r>
            <a:r>
              <a:rPr lang="en-US" b="1" dirty="0" err="1" smtClean="0"/>
              <a:t>Eg</a:t>
            </a:r>
            <a:r>
              <a:rPr lang="en-US" b="1" dirty="0" smtClean="0"/>
              <a:t> “How can I afford it?”</a:t>
            </a:r>
          </a:p>
          <a:p>
            <a:endParaRPr lang="en-US" dirty="0" smtClean="0"/>
          </a:p>
          <a:p>
            <a:r>
              <a:rPr lang="en-US" dirty="0" smtClean="0"/>
              <a:t>Successful people  use </a:t>
            </a:r>
            <a:r>
              <a:rPr lang="en-US" b="1" dirty="0" smtClean="0"/>
              <a:t>positive words</a:t>
            </a:r>
          </a:p>
          <a:p>
            <a:endParaRPr lang="en-US" dirty="0" smtClean="0"/>
          </a:p>
          <a:p>
            <a:r>
              <a:rPr lang="en-US" dirty="0" smtClean="0"/>
              <a:t>Poor people use </a:t>
            </a:r>
            <a:r>
              <a:rPr lang="en-US" b="1" dirty="0" smtClean="0"/>
              <a:t>poor words. </a:t>
            </a:r>
            <a:r>
              <a:rPr lang="en-US" b="1" dirty="0" err="1" smtClean="0"/>
              <a:t>Eg</a:t>
            </a:r>
            <a:r>
              <a:rPr lang="en-US" b="1" dirty="0" smtClean="0"/>
              <a:t> “I can’t afford it”</a:t>
            </a:r>
            <a:endParaRPr lang="en-US" b="1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THINK ABOUT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Its said that </a:t>
            </a:r>
            <a:r>
              <a:rPr lang="en-US" b="1" dirty="0" smtClean="0"/>
              <a:t>“ what you think about you bring about”</a:t>
            </a:r>
          </a:p>
          <a:p>
            <a:endParaRPr lang="en-US" dirty="0" smtClean="0"/>
          </a:p>
          <a:p>
            <a:r>
              <a:rPr lang="en-US" dirty="0" smtClean="0"/>
              <a:t>This is true for what </a:t>
            </a:r>
            <a:r>
              <a:rPr lang="en-US" b="1" dirty="0" smtClean="0"/>
              <a:t>we say and the words we use.</a:t>
            </a:r>
            <a:endParaRPr lang="en-US" b="1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‘AND THE WORD BECAME FLESH’</a:t>
            </a:r>
            <a:endParaRPr lang="en-US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>
              <a:buNone/>
            </a:pPr>
            <a:r>
              <a:rPr lang="en-US" dirty="0" smtClean="0"/>
              <a:t>“ What </a:t>
            </a:r>
            <a:r>
              <a:rPr lang="en-US" b="1" i="1" dirty="0" smtClean="0"/>
              <a:t>‘and the word became flesh’</a:t>
            </a:r>
            <a:r>
              <a:rPr lang="en-US" dirty="0" smtClean="0"/>
              <a:t> means is that  whatever you </a:t>
            </a:r>
            <a:r>
              <a:rPr lang="en-US" b="1" i="1" dirty="0" smtClean="0"/>
              <a:t>think and say</a:t>
            </a:r>
            <a:r>
              <a:rPr lang="en-US" dirty="0" smtClean="0"/>
              <a:t> is </a:t>
            </a:r>
            <a:r>
              <a:rPr lang="en-US" b="1" i="1" dirty="0" smtClean="0"/>
              <a:t>real</a:t>
            </a:r>
            <a:r>
              <a:rPr lang="en-US" dirty="0" smtClean="0"/>
              <a:t>  </a:t>
            </a:r>
            <a:r>
              <a:rPr lang="en-US" b="1" i="1" dirty="0" smtClean="0"/>
              <a:t>becomes your reality.”</a:t>
            </a:r>
            <a:endParaRPr lang="en-US" b="1" i="1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 smtClean="0"/>
              <a:t>CHANGE YOUR LIFE</a:t>
            </a:r>
            <a:endParaRPr lang="en-US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Simply said, if you want to </a:t>
            </a:r>
            <a:r>
              <a:rPr lang="en-US" b="1" i="1" dirty="0" smtClean="0"/>
              <a:t>change your life, change your words.</a:t>
            </a:r>
            <a:endParaRPr lang="en-US" b="1" i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Did it ever occur to you to ask yourself: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1. What </a:t>
            </a:r>
            <a:r>
              <a:rPr lang="en-US" b="1" dirty="0" smtClean="0"/>
              <a:t>sort of person</a:t>
            </a:r>
            <a:r>
              <a:rPr lang="en-US" dirty="0" smtClean="0"/>
              <a:t> am I?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2. Why do I </a:t>
            </a:r>
            <a:r>
              <a:rPr lang="en-US" b="1" dirty="0" smtClean="0"/>
              <a:t>think &amp; behave</a:t>
            </a:r>
            <a:r>
              <a:rPr lang="en-US" dirty="0" smtClean="0"/>
              <a:t> as I do?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3. What Are my </a:t>
            </a:r>
            <a:r>
              <a:rPr lang="en-US" b="1" dirty="0" smtClean="0"/>
              <a:t>blind-spots, weaknesses &amp; personality-shortcomings</a:t>
            </a:r>
            <a:r>
              <a:rPr lang="en-US" dirty="0" smtClean="0"/>
              <a:t>, which I either fail to recognize or refuse to acknowledge?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	</a:t>
            </a:r>
            <a:r>
              <a:rPr lang="en-US" b="1" i="1" dirty="0" smtClean="0"/>
              <a:t>WORDS ARE INCREDIBLY POWERFUL</a:t>
            </a:r>
            <a:endParaRPr lang="en-US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Words can hurt</a:t>
            </a:r>
          </a:p>
          <a:p>
            <a:endParaRPr lang="en-US" sz="2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  <a:p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Words can heal</a:t>
            </a:r>
          </a:p>
          <a:p>
            <a:endParaRPr lang="en-US" sz="2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  <a:p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Words can make them rich</a:t>
            </a:r>
          </a:p>
          <a:p>
            <a:endParaRPr lang="en-US" sz="2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  <a:p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Words can make them poor</a:t>
            </a:r>
          </a:p>
          <a:p>
            <a:endParaRPr lang="en-US" sz="2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  <a:p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Words can encourage </a:t>
            </a:r>
          </a:p>
          <a:p>
            <a:endParaRPr lang="en-US" sz="2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  <a:p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Words can discourage</a:t>
            </a:r>
          </a:p>
          <a:p>
            <a:endParaRPr lang="en-US" sz="2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  <a:p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Words can carry lies</a:t>
            </a:r>
          </a:p>
          <a:p>
            <a:endParaRPr lang="en-US" sz="2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  <a:p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Words can carry truth</a:t>
            </a:r>
          </a:p>
          <a:p>
            <a:endParaRPr lang="en-US" sz="2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  <a:p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Words can cause pain.</a:t>
            </a:r>
            <a:endParaRPr lang="en-US" sz="2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THE POWER OF WORDS</a:t>
            </a:r>
            <a:endParaRPr lang="en-US" b="1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 smtClean="0"/>
              <a:t>Words</a:t>
            </a:r>
            <a:r>
              <a:rPr lang="en-US" dirty="0" smtClean="0"/>
              <a:t> have the power to </a:t>
            </a:r>
            <a:r>
              <a:rPr lang="en-US" b="1" dirty="0" smtClean="0"/>
              <a:t>build people up… or  tear them down.</a:t>
            </a:r>
          </a:p>
          <a:p>
            <a:endParaRPr lang="en-US" b="1" dirty="0" smtClean="0"/>
          </a:p>
          <a:p>
            <a:r>
              <a:rPr lang="en-US" dirty="0" smtClean="0"/>
              <a:t>They can </a:t>
            </a:r>
            <a:r>
              <a:rPr lang="en-US" b="1" dirty="0" smtClean="0"/>
              <a:t>inspire &amp; empower</a:t>
            </a:r>
            <a:r>
              <a:rPr lang="en-US" dirty="0" smtClean="0"/>
              <a:t>; they can </a:t>
            </a:r>
            <a:r>
              <a:rPr lang="en-US" b="1" dirty="0" smtClean="0"/>
              <a:t>devastate &amp; demoralize.</a:t>
            </a:r>
          </a:p>
          <a:p>
            <a:endParaRPr lang="en-US" dirty="0" smtClean="0"/>
          </a:p>
          <a:p>
            <a:r>
              <a:rPr lang="en-US" dirty="0" smtClean="0"/>
              <a:t>The magic of </a:t>
            </a:r>
            <a:r>
              <a:rPr lang="en-US" b="1" dirty="0" smtClean="0"/>
              <a:t>words</a:t>
            </a:r>
            <a:r>
              <a:rPr lang="en-US" dirty="0" smtClean="0"/>
              <a:t> is that they are free--- and we have the </a:t>
            </a:r>
            <a:r>
              <a:rPr lang="en-US" b="1" dirty="0" smtClean="0"/>
              <a:t>power to choose the words we use.</a:t>
            </a:r>
            <a:endParaRPr lang="en-US" b="1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CAREER PATHWAY</a:t>
            </a:r>
            <a:endParaRPr lang="en-US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If  you want to play football, you’ll need to learn the </a:t>
            </a:r>
            <a:r>
              <a:rPr lang="en-US" b="1" i="1" dirty="0" smtClean="0"/>
              <a:t>language of football.</a:t>
            </a:r>
            <a:endParaRPr lang="en-US" b="1" i="1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2. WHAT ARE HEALTHY LIFESTYLES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GB" sz="2800" dirty="0" smtClean="0"/>
              <a:t>Coping strategies</a:t>
            </a:r>
          </a:p>
          <a:p>
            <a:pPr>
              <a:lnSpc>
                <a:spcPct val="90000"/>
              </a:lnSpc>
            </a:pPr>
            <a:r>
              <a:rPr lang="en-GB" sz="2800" dirty="0" smtClean="0"/>
              <a:t>Self –esteem</a:t>
            </a:r>
          </a:p>
          <a:p>
            <a:pPr>
              <a:lnSpc>
                <a:spcPct val="90000"/>
              </a:lnSpc>
            </a:pPr>
            <a:r>
              <a:rPr lang="en-GB" sz="2800" dirty="0" smtClean="0"/>
              <a:t>Self-care</a:t>
            </a:r>
          </a:p>
          <a:p>
            <a:pPr>
              <a:lnSpc>
                <a:spcPct val="90000"/>
              </a:lnSpc>
            </a:pPr>
            <a:r>
              <a:rPr lang="en-GB" sz="2800" b="1" dirty="0" smtClean="0"/>
              <a:t>Relationships </a:t>
            </a:r>
            <a:r>
              <a:rPr lang="en-GB" sz="2800" dirty="0" smtClean="0"/>
              <a:t>with family members, friends, colleagues</a:t>
            </a:r>
          </a:p>
          <a:p>
            <a:pPr>
              <a:lnSpc>
                <a:spcPct val="90000"/>
              </a:lnSpc>
            </a:pPr>
            <a:r>
              <a:rPr lang="en-GB" sz="2800" b="1" dirty="0" smtClean="0"/>
              <a:t>Utilising time, money</a:t>
            </a:r>
            <a:r>
              <a:rPr lang="en-GB" sz="2800" dirty="0" smtClean="0"/>
              <a:t>, self</a:t>
            </a:r>
          </a:p>
          <a:p>
            <a:pPr>
              <a:lnSpc>
                <a:spcPct val="90000"/>
              </a:lnSpc>
            </a:pPr>
            <a:r>
              <a:rPr lang="en-GB" sz="2800" dirty="0" smtClean="0"/>
              <a:t>Participation and cooperation</a:t>
            </a:r>
          </a:p>
          <a:p>
            <a:pPr lvl="1">
              <a:lnSpc>
                <a:spcPct val="90000"/>
              </a:lnSpc>
            </a:pPr>
            <a:r>
              <a:rPr lang="en-GB" sz="2400" dirty="0" smtClean="0"/>
              <a:t>Social clubs, religious groups, self-help groups</a:t>
            </a:r>
          </a:p>
          <a:p>
            <a:pPr lvl="1">
              <a:lnSpc>
                <a:spcPct val="90000"/>
              </a:lnSpc>
            </a:pPr>
            <a:r>
              <a:rPr lang="en-GB" sz="2400" dirty="0" smtClean="0"/>
              <a:t>work</a:t>
            </a:r>
            <a:endParaRPr lang="en-US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SELF-CARE</a:t>
            </a:r>
            <a:endParaRPr lang="en-US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en-US" b="1" i="1" dirty="0" smtClean="0"/>
          </a:p>
          <a:p>
            <a:pPr algn="ctr">
              <a:buNone/>
            </a:pPr>
            <a:r>
              <a:rPr lang="en-US" b="1" i="1" dirty="0" smtClean="0"/>
              <a:t>Cleanliness is next to Godliness</a:t>
            </a:r>
            <a:endParaRPr lang="en-US" b="1" i="1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THE 4 CRITICAL AREAS IN WHICH </a:t>
            </a:r>
            <a:r>
              <a:rPr lang="en-US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SELF-CARE</a:t>
            </a:r>
            <a:r>
              <a:rPr lang="en-US" b="1" dirty="0" smtClean="0"/>
              <a:t> SHOULD BE APPLIED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smtClean="0"/>
              <a:t>These </a:t>
            </a:r>
            <a:r>
              <a:rPr lang="en-US" b="1" dirty="0" smtClean="0"/>
              <a:t> 4</a:t>
            </a:r>
            <a:r>
              <a:rPr lang="en-US" dirty="0" smtClean="0"/>
              <a:t>  health dimensions are the </a:t>
            </a:r>
            <a:r>
              <a:rPr lang="en-US" b="1" dirty="0" smtClean="0"/>
              <a:t>greatest assets </a:t>
            </a:r>
            <a:r>
              <a:rPr lang="en-US" dirty="0" smtClean="0"/>
              <a:t>of a human being.</a:t>
            </a:r>
          </a:p>
          <a:p>
            <a:endParaRPr lang="en-US" b="1" dirty="0" smtClean="0"/>
          </a:p>
          <a:p>
            <a:r>
              <a:rPr lang="en-US" b="1" dirty="0" smtClean="0"/>
              <a:t>PHYSICAL</a:t>
            </a:r>
            <a:r>
              <a:rPr lang="en-US" dirty="0" smtClean="0"/>
              <a:t>-Tone</a:t>
            </a:r>
          </a:p>
          <a:p>
            <a:endParaRPr lang="en-US" b="1" dirty="0" smtClean="0"/>
          </a:p>
          <a:p>
            <a:r>
              <a:rPr lang="en-US" b="1" dirty="0" smtClean="0"/>
              <a:t>SPIRITUAL</a:t>
            </a:r>
            <a:r>
              <a:rPr lang="en-US" dirty="0" smtClean="0"/>
              <a:t>-Focus</a:t>
            </a:r>
          </a:p>
          <a:p>
            <a:endParaRPr lang="en-US" b="1" dirty="0" smtClean="0"/>
          </a:p>
          <a:p>
            <a:r>
              <a:rPr lang="en-US" b="1" dirty="0" smtClean="0"/>
              <a:t>MENTAL</a:t>
            </a:r>
            <a:r>
              <a:rPr lang="en-US" dirty="0" smtClean="0"/>
              <a:t>-Autonomy</a:t>
            </a:r>
          </a:p>
          <a:p>
            <a:endParaRPr lang="en-US" b="1" dirty="0" smtClean="0"/>
          </a:p>
          <a:p>
            <a:r>
              <a:rPr lang="en-US" b="1" dirty="0" smtClean="0"/>
              <a:t>SOCIAL/EMOTIONAL-</a:t>
            </a:r>
            <a:r>
              <a:rPr lang="en-US" dirty="0" smtClean="0"/>
              <a:t>Connectedness, How people are treated (</a:t>
            </a:r>
            <a:r>
              <a:rPr lang="en-US" b="1" dirty="0" err="1" smtClean="0"/>
              <a:t>Ichalo</a:t>
            </a:r>
            <a:r>
              <a:rPr lang="en-US" b="1" dirty="0" smtClean="0"/>
              <a:t> Bantu)</a:t>
            </a:r>
            <a:endParaRPr lang="en-US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HEALTH AS A RESOURCE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THE END!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b="1" dirty="0" smtClean="0"/>
              <a:t>              THANKS  4 PAYING ATTENTION</a:t>
            </a:r>
            <a:endParaRPr lang="en-US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3. LEARNING &amp; M. HEALTH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4. EXPANDED TOPICS: FROM HEALTHY LIFESTYLES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Relationships</a:t>
            </a:r>
          </a:p>
          <a:p>
            <a:endParaRPr lang="en-US" dirty="0" smtClean="0"/>
          </a:p>
          <a:p>
            <a:r>
              <a:rPr lang="en-US" dirty="0" smtClean="0"/>
              <a:t>Utilizing Time</a:t>
            </a:r>
          </a:p>
          <a:p>
            <a:endParaRPr lang="en-US" dirty="0" smtClean="0"/>
          </a:p>
          <a:p>
            <a:r>
              <a:rPr lang="en-US" dirty="0" smtClean="0"/>
              <a:t>Utilizing Money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CONT’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/>
              <a:t>4. How is my health affected by </a:t>
            </a:r>
            <a:r>
              <a:rPr lang="en-US" b="1" dirty="0" smtClean="0"/>
              <a:t>emotional frustrations</a:t>
            </a:r>
            <a:r>
              <a:rPr lang="en-US" dirty="0" smtClean="0"/>
              <a:t> of everyday life?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5. Do I have a distorted </a:t>
            </a:r>
            <a:r>
              <a:rPr lang="en-US" b="1" dirty="0" smtClean="0"/>
              <a:t>sense of values</a:t>
            </a:r>
            <a:r>
              <a:rPr lang="en-US" dirty="0" smtClean="0"/>
              <a:t>?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6. Am I immature in my </a:t>
            </a:r>
            <a:r>
              <a:rPr lang="en-US" b="1" dirty="0" smtClean="0"/>
              <a:t>attitude</a:t>
            </a:r>
            <a:r>
              <a:rPr lang="en-US" dirty="0" smtClean="0"/>
              <a:t> toward sex, love, people, &amp; life in general?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7. What subconscious</a:t>
            </a:r>
            <a:r>
              <a:rPr lang="en-US" b="1" dirty="0" smtClean="0"/>
              <a:t> motivations</a:t>
            </a:r>
            <a:r>
              <a:rPr lang="en-US" dirty="0" smtClean="0"/>
              <a:t> lie behind my prejudices &amp; hatreds?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5. M.HEALTH: FROM DIFFERENT PERSPECTIVES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1. </a:t>
            </a:r>
            <a:r>
              <a:rPr lang="en-US" b="1" dirty="0" smtClean="0"/>
              <a:t>Ben Carson</a:t>
            </a:r>
            <a:r>
              <a:rPr lang="en-US" dirty="0" smtClean="0"/>
              <a:t> ‘s </a:t>
            </a:r>
            <a:r>
              <a:rPr lang="en-US" b="1" dirty="0" smtClean="0"/>
              <a:t>THINK BIG</a:t>
            </a:r>
            <a:r>
              <a:rPr lang="en-US" dirty="0" smtClean="0"/>
              <a:t> philosophy.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2. </a:t>
            </a:r>
            <a:r>
              <a:rPr lang="en-US" b="1" dirty="0" err="1" smtClean="0"/>
              <a:t>Huna</a:t>
            </a:r>
            <a:r>
              <a:rPr lang="en-US" dirty="0" smtClean="0"/>
              <a:t>– Philosophy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3. </a:t>
            </a:r>
            <a:r>
              <a:rPr lang="en-US" b="1" dirty="0" smtClean="0"/>
              <a:t>Aristotle ‘s</a:t>
            </a:r>
            <a:r>
              <a:rPr lang="en-US" dirty="0" smtClean="0"/>
              <a:t> 12 virtues of life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4. </a:t>
            </a:r>
            <a:r>
              <a:rPr lang="en-US" b="1" dirty="0" smtClean="0"/>
              <a:t>Stephen R. Covey</a:t>
            </a:r>
            <a:r>
              <a:rPr lang="en-US" dirty="0" smtClean="0"/>
              <a:t> ‘s 7 habits</a:t>
            </a:r>
            <a:endParaRPr lang="en-US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b="1" dirty="0" smtClean="0"/>
              <a:t>5. Daniel </a:t>
            </a:r>
            <a:r>
              <a:rPr lang="en-US" b="1" dirty="0" err="1" smtClean="0"/>
              <a:t>Goleman</a:t>
            </a:r>
            <a:r>
              <a:rPr lang="en-US" dirty="0" smtClean="0"/>
              <a:t>– Emotional Intelligence (Key features)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6. </a:t>
            </a:r>
            <a:r>
              <a:rPr lang="en-US" b="1" dirty="0" smtClean="0"/>
              <a:t>Howard Gardner</a:t>
            </a:r>
            <a:r>
              <a:rPr lang="en-US" dirty="0" smtClean="0"/>
              <a:t> ‘s Multiple Intelligence—The frame of mind.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7. </a:t>
            </a:r>
            <a:r>
              <a:rPr lang="en-US" b="1" dirty="0" smtClean="0"/>
              <a:t>Dan </a:t>
            </a:r>
            <a:r>
              <a:rPr lang="en-US" b="1" dirty="0" err="1" smtClean="0"/>
              <a:t>Buettner</a:t>
            </a:r>
            <a:r>
              <a:rPr lang="en-US" dirty="0" smtClean="0"/>
              <a:t> ‘s research findings ( The Blue Zones) on the concept ‘sense of purpose’.</a:t>
            </a:r>
            <a:endParaRPr lang="en-US" dirty="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8. </a:t>
            </a:r>
            <a:r>
              <a:rPr lang="en-US" b="1" dirty="0" smtClean="0"/>
              <a:t>T. </a:t>
            </a:r>
            <a:r>
              <a:rPr lang="en-US" b="1" dirty="0" err="1" smtClean="0"/>
              <a:t>Harv</a:t>
            </a:r>
            <a:r>
              <a:rPr lang="en-US" b="1" dirty="0" smtClean="0"/>
              <a:t> </a:t>
            </a:r>
            <a:r>
              <a:rPr lang="en-US" b="1" dirty="0" err="1" smtClean="0"/>
              <a:t>Eker</a:t>
            </a:r>
            <a:r>
              <a:rPr lang="en-US" dirty="0" smtClean="0"/>
              <a:t> ‘s Secrets of the </a:t>
            </a:r>
            <a:r>
              <a:rPr lang="en-US" dirty="0" err="1" smtClean="0"/>
              <a:t>Millionnaire</a:t>
            </a:r>
            <a:r>
              <a:rPr lang="en-US" dirty="0" smtClean="0"/>
              <a:t> Mind.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9. </a:t>
            </a:r>
            <a:r>
              <a:rPr lang="en-US" b="1" dirty="0" smtClean="0"/>
              <a:t>Wisdom Literature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10. </a:t>
            </a:r>
            <a:r>
              <a:rPr lang="en-US" b="1" dirty="0" smtClean="0"/>
              <a:t>Elisabeth </a:t>
            </a:r>
            <a:r>
              <a:rPr lang="en-US" b="1" dirty="0" err="1" smtClean="0"/>
              <a:t>Kuber</a:t>
            </a:r>
            <a:r>
              <a:rPr lang="en-US" b="1" dirty="0" smtClean="0"/>
              <a:t> Ross:</a:t>
            </a:r>
            <a:r>
              <a:rPr lang="en-US" dirty="0" smtClean="0"/>
              <a:t> Grieving and Dying, The five stages of grieving.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11. </a:t>
            </a:r>
            <a:r>
              <a:rPr lang="en-US" b="1" dirty="0" smtClean="0"/>
              <a:t>David Kessler:</a:t>
            </a:r>
            <a:r>
              <a:rPr lang="en-US" dirty="0" smtClean="0"/>
              <a:t> Finding Meaning: the 6</a:t>
            </a:r>
            <a:r>
              <a:rPr lang="en-US" baseline="30000" dirty="0" smtClean="0"/>
              <a:t>th</a:t>
            </a:r>
            <a:r>
              <a:rPr lang="en-US" dirty="0" smtClean="0"/>
              <a:t> stage of grieving</a:t>
            </a: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ACTIVITY: INSTRUCTIONS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b="1" dirty="0" smtClean="0"/>
              <a:t>Identify </a:t>
            </a:r>
            <a:r>
              <a:rPr lang="en-US" dirty="0" smtClean="0"/>
              <a:t>any</a:t>
            </a:r>
            <a:r>
              <a:rPr lang="en-US" b="1" dirty="0" smtClean="0"/>
              <a:t> x2 key features</a:t>
            </a:r>
            <a:r>
              <a:rPr lang="en-US" dirty="0" smtClean="0"/>
              <a:t> outlined in the above mentioned areas. </a:t>
            </a:r>
          </a:p>
          <a:p>
            <a:endParaRPr lang="en-US" dirty="0" smtClean="0"/>
          </a:p>
          <a:p>
            <a:r>
              <a:rPr lang="en-US" dirty="0" smtClean="0"/>
              <a:t> </a:t>
            </a:r>
            <a:r>
              <a:rPr lang="en-US" b="1" dirty="0" smtClean="0"/>
              <a:t>Discuss</a:t>
            </a:r>
            <a:r>
              <a:rPr lang="en-US" dirty="0" smtClean="0"/>
              <a:t> how the </a:t>
            </a:r>
            <a:r>
              <a:rPr lang="en-US" b="1" dirty="0" smtClean="0"/>
              <a:t>two</a:t>
            </a:r>
            <a:r>
              <a:rPr lang="en-US" dirty="0" smtClean="0"/>
              <a:t> features  </a:t>
            </a:r>
            <a:r>
              <a:rPr lang="en-US" b="1" dirty="0" smtClean="0"/>
              <a:t>relate positively</a:t>
            </a:r>
            <a:r>
              <a:rPr lang="en-US" dirty="0" smtClean="0"/>
              <a:t> to mental health.</a:t>
            </a:r>
          </a:p>
          <a:p>
            <a:endParaRPr lang="en-US" dirty="0" smtClean="0"/>
          </a:p>
          <a:p>
            <a:r>
              <a:rPr lang="en-US" dirty="0" smtClean="0"/>
              <a:t> Prepare power point presentations. </a:t>
            </a:r>
          </a:p>
          <a:p>
            <a:endParaRPr lang="en-US" dirty="0" smtClean="0"/>
          </a:p>
          <a:p>
            <a:r>
              <a:rPr lang="en-US" dirty="0" smtClean="0"/>
              <a:t>Number of</a:t>
            </a:r>
            <a:r>
              <a:rPr lang="en-US" b="1" dirty="0" smtClean="0"/>
              <a:t> slides</a:t>
            </a:r>
            <a:r>
              <a:rPr lang="en-US" dirty="0" smtClean="0"/>
              <a:t>  between </a:t>
            </a:r>
            <a:r>
              <a:rPr lang="en-US" b="1" dirty="0" smtClean="0"/>
              <a:t>6 and 10.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Choose who should present to the class. </a:t>
            </a:r>
          </a:p>
          <a:p>
            <a:endParaRPr lang="en-US" dirty="0" smtClean="0"/>
          </a:p>
          <a:p>
            <a:endParaRPr lang="en-US" b="1" dirty="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THANKS FOR YOUR PARTICIPATION.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CONT’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8. Am I too egocentric or oversensitive?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9. Do I blame others for my own failures?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10. Am I putting forth a sincere effort to grow &amp; improve?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11. What is my ultimate goal in life?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SELF-APPRAISAL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you are honest with your </a:t>
            </a:r>
            <a:r>
              <a:rPr lang="en-US" b="1" dirty="0" smtClean="0"/>
              <a:t>self-appraisal</a:t>
            </a:r>
            <a:r>
              <a:rPr lang="en-US" dirty="0" smtClean="0"/>
              <a:t> answers, you may discover the reason for many of your difficulties.</a:t>
            </a:r>
          </a:p>
          <a:p>
            <a:r>
              <a:rPr lang="en-US" b="1" dirty="0" smtClean="0"/>
              <a:t>Give it </a:t>
            </a:r>
            <a:r>
              <a:rPr lang="en-US" b="1" dirty="0" err="1" smtClean="0"/>
              <a:t>abit</a:t>
            </a:r>
            <a:r>
              <a:rPr lang="en-US" b="1" dirty="0" smtClean="0"/>
              <a:t> of time to analyzing your faults &amp; correcting them.</a:t>
            </a:r>
          </a:p>
          <a:p>
            <a:r>
              <a:rPr lang="en-US" dirty="0" smtClean="0"/>
              <a:t>It merely requires a bit of </a:t>
            </a:r>
            <a:r>
              <a:rPr lang="en-US" b="1" i="1" dirty="0" smtClean="0"/>
              <a:t>self-knowledge, self-discipline &amp; determination</a:t>
            </a:r>
            <a:r>
              <a:rPr lang="en-US" dirty="0" smtClean="0"/>
              <a:t> to acquire a new set of thinking habits.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1. THE CONCEPT M. HEALTH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 According to M. </a:t>
            </a:r>
            <a:r>
              <a:rPr lang="en-US" dirty="0" err="1" smtClean="0"/>
              <a:t>Applebey</a:t>
            </a:r>
            <a:r>
              <a:rPr lang="en-US" dirty="0" smtClean="0"/>
              <a:t> (1976) the term </a:t>
            </a:r>
          </a:p>
          <a:p>
            <a:endParaRPr lang="en-US" b="1" dirty="0"/>
          </a:p>
          <a:p>
            <a:r>
              <a:rPr lang="en-US" b="1" dirty="0" smtClean="0"/>
              <a:t>‘mental health’</a:t>
            </a:r>
            <a:r>
              <a:rPr lang="en-US" dirty="0" smtClean="0"/>
              <a:t> implies that those engaged in the particular service are concerned </a:t>
            </a:r>
            <a:r>
              <a:rPr lang="en-US" b="1" dirty="0" smtClean="0">
                <a:solidFill>
                  <a:srgbClr val="FF0000"/>
                </a:solidFill>
              </a:rPr>
              <a:t>with the health of the mind</a:t>
            </a:r>
            <a:r>
              <a:rPr lang="en-US" b="1" dirty="0" smtClean="0"/>
              <a:t>, </a:t>
            </a:r>
            <a:r>
              <a:rPr lang="en-US" dirty="0" smtClean="0"/>
              <a:t>that their goal or aspiration is to know ever more about how to </a:t>
            </a:r>
            <a:r>
              <a:rPr lang="en-US" b="1" dirty="0" smtClean="0">
                <a:solidFill>
                  <a:srgbClr val="FF0000"/>
                </a:solidFill>
              </a:rPr>
              <a:t>preserve</a:t>
            </a:r>
            <a:r>
              <a:rPr lang="en-US" dirty="0" smtClean="0">
                <a:solidFill>
                  <a:srgbClr val="FF0000"/>
                </a:solidFill>
              </a:rPr>
              <a:t> it &amp; how to </a:t>
            </a:r>
            <a:r>
              <a:rPr lang="en-US" b="1" dirty="0" smtClean="0">
                <a:solidFill>
                  <a:srgbClr val="FF0000"/>
                </a:solidFill>
              </a:rPr>
              <a:t>restore</a:t>
            </a:r>
            <a:r>
              <a:rPr lang="en-US" b="1" dirty="0" smtClean="0"/>
              <a:t> </a:t>
            </a:r>
            <a:r>
              <a:rPr lang="en-US" dirty="0" smtClean="0"/>
              <a:t> health to someone whose mind is sick.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CLOVER EDWARD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b="1" dirty="0" smtClean="0"/>
          </a:p>
          <a:p>
            <a:r>
              <a:rPr lang="en-US" b="1" dirty="0" smtClean="0"/>
              <a:t>Mental Health (</a:t>
            </a:r>
            <a:r>
              <a:rPr lang="en-US" dirty="0" smtClean="0"/>
              <a:t>normal)</a:t>
            </a:r>
            <a:r>
              <a:rPr lang="en-US" b="1" dirty="0" smtClean="0"/>
              <a:t> </a:t>
            </a:r>
            <a:r>
              <a:rPr lang="en-US" dirty="0" smtClean="0"/>
              <a:t>people are those who are </a:t>
            </a:r>
            <a:r>
              <a:rPr lang="en-US" b="1" dirty="0" smtClean="0"/>
              <a:t>free of symptoms,</a:t>
            </a:r>
            <a:r>
              <a:rPr lang="en-US" dirty="0" smtClean="0"/>
              <a:t> </a:t>
            </a:r>
            <a:r>
              <a:rPr lang="en-US" b="1" dirty="0" smtClean="0"/>
              <a:t>unhampered by mental conflicts,</a:t>
            </a:r>
            <a:r>
              <a:rPr lang="en-US" dirty="0" smtClean="0"/>
              <a:t> have a </a:t>
            </a:r>
            <a:r>
              <a:rPr lang="en-US" b="1" dirty="0" smtClean="0"/>
              <a:t>satisfactory work-capacity,</a:t>
            </a:r>
            <a:r>
              <a:rPr lang="en-US" dirty="0" smtClean="0"/>
              <a:t> and are able to </a:t>
            </a:r>
            <a:r>
              <a:rPr lang="en-US" b="1" dirty="0" smtClean="0"/>
              <a:t>love someone other than themselves. </a:t>
            </a:r>
          </a:p>
          <a:p>
            <a:pPr>
              <a:buNone/>
            </a:pPr>
            <a:r>
              <a:rPr lang="en-US" b="1" dirty="0"/>
              <a:t> </a:t>
            </a:r>
            <a:r>
              <a:rPr lang="en-US" b="1" dirty="0" smtClean="0"/>
              <a:t>                                     </a:t>
            </a:r>
            <a:r>
              <a:rPr lang="en-US" dirty="0" smtClean="0"/>
              <a:t>Clover Edward (2005).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2634</TotalTime>
  <Words>1817</Words>
  <Application>Microsoft Office PowerPoint</Application>
  <PresentationFormat>On-screen Show (4:3)</PresentationFormat>
  <Paragraphs>295</Paragraphs>
  <Slides>54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54</vt:i4>
      </vt:variant>
    </vt:vector>
  </HeadingPairs>
  <TitlesOfParts>
    <vt:vector size="55" baseType="lpstr">
      <vt:lpstr>Office Theme</vt:lpstr>
      <vt:lpstr>MENTAL HEALTH</vt:lpstr>
      <vt:lpstr> SELF-APPRAISAL</vt:lpstr>
      <vt:lpstr>WHAT M.HEALTH CAN DO FOR ME-What Kind of Person AM I?</vt:lpstr>
      <vt:lpstr>Did it ever occur to you to ask yourself:</vt:lpstr>
      <vt:lpstr>CONT’</vt:lpstr>
      <vt:lpstr>CONT’</vt:lpstr>
      <vt:lpstr>SELF-APPRAISAL</vt:lpstr>
      <vt:lpstr>1. THE CONCEPT M. HEALTH</vt:lpstr>
      <vt:lpstr>CLOVER EDWARD</vt:lpstr>
      <vt:lpstr>WHAT IS MENTAL HEALTH-WHO</vt:lpstr>
      <vt:lpstr>TAKING RISKS</vt:lpstr>
      <vt:lpstr>CONT’</vt:lpstr>
      <vt:lpstr>CONT’</vt:lpstr>
      <vt:lpstr>KEY PRINCIPLE</vt:lpstr>
      <vt:lpstr>FOCUS ON OPPORTUNITIES entails:</vt:lpstr>
      <vt:lpstr>POINT TO NOTE!</vt:lpstr>
      <vt:lpstr>END OF RISK TAKING</vt:lpstr>
      <vt:lpstr>SUSTAIN A SPIRITUAL LIFE: what it means.</vt:lpstr>
      <vt:lpstr>PowerPoint Presentation</vt:lpstr>
      <vt:lpstr>PowerPoint Presentation</vt:lpstr>
      <vt:lpstr>POSITIVES ABOUT  SPIRITUAL DIMENSION</vt:lpstr>
      <vt:lpstr>PowerPoint Presentation</vt:lpstr>
      <vt:lpstr>POINT TO NOTE</vt:lpstr>
      <vt:lpstr>PRAYER</vt:lpstr>
      <vt:lpstr>SPIRITUAL RENEWAL</vt:lpstr>
      <vt:lpstr>LASTLY</vt:lpstr>
      <vt:lpstr>MENTAL HEALTH(NORMAL)  RELATIVE TERM</vt:lpstr>
      <vt:lpstr>PowerPoint Presentation</vt:lpstr>
      <vt:lpstr>QUALITIES/ELEMENTS OF SOUND MENTAL HEALTH</vt:lpstr>
      <vt:lpstr>PowerPoint Presentation</vt:lpstr>
      <vt:lpstr>PowerPoint Presentation</vt:lpstr>
      <vt:lpstr>PowerPoint Presentation</vt:lpstr>
      <vt:lpstr>AFTER ALL IS SAID &amp; DONE- LETS NOW COME TO THE CRUX OF THE MATTER.</vt:lpstr>
      <vt:lpstr>EXAMPLES</vt:lpstr>
      <vt:lpstr>WORDS BECOME FLESH</vt:lpstr>
      <vt:lpstr>WORDS BECOME FLESH</vt:lpstr>
      <vt:lpstr>THINK ABOUT</vt:lpstr>
      <vt:lpstr>‘AND THE WORD BECAME FLESH’</vt:lpstr>
      <vt:lpstr>CHANGE YOUR LIFE</vt:lpstr>
      <vt:lpstr> WORDS ARE INCREDIBLY POWERFUL</vt:lpstr>
      <vt:lpstr>THE POWER OF WORDS</vt:lpstr>
      <vt:lpstr>CAREER PATHWAY</vt:lpstr>
      <vt:lpstr>2. WHAT ARE HEALTHY LIFESTYLES</vt:lpstr>
      <vt:lpstr>SELF-CARE</vt:lpstr>
      <vt:lpstr>THE 4 CRITICAL AREAS IN WHICH SELF-CARE SHOULD BE APPLIED</vt:lpstr>
      <vt:lpstr>HEALTH AS A RESOURCE</vt:lpstr>
      <vt:lpstr>THE END!</vt:lpstr>
      <vt:lpstr>3. LEARNING &amp; M. HEALTH</vt:lpstr>
      <vt:lpstr>4. EXPANDED TOPICS: FROM HEALTHY LIFESTYLES</vt:lpstr>
      <vt:lpstr>5. M.HEALTH: FROM DIFFERENT PERSPECTIVES</vt:lpstr>
      <vt:lpstr>PowerPoint Presentation</vt:lpstr>
      <vt:lpstr>PowerPoint Presentation</vt:lpstr>
      <vt:lpstr>ACTIVITY: INSTRUCTIONS</vt:lpstr>
      <vt:lpstr>THANKS FOR YOUR PARTICIPATION.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MENTAL HEALTH</dc:title>
  <dc:creator>KASISI</dc:creator>
  <cp:lastModifiedBy>LENOVO</cp:lastModifiedBy>
  <cp:revision>111</cp:revision>
  <dcterms:created xsi:type="dcterms:W3CDTF">2019-02-22T09:26:52Z</dcterms:created>
  <dcterms:modified xsi:type="dcterms:W3CDTF">2021-11-19T17:31:47Z</dcterms:modified>
</cp:coreProperties>
</file>

<file path=docProps/thumbnail.jpeg>
</file>