
<file path=[Content_Types].xml><?xml version="1.0" encoding="utf-8"?>
<Types xmlns="http://schemas.openxmlformats.org/package/2006/content-types">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78"/>
  </p:notesMasterIdLst>
  <p:sldIdLst>
    <p:sldId id="256" r:id="rId2"/>
    <p:sldId id="396" r:id="rId3"/>
    <p:sldId id="397" r:id="rId4"/>
    <p:sldId id="398" r:id="rId5"/>
    <p:sldId id="399" r:id="rId6"/>
    <p:sldId id="261" r:id="rId7"/>
    <p:sldId id="401" r:id="rId8"/>
    <p:sldId id="262" r:id="rId9"/>
    <p:sldId id="277" r:id="rId10"/>
    <p:sldId id="278" r:id="rId11"/>
    <p:sldId id="279" r:id="rId12"/>
    <p:sldId id="263" r:id="rId13"/>
    <p:sldId id="264" r:id="rId14"/>
    <p:sldId id="280" r:id="rId15"/>
    <p:sldId id="265" r:id="rId16"/>
    <p:sldId id="266" r:id="rId17"/>
    <p:sldId id="268" r:id="rId18"/>
    <p:sldId id="270" r:id="rId19"/>
    <p:sldId id="271" r:id="rId20"/>
    <p:sldId id="267" r:id="rId21"/>
    <p:sldId id="272" r:id="rId22"/>
    <p:sldId id="273" r:id="rId23"/>
    <p:sldId id="274" r:id="rId24"/>
    <p:sldId id="275" r:id="rId25"/>
    <p:sldId id="380" r:id="rId26"/>
    <p:sldId id="432" r:id="rId27"/>
    <p:sldId id="433" r:id="rId28"/>
    <p:sldId id="434" r:id="rId29"/>
    <p:sldId id="436" r:id="rId30"/>
    <p:sldId id="437" r:id="rId31"/>
    <p:sldId id="435" r:id="rId32"/>
    <p:sldId id="438" r:id="rId33"/>
    <p:sldId id="440" r:id="rId34"/>
    <p:sldId id="441" r:id="rId35"/>
    <p:sldId id="276" r:id="rId36"/>
    <p:sldId id="281" r:id="rId37"/>
    <p:sldId id="395" r:id="rId38"/>
    <p:sldId id="408" r:id="rId39"/>
    <p:sldId id="423" r:id="rId40"/>
    <p:sldId id="409" r:id="rId41"/>
    <p:sldId id="410" r:id="rId42"/>
    <p:sldId id="425" r:id="rId43"/>
    <p:sldId id="430" r:id="rId44"/>
    <p:sldId id="426" r:id="rId45"/>
    <p:sldId id="411" r:id="rId46"/>
    <p:sldId id="427" r:id="rId47"/>
    <p:sldId id="428" r:id="rId48"/>
    <p:sldId id="429" r:id="rId49"/>
    <p:sldId id="412" r:id="rId50"/>
    <p:sldId id="413" r:id="rId51"/>
    <p:sldId id="414" r:id="rId52"/>
    <p:sldId id="415" r:id="rId53"/>
    <p:sldId id="416" r:id="rId54"/>
    <p:sldId id="442" r:id="rId55"/>
    <p:sldId id="417" r:id="rId56"/>
    <p:sldId id="418" r:id="rId57"/>
    <p:sldId id="419" r:id="rId58"/>
    <p:sldId id="420" r:id="rId59"/>
    <p:sldId id="421" r:id="rId60"/>
    <p:sldId id="422" r:id="rId61"/>
    <p:sldId id="282" r:id="rId62"/>
    <p:sldId id="283" r:id="rId63"/>
    <p:sldId id="285" r:id="rId64"/>
    <p:sldId id="284" r:id="rId65"/>
    <p:sldId id="286" r:id="rId66"/>
    <p:sldId id="287" r:id="rId67"/>
    <p:sldId id="288" r:id="rId68"/>
    <p:sldId id="289" r:id="rId69"/>
    <p:sldId id="290" r:id="rId70"/>
    <p:sldId id="346" r:id="rId71"/>
    <p:sldId id="394" r:id="rId72"/>
    <p:sldId id="382" r:id="rId73"/>
    <p:sldId id="383" r:id="rId74"/>
    <p:sldId id="384" r:id="rId75"/>
    <p:sldId id="385" r:id="rId76"/>
    <p:sldId id="386" r:id="rId77"/>
    <p:sldId id="387" r:id="rId78"/>
    <p:sldId id="388" r:id="rId79"/>
    <p:sldId id="389" r:id="rId80"/>
    <p:sldId id="390" r:id="rId81"/>
    <p:sldId id="391" r:id="rId82"/>
    <p:sldId id="392" r:id="rId83"/>
    <p:sldId id="393" r:id="rId84"/>
    <p:sldId id="347" r:id="rId85"/>
    <p:sldId id="348" r:id="rId86"/>
    <p:sldId id="349" r:id="rId87"/>
    <p:sldId id="350" r:id="rId88"/>
    <p:sldId id="351" r:id="rId89"/>
    <p:sldId id="352" r:id="rId90"/>
    <p:sldId id="424" r:id="rId91"/>
    <p:sldId id="353" r:id="rId92"/>
    <p:sldId id="354" r:id="rId93"/>
    <p:sldId id="400" r:id="rId94"/>
    <p:sldId id="355" r:id="rId95"/>
    <p:sldId id="356" r:id="rId96"/>
    <p:sldId id="357" r:id="rId97"/>
    <p:sldId id="358" r:id="rId98"/>
    <p:sldId id="359" r:id="rId99"/>
    <p:sldId id="360" r:id="rId100"/>
    <p:sldId id="361" r:id="rId101"/>
    <p:sldId id="362" r:id="rId102"/>
    <p:sldId id="364" r:id="rId103"/>
    <p:sldId id="363" r:id="rId104"/>
    <p:sldId id="365" r:id="rId105"/>
    <p:sldId id="366" r:id="rId106"/>
    <p:sldId id="367" r:id="rId107"/>
    <p:sldId id="431" r:id="rId108"/>
    <p:sldId id="368" r:id="rId109"/>
    <p:sldId id="369" r:id="rId110"/>
    <p:sldId id="370" r:id="rId111"/>
    <p:sldId id="371" r:id="rId112"/>
    <p:sldId id="372" r:id="rId113"/>
    <p:sldId id="373" r:id="rId114"/>
    <p:sldId id="374" r:id="rId115"/>
    <p:sldId id="375" r:id="rId116"/>
    <p:sldId id="376" r:id="rId117"/>
    <p:sldId id="377" r:id="rId118"/>
    <p:sldId id="378" r:id="rId119"/>
    <p:sldId id="379" r:id="rId120"/>
    <p:sldId id="291" r:id="rId121"/>
    <p:sldId id="292" r:id="rId122"/>
    <p:sldId id="293" r:id="rId123"/>
    <p:sldId id="297" r:id="rId124"/>
    <p:sldId id="337" r:id="rId125"/>
    <p:sldId id="338" r:id="rId126"/>
    <p:sldId id="402" r:id="rId127"/>
    <p:sldId id="403" r:id="rId128"/>
    <p:sldId id="404" r:id="rId129"/>
    <p:sldId id="405" r:id="rId130"/>
    <p:sldId id="406" r:id="rId131"/>
    <p:sldId id="407" r:id="rId132"/>
    <p:sldId id="339" r:id="rId133"/>
    <p:sldId id="340" r:id="rId134"/>
    <p:sldId id="345" r:id="rId135"/>
    <p:sldId id="341" r:id="rId136"/>
    <p:sldId id="342" r:id="rId137"/>
    <p:sldId id="343" r:id="rId138"/>
    <p:sldId id="344" r:id="rId139"/>
    <p:sldId id="309" r:id="rId140"/>
    <p:sldId id="299" r:id="rId141"/>
    <p:sldId id="381" r:id="rId142"/>
    <p:sldId id="300" r:id="rId143"/>
    <p:sldId id="301" r:id="rId144"/>
    <p:sldId id="302" r:id="rId145"/>
    <p:sldId id="303" r:id="rId146"/>
    <p:sldId id="304" r:id="rId147"/>
    <p:sldId id="306" r:id="rId148"/>
    <p:sldId id="307" r:id="rId149"/>
    <p:sldId id="308" r:id="rId150"/>
    <p:sldId id="311" r:id="rId151"/>
    <p:sldId id="310" r:id="rId152"/>
    <p:sldId id="312" r:id="rId153"/>
    <p:sldId id="313" r:id="rId154"/>
    <p:sldId id="314" r:id="rId155"/>
    <p:sldId id="315" r:id="rId156"/>
    <p:sldId id="316" r:id="rId157"/>
    <p:sldId id="317" r:id="rId158"/>
    <p:sldId id="318" r:id="rId159"/>
    <p:sldId id="319" r:id="rId160"/>
    <p:sldId id="320" r:id="rId161"/>
    <p:sldId id="321" r:id="rId162"/>
    <p:sldId id="322" r:id="rId163"/>
    <p:sldId id="325" r:id="rId164"/>
    <p:sldId id="323" r:id="rId165"/>
    <p:sldId id="324" r:id="rId166"/>
    <p:sldId id="326" r:id="rId167"/>
    <p:sldId id="331" r:id="rId168"/>
    <p:sldId id="332" r:id="rId169"/>
    <p:sldId id="327" r:id="rId170"/>
    <p:sldId id="333" r:id="rId171"/>
    <p:sldId id="328" r:id="rId172"/>
    <p:sldId id="329" r:id="rId173"/>
    <p:sldId id="330" r:id="rId174"/>
    <p:sldId id="334" r:id="rId175"/>
    <p:sldId id="335" r:id="rId176"/>
    <p:sldId id="336" r:id="rId17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574" autoAdjust="0"/>
    <p:restoredTop sz="97865" autoAdjust="0"/>
  </p:normalViewPr>
  <p:slideViewPr>
    <p:cSldViewPr>
      <p:cViewPr varScale="1">
        <p:scale>
          <a:sx n="72" d="100"/>
          <a:sy n="72" d="100"/>
        </p:scale>
        <p:origin x="432" y="72"/>
      </p:cViewPr>
      <p:guideLst>
        <p:guide orient="horz" pos="2160"/>
        <p:guide pos="2880"/>
      </p:guideLst>
    </p:cSldViewPr>
  </p:slideViewPr>
  <p:outlineViewPr>
    <p:cViewPr>
      <p:scale>
        <a:sx n="33" d="100"/>
        <a:sy n="33" d="100"/>
      </p:scale>
      <p:origin x="0" y="46242"/>
    </p:cViewPr>
  </p:outlin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slide" Target="slides/slide137.xml"/><Relationship Id="rId154" Type="http://schemas.openxmlformats.org/officeDocument/2006/relationships/slide" Target="slides/slide153.xml"/><Relationship Id="rId159" Type="http://schemas.openxmlformats.org/officeDocument/2006/relationships/slide" Target="slides/slide158.xml"/><Relationship Id="rId175" Type="http://schemas.openxmlformats.org/officeDocument/2006/relationships/slide" Target="slides/slide174.xml"/><Relationship Id="rId170" Type="http://schemas.openxmlformats.org/officeDocument/2006/relationships/slide" Target="slides/slide169.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slide" Target="slides/slide143.xml"/><Relationship Id="rId149" Type="http://schemas.openxmlformats.org/officeDocument/2006/relationships/slide" Target="slides/slide14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60" Type="http://schemas.openxmlformats.org/officeDocument/2006/relationships/slide" Target="slides/slide159.xml"/><Relationship Id="rId165" Type="http://schemas.openxmlformats.org/officeDocument/2006/relationships/slide" Target="slides/slide164.xml"/><Relationship Id="rId181" Type="http://schemas.openxmlformats.org/officeDocument/2006/relationships/theme" Target="theme/theme1.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slide" Target="slides/slide149.xml"/><Relationship Id="rId155" Type="http://schemas.openxmlformats.org/officeDocument/2006/relationships/slide" Target="slides/slide154.xml"/><Relationship Id="rId171" Type="http://schemas.openxmlformats.org/officeDocument/2006/relationships/slide" Target="slides/slide170.xml"/><Relationship Id="rId176" Type="http://schemas.openxmlformats.org/officeDocument/2006/relationships/slide" Target="slides/slide175.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slide" Target="slides/slide139.xml"/><Relationship Id="rId145" Type="http://schemas.openxmlformats.org/officeDocument/2006/relationships/slide" Target="slides/slide144.xml"/><Relationship Id="rId161" Type="http://schemas.openxmlformats.org/officeDocument/2006/relationships/slide" Target="slides/slide160.xml"/><Relationship Id="rId166" Type="http://schemas.openxmlformats.org/officeDocument/2006/relationships/slide" Target="slides/slide165.xml"/><Relationship Id="rId18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slide" Target="slides/slide129.xml"/><Relationship Id="rId135" Type="http://schemas.openxmlformats.org/officeDocument/2006/relationships/slide" Target="slides/slide134.xml"/><Relationship Id="rId151" Type="http://schemas.openxmlformats.org/officeDocument/2006/relationships/slide" Target="slides/slide150.xml"/><Relationship Id="rId156" Type="http://schemas.openxmlformats.org/officeDocument/2006/relationships/slide" Target="slides/slide155.xml"/><Relationship Id="rId177" Type="http://schemas.openxmlformats.org/officeDocument/2006/relationships/slide" Target="slides/slide176.xml"/><Relationship Id="rId4" Type="http://schemas.openxmlformats.org/officeDocument/2006/relationships/slide" Target="slides/slide3.xml"/><Relationship Id="rId9" Type="http://schemas.openxmlformats.org/officeDocument/2006/relationships/slide" Target="slides/slide8.xml"/><Relationship Id="rId172" Type="http://schemas.openxmlformats.org/officeDocument/2006/relationships/slide" Target="slides/slide171.xml"/><Relationship Id="rId180" Type="http://schemas.openxmlformats.org/officeDocument/2006/relationships/viewProps" Target="viewProps.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167" Type="http://schemas.openxmlformats.org/officeDocument/2006/relationships/slide" Target="slides/slide166.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162" Type="http://schemas.openxmlformats.org/officeDocument/2006/relationships/slide" Target="slides/slide16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178" Type="http://schemas.openxmlformats.org/officeDocument/2006/relationships/notesMaster" Target="notesMasters/notesMaster1.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73" Type="http://schemas.openxmlformats.org/officeDocument/2006/relationships/slide" Target="slides/slide172.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74" Type="http://schemas.openxmlformats.org/officeDocument/2006/relationships/slide" Target="slides/slide173.xml"/><Relationship Id="rId179" Type="http://schemas.openxmlformats.org/officeDocument/2006/relationships/presProps" Target="presProps.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slide" Target="slides/slide147.xml"/><Relationship Id="rId164" Type="http://schemas.openxmlformats.org/officeDocument/2006/relationships/slide" Target="slides/slide163.xml"/><Relationship Id="rId169" Type="http://schemas.openxmlformats.org/officeDocument/2006/relationships/slide" Target="slides/slide16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B86F969-0DE0-4D3C-B8A4-DD35599AFAE4}" type="datetimeFigureOut">
              <a:rPr lang="en-US" smtClean="0"/>
              <a:pPr/>
              <a:t>9/19/2023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2902FF3-D40D-46C5-887B-F1DA46BA4357}" type="slidenum">
              <a:rPr lang="en-US" smtClean="0"/>
              <a:pPr/>
              <a:t>‹#›</a:t>
            </a:fld>
            <a:endParaRPr lang="en-US"/>
          </a:p>
        </p:txBody>
      </p:sp>
    </p:spTree>
    <p:extLst>
      <p:ext uri="{BB962C8B-B14F-4D97-AF65-F5344CB8AC3E}">
        <p14:creationId xmlns:p14="http://schemas.microsoft.com/office/powerpoint/2010/main" val="10479937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2902FF3-D40D-46C5-887B-F1DA46BA4357}" type="slidenum">
              <a:rPr lang="en-US" smtClean="0"/>
              <a:pPr/>
              <a:t>1</a:t>
            </a:fld>
            <a:endParaRPr lang="en-US"/>
          </a:p>
        </p:txBody>
      </p:sp>
    </p:spTree>
    <p:extLst>
      <p:ext uri="{BB962C8B-B14F-4D97-AF65-F5344CB8AC3E}">
        <p14:creationId xmlns:p14="http://schemas.microsoft.com/office/powerpoint/2010/main" val="27181688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2902FF3-D40D-46C5-887B-F1DA46BA4357}" type="slidenum">
              <a:rPr lang="en-US" smtClean="0"/>
              <a:pPr/>
              <a:t>25</a:t>
            </a:fld>
            <a:endParaRPr lang="en-US"/>
          </a:p>
        </p:txBody>
      </p:sp>
    </p:spTree>
    <p:extLst>
      <p:ext uri="{BB962C8B-B14F-4D97-AF65-F5344CB8AC3E}">
        <p14:creationId xmlns:p14="http://schemas.microsoft.com/office/powerpoint/2010/main" val="5456575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2902FF3-D40D-46C5-887B-F1DA46BA4357}" type="slidenum">
              <a:rPr lang="en-US" smtClean="0"/>
              <a:pPr/>
              <a:t>113</a:t>
            </a:fld>
            <a:endParaRPr lang="en-US"/>
          </a:p>
        </p:txBody>
      </p:sp>
    </p:spTree>
    <p:extLst>
      <p:ext uri="{BB962C8B-B14F-4D97-AF65-F5344CB8AC3E}">
        <p14:creationId xmlns:p14="http://schemas.microsoft.com/office/powerpoint/2010/main" val="31948109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en-US" smtClean="0"/>
              <a:t>Click to edit Master title style</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D9C28097-0778-4AD6-83E5-528431F18201}" type="datetimeFigureOut">
              <a:rPr lang="en-US" smtClean="0"/>
              <a:pPr/>
              <a:t>9/19/2023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8C366F-F26C-4E67-81E7-877BB108052A}" type="slidenum">
              <a:rPr lang="en-US" smtClean="0"/>
              <a:pPr/>
              <a:t>‹#›</a:t>
            </a:fld>
            <a:endParaRPr lang="en-US"/>
          </a:p>
        </p:txBody>
      </p:sp>
    </p:spTree>
    <p:extLst>
      <p:ext uri="{BB962C8B-B14F-4D97-AF65-F5344CB8AC3E}">
        <p14:creationId xmlns:p14="http://schemas.microsoft.com/office/powerpoint/2010/main" val="26552884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9C28097-0778-4AD6-83E5-528431F18201}" type="datetimeFigureOut">
              <a:rPr lang="en-US" smtClean="0"/>
              <a:pPr/>
              <a:t>9/19/2023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8C366F-F26C-4E67-81E7-877BB108052A}" type="slidenum">
              <a:rPr lang="en-US" smtClean="0"/>
              <a:pPr/>
              <a:t>‹#›</a:t>
            </a:fld>
            <a:endParaRPr lang="en-US"/>
          </a:p>
        </p:txBody>
      </p:sp>
    </p:spTree>
    <p:extLst>
      <p:ext uri="{BB962C8B-B14F-4D97-AF65-F5344CB8AC3E}">
        <p14:creationId xmlns:p14="http://schemas.microsoft.com/office/powerpoint/2010/main" val="34292752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en-US" smtClean="0"/>
              <a:t>Click to edit Master title style</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9C28097-0778-4AD6-83E5-528431F18201}" type="datetimeFigureOut">
              <a:rPr lang="en-US" smtClean="0"/>
              <a:pPr/>
              <a:t>9/19/2023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8C366F-F26C-4E67-81E7-877BB108052A}" type="slidenum">
              <a:rPr lang="en-US" smtClean="0"/>
              <a:pPr/>
              <a:t>‹#›</a:t>
            </a:fld>
            <a:endParaRPr lang="en-US"/>
          </a:p>
        </p:txBody>
      </p:sp>
    </p:spTree>
    <p:extLst>
      <p:ext uri="{BB962C8B-B14F-4D97-AF65-F5344CB8AC3E}">
        <p14:creationId xmlns:p14="http://schemas.microsoft.com/office/powerpoint/2010/main" val="22407934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en-US" smtClean="0"/>
              <a:t>Click to edit Master title style</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smtClean="0"/>
              <a:t>Click to edit Master text styles</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9C28097-0778-4AD6-83E5-528431F18201}" type="datetimeFigureOut">
              <a:rPr lang="en-US" smtClean="0"/>
              <a:pPr/>
              <a:t>9/19/2023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8C366F-F26C-4E67-81E7-877BB108052A}" type="slidenum">
              <a:rPr lang="en-US" smtClean="0"/>
              <a:pPr/>
              <a:t>‹#›</a:t>
            </a:fld>
            <a:endParaRPr lang="en-US"/>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Tree>
    <p:extLst>
      <p:ext uri="{BB962C8B-B14F-4D97-AF65-F5344CB8AC3E}">
        <p14:creationId xmlns:p14="http://schemas.microsoft.com/office/powerpoint/2010/main" val="36967156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9C28097-0778-4AD6-83E5-528431F18201}" type="datetimeFigureOut">
              <a:rPr lang="en-US" smtClean="0"/>
              <a:pPr/>
              <a:t>9/19/2023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8C366F-F26C-4E67-81E7-877BB108052A}" type="slidenum">
              <a:rPr lang="en-US" smtClean="0"/>
              <a:pPr/>
              <a:t>‹#›</a:t>
            </a:fld>
            <a:endParaRPr lang="en-US"/>
          </a:p>
        </p:txBody>
      </p:sp>
    </p:spTree>
    <p:extLst>
      <p:ext uri="{BB962C8B-B14F-4D97-AF65-F5344CB8AC3E}">
        <p14:creationId xmlns:p14="http://schemas.microsoft.com/office/powerpoint/2010/main" val="61396434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D9C28097-0778-4AD6-83E5-528431F18201}" type="datetimeFigureOut">
              <a:rPr lang="en-US" smtClean="0"/>
              <a:pPr/>
              <a:t>9/19/2023</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8C366F-F26C-4E67-81E7-877BB108052A}" type="slidenum">
              <a:rPr lang="en-US" smtClean="0"/>
              <a:pPr/>
              <a:t>‹#›</a:t>
            </a:fld>
            <a:endParaRPr lang="en-US"/>
          </a:p>
        </p:txBody>
      </p:sp>
    </p:spTree>
    <p:extLst>
      <p:ext uri="{BB962C8B-B14F-4D97-AF65-F5344CB8AC3E}">
        <p14:creationId xmlns:p14="http://schemas.microsoft.com/office/powerpoint/2010/main" val="206878406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D9C28097-0778-4AD6-83E5-528431F18201}" type="datetimeFigureOut">
              <a:rPr lang="en-US" smtClean="0"/>
              <a:pPr/>
              <a:t>9/19/2023</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8C366F-F26C-4E67-81E7-877BB108052A}" type="slidenum">
              <a:rPr lang="en-US" smtClean="0"/>
              <a:pPr/>
              <a:t>‹#›</a:t>
            </a:fld>
            <a:endParaRPr lang="en-US"/>
          </a:p>
        </p:txBody>
      </p:sp>
    </p:spTree>
    <p:extLst>
      <p:ext uri="{BB962C8B-B14F-4D97-AF65-F5344CB8AC3E}">
        <p14:creationId xmlns:p14="http://schemas.microsoft.com/office/powerpoint/2010/main" val="43366271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9C28097-0778-4AD6-83E5-528431F18201}" type="datetimeFigureOut">
              <a:rPr lang="en-US" smtClean="0"/>
              <a:pPr/>
              <a:t>9/19/2023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8C366F-F26C-4E67-81E7-877BB108052A}" type="slidenum">
              <a:rPr lang="en-US" smtClean="0"/>
              <a:pPr/>
              <a:t>‹#›</a:t>
            </a:fld>
            <a:endParaRPr lang="en-US"/>
          </a:p>
        </p:txBody>
      </p:sp>
    </p:spTree>
    <p:extLst>
      <p:ext uri="{BB962C8B-B14F-4D97-AF65-F5344CB8AC3E}">
        <p14:creationId xmlns:p14="http://schemas.microsoft.com/office/powerpoint/2010/main" val="298553528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9C28097-0778-4AD6-83E5-528431F18201}" type="datetimeFigureOut">
              <a:rPr lang="en-US" smtClean="0"/>
              <a:pPr/>
              <a:t>9/19/2023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8C366F-F26C-4E67-81E7-877BB108052A}" type="slidenum">
              <a:rPr lang="en-US" smtClean="0"/>
              <a:pPr/>
              <a:t>‹#›</a:t>
            </a:fld>
            <a:endParaRPr lang="en-US"/>
          </a:p>
        </p:txBody>
      </p:sp>
    </p:spTree>
    <p:extLst>
      <p:ext uri="{BB962C8B-B14F-4D97-AF65-F5344CB8AC3E}">
        <p14:creationId xmlns:p14="http://schemas.microsoft.com/office/powerpoint/2010/main" val="20400493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p:txBody>
          <a:bodyPr/>
          <a:lstStyle/>
          <a:p>
            <a:fld id="{D9C28097-0778-4AD6-83E5-528431F18201}" type="datetimeFigureOut">
              <a:rPr lang="en-US" smtClean="0"/>
              <a:pPr/>
              <a:t>9/19/2023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8C366F-F26C-4E67-81E7-877BB108052A}" type="slidenum">
              <a:rPr lang="en-US" smtClean="0"/>
              <a:pPr/>
              <a:t>‹#›</a:t>
            </a:fld>
            <a:endParaRPr lang="en-US"/>
          </a:p>
        </p:txBody>
      </p:sp>
    </p:spTree>
    <p:extLst>
      <p:ext uri="{BB962C8B-B14F-4D97-AF65-F5344CB8AC3E}">
        <p14:creationId xmlns:p14="http://schemas.microsoft.com/office/powerpoint/2010/main" val="36674537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9C28097-0778-4AD6-83E5-528431F18201}" type="datetimeFigureOut">
              <a:rPr lang="en-US" smtClean="0"/>
              <a:pPr/>
              <a:t>9/19/2023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8C366F-F26C-4E67-81E7-877BB108052A}" type="slidenum">
              <a:rPr lang="en-US" smtClean="0"/>
              <a:pPr/>
              <a:t>‹#›</a:t>
            </a:fld>
            <a:endParaRPr lang="en-US"/>
          </a:p>
        </p:txBody>
      </p:sp>
    </p:spTree>
    <p:extLst>
      <p:ext uri="{BB962C8B-B14F-4D97-AF65-F5344CB8AC3E}">
        <p14:creationId xmlns:p14="http://schemas.microsoft.com/office/powerpoint/2010/main" val="42576172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9C28097-0778-4AD6-83E5-528431F18201}" type="datetimeFigureOut">
              <a:rPr lang="en-US" smtClean="0"/>
              <a:pPr/>
              <a:t>9/19/2023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8C366F-F26C-4E67-81E7-877BB108052A}" type="slidenum">
              <a:rPr lang="en-US" smtClean="0"/>
              <a:pPr/>
              <a:t>‹#›</a:t>
            </a:fld>
            <a:endParaRPr lang="en-US"/>
          </a:p>
        </p:txBody>
      </p:sp>
    </p:spTree>
    <p:extLst>
      <p:ext uri="{BB962C8B-B14F-4D97-AF65-F5344CB8AC3E}">
        <p14:creationId xmlns:p14="http://schemas.microsoft.com/office/powerpoint/2010/main" val="5821273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9C28097-0778-4AD6-83E5-528431F18201}" type="datetimeFigureOut">
              <a:rPr lang="en-US" smtClean="0"/>
              <a:pPr/>
              <a:t>9/19/2023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B8C366F-F26C-4E67-81E7-877BB108052A}" type="slidenum">
              <a:rPr lang="en-US" smtClean="0"/>
              <a:pPr/>
              <a:t>‹#›</a:t>
            </a:fld>
            <a:endParaRPr lang="en-US"/>
          </a:p>
        </p:txBody>
      </p:sp>
    </p:spTree>
    <p:extLst>
      <p:ext uri="{BB962C8B-B14F-4D97-AF65-F5344CB8AC3E}">
        <p14:creationId xmlns:p14="http://schemas.microsoft.com/office/powerpoint/2010/main" val="9365974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Date Placeholder 2"/>
          <p:cNvSpPr>
            <a:spLocks noGrp="1"/>
          </p:cNvSpPr>
          <p:nvPr>
            <p:ph type="dt" sz="half" idx="10"/>
          </p:nvPr>
        </p:nvSpPr>
        <p:spPr/>
        <p:txBody>
          <a:bodyPr/>
          <a:lstStyle/>
          <a:p>
            <a:fld id="{D9C28097-0778-4AD6-83E5-528431F18201}" type="datetimeFigureOut">
              <a:rPr lang="en-US" smtClean="0"/>
              <a:pPr/>
              <a:t>9/19/2023</a:t>
            </a:fld>
            <a:endParaRPr lang="en-US"/>
          </a:p>
        </p:txBody>
      </p:sp>
      <p:sp>
        <p:nvSpPr>
          <p:cNvPr id="5" name="Footer Placeholder 3"/>
          <p:cNvSpPr>
            <a:spLocks noGrp="1"/>
          </p:cNvSpPr>
          <p:nvPr>
            <p:ph type="ftr" sz="quarter" idx="11"/>
          </p:nvPr>
        </p:nvSpPr>
        <p:spPr/>
        <p:txBody>
          <a:bodyPr/>
          <a:lstStyle/>
          <a:p>
            <a:endParaRPr lang="en-US"/>
          </a:p>
        </p:txBody>
      </p:sp>
      <p:sp>
        <p:nvSpPr>
          <p:cNvPr id="6" name="Slide Number Placeholder 4"/>
          <p:cNvSpPr>
            <a:spLocks noGrp="1"/>
          </p:cNvSpPr>
          <p:nvPr>
            <p:ph type="sldNum" sz="quarter" idx="12"/>
          </p:nvPr>
        </p:nvSpPr>
        <p:spPr/>
        <p:txBody>
          <a:bodyPr/>
          <a:lstStyle/>
          <a:p>
            <a:fld id="{9B8C366F-F26C-4E67-81E7-877BB108052A}" type="slidenum">
              <a:rPr lang="en-US" smtClean="0"/>
              <a:pPr/>
              <a:t>‹#›</a:t>
            </a:fld>
            <a:endParaRPr lang="en-US"/>
          </a:p>
        </p:txBody>
      </p:sp>
    </p:spTree>
    <p:extLst>
      <p:ext uri="{BB962C8B-B14F-4D97-AF65-F5344CB8AC3E}">
        <p14:creationId xmlns:p14="http://schemas.microsoft.com/office/powerpoint/2010/main" val="28909838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D9C28097-0778-4AD6-83E5-528431F18201}" type="datetimeFigureOut">
              <a:rPr lang="en-US" smtClean="0"/>
              <a:pPr/>
              <a:t>9/19/2023</a:t>
            </a:fld>
            <a:endParaRPr lang="en-US"/>
          </a:p>
        </p:txBody>
      </p:sp>
      <p:sp>
        <p:nvSpPr>
          <p:cNvPr id="5" name="Footer Placeholder 2"/>
          <p:cNvSpPr>
            <a:spLocks noGrp="1"/>
          </p:cNvSpPr>
          <p:nvPr>
            <p:ph type="ftr" sz="quarter" idx="11"/>
          </p:nvPr>
        </p:nvSpPr>
        <p:spPr/>
        <p:txBody>
          <a:bodyPr/>
          <a:lstStyle/>
          <a:p>
            <a:endParaRPr lang="en-US"/>
          </a:p>
        </p:txBody>
      </p:sp>
      <p:sp>
        <p:nvSpPr>
          <p:cNvPr id="6" name="Slide Number Placeholder 3"/>
          <p:cNvSpPr>
            <a:spLocks noGrp="1"/>
          </p:cNvSpPr>
          <p:nvPr>
            <p:ph type="sldNum" sz="quarter" idx="12"/>
          </p:nvPr>
        </p:nvSpPr>
        <p:spPr/>
        <p:txBody>
          <a:bodyPr/>
          <a:lstStyle/>
          <a:p>
            <a:fld id="{9B8C366F-F26C-4E67-81E7-877BB108052A}" type="slidenum">
              <a:rPr lang="en-US" smtClean="0"/>
              <a:pPr/>
              <a:t>‹#›</a:t>
            </a:fld>
            <a:endParaRPr lang="en-US"/>
          </a:p>
        </p:txBody>
      </p:sp>
    </p:spTree>
    <p:extLst>
      <p:ext uri="{BB962C8B-B14F-4D97-AF65-F5344CB8AC3E}">
        <p14:creationId xmlns:p14="http://schemas.microsoft.com/office/powerpoint/2010/main" val="4147033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Date Placeholder 4"/>
          <p:cNvSpPr>
            <a:spLocks noGrp="1"/>
          </p:cNvSpPr>
          <p:nvPr>
            <p:ph type="dt" sz="half" idx="10"/>
          </p:nvPr>
        </p:nvSpPr>
        <p:spPr/>
        <p:txBody>
          <a:bodyPr/>
          <a:lstStyle/>
          <a:p>
            <a:fld id="{D9C28097-0778-4AD6-83E5-528431F18201}" type="datetimeFigureOut">
              <a:rPr lang="en-US" smtClean="0"/>
              <a:pPr/>
              <a:t>9/19/2023</a:t>
            </a:fld>
            <a:endParaRPr lang="en-US"/>
          </a:p>
        </p:txBody>
      </p:sp>
      <p:sp>
        <p:nvSpPr>
          <p:cNvPr id="5" name="Footer Placeholder 5"/>
          <p:cNvSpPr>
            <a:spLocks noGrp="1"/>
          </p:cNvSpPr>
          <p:nvPr>
            <p:ph type="ftr" sz="quarter" idx="11"/>
          </p:nvPr>
        </p:nvSpPr>
        <p:spPr/>
        <p:txBody>
          <a:bodyPr/>
          <a:lstStyle/>
          <a:p>
            <a:endParaRPr lang="en-US"/>
          </a:p>
        </p:txBody>
      </p:sp>
      <p:sp>
        <p:nvSpPr>
          <p:cNvPr id="6" name="Slide Number Placeholder 6"/>
          <p:cNvSpPr>
            <a:spLocks noGrp="1"/>
          </p:cNvSpPr>
          <p:nvPr>
            <p:ph type="sldNum" sz="quarter" idx="12"/>
          </p:nvPr>
        </p:nvSpPr>
        <p:spPr/>
        <p:txBody>
          <a:bodyPr/>
          <a:lstStyle/>
          <a:p>
            <a:fld id="{9B8C366F-F26C-4E67-81E7-877BB108052A}" type="slidenum">
              <a:rPr lang="en-US" smtClean="0"/>
              <a:pPr/>
              <a:t>‹#›</a:t>
            </a:fld>
            <a:endParaRPr lang="en-US"/>
          </a:p>
        </p:txBody>
      </p:sp>
    </p:spTree>
    <p:extLst>
      <p:ext uri="{BB962C8B-B14F-4D97-AF65-F5344CB8AC3E}">
        <p14:creationId xmlns:p14="http://schemas.microsoft.com/office/powerpoint/2010/main" val="3275810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9C28097-0778-4AD6-83E5-528431F18201}" type="datetimeFigureOut">
              <a:rPr lang="en-US" smtClean="0"/>
              <a:pPr/>
              <a:t>9/19/2023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8C366F-F26C-4E67-81E7-877BB108052A}" type="slidenum">
              <a:rPr lang="en-US" smtClean="0"/>
              <a:pPr/>
              <a:t>‹#›</a:t>
            </a:fld>
            <a:endParaRPr lang="en-US"/>
          </a:p>
        </p:txBody>
      </p:sp>
    </p:spTree>
    <p:extLst>
      <p:ext uri="{BB962C8B-B14F-4D97-AF65-F5344CB8AC3E}">
        <p14:creationId xmlns:p14="http://schemas.microsoft.com/office/powerpoint/2010/main" val="6701624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Oval 21"/>
          <p:cNvSpPr/>
          <p:nvPr/>
        </p:nvSpPr>
        <p:spPr>
          <a:xfrm>
            <a:off x="629943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5689832" y="-457200"/>
            <a:ext cx="1600200" cy="1600200"/>
          </a:xfrm>
          <a:prstGeom prst="ellipse">
            <a:avLst/>
          </a:prstGeom>
          <a:gradFill flip="none" rotWithShape="1">
            <a:gsLst>
              <a:gs pos="0">
                <a:schemeClr val="bg2">
                  <a:lumMod val="60000"/>
                  <a:lumOff val="40000"/>
                  <a:alpha val="14000"/>
                </a:schemeClr>
              </a:gs>
              <a:gs pos="73000">
                <a:schemeClr val="bg2">
                  <a:lumMod val="60000"/>
                  <a:lumOff val="40000"/>
                  <a:alpha val="0"/>
                </a:schemeClr>
              </a:gs>
              <a:gs pos="36000">
                <a:schemeClr val="bg2">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299432" y="6096000"/>
            <a:ext cx="990600" cy="990600"/>
          </a:xfrm>
          <a:prstGeom prst="ellipse">
            <a:avLst/>
          </a:prstGeom>
          <a:gradFill flip="none" rotWithShape="1">
            <a:gsLst>
              <a:gs pos="0">
                <a:schemeClr val="bg2">
                  <a:lumMod val="60000"/>
                  <a:lumOff val="40000"/>
                  <a:alpha val="9000"/>
                </a:schemeClr>
              </a:gs>
              <a:gs pos="66000">
                <a:schemeClr val="bg2">
                  <a:lumMod val="60000"/>
                  <a:lumOff val="40000"/>
                  <a:alpha val="0"/>
                </a:schemeClr>
              </a:gs>
              <a:gs pos="36000">
                <a:schemeClr val="bg2">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3988" y="2667000"/>
            <a:ext cx="4191000" cy="4191000"/>
          </a:xfrm>
          <a:prstGeom prst="ellipse">
            <a:avLst/>
          </a:prstGeom>
          <a:gradFill flip="none" rotWithShape="1">
            <a:gsLst>
              <a:gs pos="0">
                <a:schemeClr val="bg2">
                  <a:lumMod val="60000"/>
                  <a:lumOff val="40000"/>
                  <a:alpha val="11000"/>
                </a:schemeClr>
              </a:gs>
              <a:gs pos="75000">
                <a:schemeClr val="bg2">
                  <a:lumMod val="60000"/>
                  <a:lumOff val="40000"/>
                  <a:alpha val="0"/>
                </a:schemeClr>
              </a:gs>
              <a:gs pos="36000">
                <a:schemeClr val="bg2">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39788" y="2895600"/>
            <a:ext cx="2362200" cy="2362200"/>
          </a:xfrm>
          <a:prstGeom prst="ellipse">
            <a:avLst/>
          </a:prstGeom>
          <a:gradFill flip="none" rotWithShape="1">
            <a:gsLst>
              <a:gs pos="0">
                <a:schemeClr val="bg2">
                  <a:lumMod val="60000"/>
                  <a:lumOff val="40000"/>
                  <a:alpha val="8000"/>
                </a:schemeClr>
              </a:gs>
              <a:gs pos="72000">
                <a:schemeClr val="bg2">
                  <a:lumMod val="60000"/>
                  <a:lumOff val="40000"/>
                  <a:alpha val="0"/>
                </a:schemeClr>
              </a:gs>
              <a:gs pos="36000">
                <a:schemeClr val="bg2">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D9C28097-0778-4AD6-83E5-528431F18201}" type="datetimeFigureOut">
              <a:rPr lang="en-US" smtClean="0"/>
              <a:pPr/>
              <a:t>9/19/2023</a:t>
            </a:fld>
            <a:endParaRPr lang="en-US"/>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a:p>
        </p:txBody>
      </p:sp>
      <p:sp>
        <p:nvSpPr>
          <p:cNvPr id="6" name="Slide Number Placeholder 5"/>
          <p:cNvSpPr>
            <a:spLocks noGrp="1"/>
          </p:cNvSpPr>
          <p:nvPr>
            <p:ph type="sldNum" sz="quarter" idx="4"/>
          </p:nvPr>
        </p:nvSpPr>
        <p:spPr bwMode="gray">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fld id="{9B8C366F-F26C-4E67-81E7-877BB108052A}" type="slidenum">
              <a:rPr lang="en-US" smtClean="0"/>
              <a:pPr/>
              <a:t>‹#›</a:t>
            </a:fld>
            <a:endParaRPr lang="en-US"/>
          </a:p>
        </p:txBody>
      </p:sp>
    </p:spTree>
    <p:extLst>
      <p:ext uri="{BB962C8B-B14F-4D97-AF65-F5344CB8AC3E}">
        <p14:creationId xmlns:p14="http://schemas.microsoft.com/office/powerpoint/2010/main" val="2989503435"/>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b="1" dirty="0" smtClean="0"/>
              <a:t>Introduction to Psychology</a:t>
            </a:r>
            <a:br>
              <a:rPr lang="en-GB" b="1" dirty="0" smtClean="0"/>
            </a:br>
            <a:r>
              <a:rPr lang="en-GB" b="1" dirty="0" smtClean="0"/>
              <a:t>PRESENTER:F.KASISI</a:t>
            </a:r>
            <a:endParaRPr lang="en-US" b="1" dirty="0"/>
          </a:p>
        </p:txBody>
      </p:sp>
      <p:sp>
        <p:nvSpPr>
          <p:cNvPr id="3" name="Subtitle 2"/>
          <p:cNvSpPr>
            <a:spLocks noGrp="1"/>
          </p:cNvSpPr>
          <p:nvPr>
            <p:ph type="subTitle" idx="1"/>
          </p:nvPr>
        </p:nvSpPr>
        <p:spPr/>
        <p:txBody>
          <a:bodyPr>
            <a:normAutofit/>
          </a:bodyPr>
          <a:lstStyle/>
          <a:p>
            <a:r>
              <a:rPr lang="en-GB" dirty="0" smtClean="0"/>
              <a:t> </a:t>
            </a:r>
            <a:endParaRPr lang="en-US" dirty="0"/>
          </a:p>
        </p:txBody>
      </p:sp>
    </p:spTree>
    <p:extLst>
      <p:ext uri="{BB962C8B-B14F-4D97-AF65-F5344CB8AC3E}">
        <p14:creationId xmlns:p14="http://schemas.microsoft.com/office/powerpoint/2010/main" val="143797323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COGNITIVE ACTIVITIES</a:t>
            </a:r>
            <a:endParaRPr lang="en-US" dirty="0"/>
          </a:p>
        </p:txBody>
      </p:sp>
      <p:sp>
        <p:nvSpPr>
          <p:cNvPr id="3" name="Content Placeholder 2"/>
          <p:cNvSpPr>
            <a:spLocks noGrp="1"/>
          </p:cNvSpPr>
          <p:nvPr>
            <p:ph idx="1"/>
          </p:nvPr>
        </p:nvSpPr>
        <p:spPr/>
        <p:txBody>
          <a:bodyPr/>
          <a:lstStyle/>
          <a:p>
            <a:r>
              <a:rPr lang="en-US" dirty="0"/>
              <a:t> cognitive activities [like thinking, reasoning, imagining, </a:t>
            </a:r>
            <a:r>
              <a:rPr lang="en-US" dirty="0" err="1"/>
              <a:t>etc</a:t>
            </a:r>
            <a:r>
              <a:rPr lang="en-US" dirty="0"/>
              <a:t>] </a:t>
            </a:r>
            <a:r>
              <a:rPr lang="en-US" dirty="0" smtClean="0"/>
              <a:t>and</a:t>
            </a:r>
            <a:endParaRPr lang="en-US" dirty="0"/>
          </a:p>
        </p:txBody>
      </p:sp>
    </p:spTree>
    <p:extLst>
      <p:ext uri="{BB962C8B-B14F-4D97-AF65-F5344CB8AC3E}">
        <p14:creationId xmlns:p14="http://schemas.microsoft.com/office/powerpoint/2010/main" val="926246287"/>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Empathy leads to</a:t>
            </a:r>
            <a:r>
              <a:rPr lang="en-US" b="1" dirty="0" smtClean="0"/>
              <a:t> fuller, deeper, richer relationships</a:t>
            </a:r>
          </a:p>
          <a:p>
            <a:endParaRPr lang="en-US" dirty="0" smtClean="0"/>
          </a:p>
          <a:p>
            <a:r>
              <a:rPr lang="en-US" dirty="0" smtClean="0"/>
              <a:t>Empathy not only changes the dynamics in a relationship; </a:t>
            </a:r>
            <a:r>
              <a:rPr lang="en-US" b="1" dirty="0" smtClean="0"/>
              <a:t>it changes the people in that relationship,</a:t>
            </a:r>
            <a:r>
              <a:rPr lang="en-US" dirty="0" smtClean="0"/>
              <a:t> for a caring relationship helps us grow.</a:t>
            </a:r>
            <a:endParaRPr lang="en-US" dirty="0"/>
          </a:p>
        </p:txBody>
      </p:sp>
    </p:spTree>
    <p:extLst>
      <p:ext uri="{BB962C8B-B14F-4D97-AF65-F5344CB8AC3E}">
        <p14:creationId xmlns:p14="http://schemas.microsoft.com/office/powerpoint/2010/main" val="1136325823"/>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smtClean="0"/>
          </a:p>
          <a:p>
            <a:r>
              <a:rPr lang="en-US" dirty="0" smtClean="0"/>
              <a:t>When people feel understood &amp; accepted, they feel</a:t>
            </a:r>
            <a:r>
              <a:rPr lang="en-US" b="1" dirty="0" smtClean="0"/>
              <a:t> free to drop defensive, judgmental, critical behavior.</a:t>
            </a:r>
            <a:endParaRPr lang="en-US" b="1" dirty="0"/>
          </a:p>
        </p:txBody>
      </p:sp>
    </p:spTree>
    <p:extLst>
      <p:ext uri="{BB962C8B-B14F-4D97-AF65-F5344CB8AC3E}">
        <p14:creationId xmlns:p14="http://schemas.microsoft.com/office/powerpoint/2010/main" val="3280184518"/>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LASTLY,</a:t>
            </a:r>
            <a:endParaRPr lang="en-US" b="1" dirty="0"/>
          </a:p>
        </p:txBody>
      </p:sp>
      <p:sp>
        <p:nvSpPr>
          <p:cNvPr id="3" name="Content Placeholder 2"/>
          <p:cNvSpPr>
            <a:spLocks noGrp="1"/>
          </p:cNvSpPr>
          <p:nvPr>
            <p:ph idx="1"/>
          </p:nvPr>
        </p:nvSpPr>
        <p:spPr/>
        <p:txBody>
          <a:bodyPr/>
          <a:lstStyle/>
          <a:p>
            <a:r>
              <a:rPr lang="en-US" dirty="0" smtClean="0"/>
              <a:t>Learning to sincerely empathize with others is one of the most important steps toward </a:t>
            </a:r>
            <a:r>
              <a:rPr lang="en-US" b="1" dirty="0" smtClean="0"/>
              <a:t>higher maturity.</a:t>
            </a:r>
            <a:r>
              <a:rPr lang="en-US" dirty="0" smtClean="0"/>
              <a:t> And  it is a </a:t>
            </a:r>
            <a:r>
              <a:rPr lang="en-US" b="1" dirty="0" smtClean="0"/>
              <a:t>habit you can learn</a:t>
            </a:r>
            <a:r>
              <a:rPr lang="en-US" dirty="0" smtClean="0"/>
              <a:t>--- it is </a:t>
            </a:r>
            <a:r>
              <a:rPr lang="en-US" b="1" i="1" dirty="0" smtClean="0"/>
              <a:t>the power of you.</a:t>
            </a:r>
            <a:endParaRPr lang="en-US" b="1" i="1" dirty="0"/>
          </a:p>
        </p:txBody>
      </p:sp>
    </p:spTree>
    <p:extLst>
      <p:ext uri="{BB962C8B-B14F-4D97-AF65-F5344CB8AC3E}">
        <p14:creationId xmlns:p14="http://schemas.microsoft.com/office/powerpoint/2010/main" val="3460013612"/>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Treat Feedback as a Precious Gift</a:t>
            </a:r>
            <a:endParaRPr lang="en-US" dirty="0"/>
          </a:p>
        </p:txBody>
      </p:sp>
      <p:sp>
        <p:nvSpPr>
          <p:cNvPr id="3" name="Content Placeholder 2"/>
          <p:cNvSpPr>
            <a:spLocks noGrp="1"/>
          </p:cNvSpPr>
          <p:nvPr>
            <p:ph idx="1"/>
          </p:nvPr>
        </p:nvSpPr>
        <p:spPr/>
        <p:txBody>
          <a:bodyPr/>
          <a:lstStyle/>
          <a:p>
            <a:r>
              <a:rPr lang="en-US" dirty="0" smtClean="0"/>
              <a:t>We  all have </a:t>
            </a:r>
            <a:r>
              <a:rPr lang="en-US" b="1" dirty="0" smtClean="0"/>
              <a:t>blind spots,</a:t>
            </a:r>
            <a:r>
              <a:rPr lang="en-US" dirty="0" smtClean="0"/>
              <a:t> things we do that get in our way, </a:t>
            </a:r>
            <a:r>
              <a:rPr lang="en-US" b="1" dirty="0" smtClean="0"/>
              <a:t>habits that we just don’t see or know about.</a:t>
            </a:r>
            <a:r>
              <a:rPr lang="en-US" dirty="0" smtClean="0"/>
              <a:t> Yet everyone around us can see them, clearly.</a:t>
            </a:r>
          </a:p>
          <a:p>
            <a:endParaRPr lang="en-US" dirty="0"/>
          </a:p>
          <a:p>
            <a:r>
              <a:rPr lang="en-US" b="1" dirty="0" smtClean="0"/>
              <a:t>Think about the people you know well.</a:t>
            </a:r>
            <a:r>
              <a:rPr lang="en-US" dirty="0" smtClean="0"/>
              <a:t> Don’t most of them </a:t>
            </a:r>
            <a:r>
              <a:rPr lang="en-US" b="1" dirty="0" smtClean="0"/>
              <a:t>sabotage themselves</a:t>
            </a:r>
            <a:r>
              <a:rPr lang="en-US" dirty="0" smtClean="0"/>
              <a:t> with some behaviour of which they are </a:t>
            </a:r>
            <a:r>
              <a:rPr lang="en-US" b="1" dirty="0" smtClean="0"/>
              <a:t>unaware?</a:t>
            </a:r>
            <a:endParaRPr lang="en-US" b="1" dirty="0"/>
          </a:p>
        </p:txBody>
      </p:sp>
    </p:spTree>
    <p:extLst>
      <p:ext uri="{BB962C8B-B14F-4D97-AF65-F5344CB8AC3E}">
        <p14:creationId xmlns:p14="http://schemas.microsoft.com/office/powerpoint/2010/main" val="2580251851"/>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AN EYE CAN’T SEE ITSELF!</a:t>
            </a:r>
            <a:endParaRPr lang="en-US" b="1" dirty="0"/>
          </a:p>
        </p:txBody>
      </p:sp>
      <p:sp>
        <p:nvSpPr>
          <p:cNvPr id="3" name="Content Placeholder 2"/>
          <p:cNvSpPr>
            <a:spLocks noGrp="1"/>
          </p:cNvSpPr>
          <p:nvPr>
            <p:ph idx="1"/>
          </p:nvPr>
        </p:nvSpPr>
        <p:spPr/>
        <p:txBody>
          <a:bodyPr/>
          <a:lstStyle/>
          <a:p>
            <a:endParaRPr lang="en-US" dirty="0" smtClean="0"/>
          </a:p>
          <a:p>
            <a:r>
              <a:rPr lang="en-US" dirty="0" smtClean="0"/>
              <a:t>Because we are</a:t>
            </a:r>
            <a:r>
              <a:rPr lang="en-US" b="1" dirty="0" smtClean="0"/>
              <a:t> inside ourselves &amp; can’t see our own behaviour as others can,</a:t>
            </a:r>
            <a:r>
              <a:rPr lang="en-US" dirty="0" smtClean="0"/>
              <a:t> the only way we can find out about our </a:t>
            </a:r>
            <a:r>
              <a:rPr lang="en-US" b="1" dirty="0" smtClean="0"/>
              <a:t>hindering hidden habits</a:t>
            </a:r>
            <a:r>
              <a:rPr lang="en-US" dirty="0" smtClean="0"/>
              <a:t> is through</a:t>
            </a:r>
            <a:r>
              <a:rPr lang="en-US" b="1" i="1" dirty="0" smtClean="0"/>
              <a:t> feedback from other people.</a:t>
            </a:r>
            <a:endParaRPr lang="en-US" b="1" i="1" dirty="0"/>
          </a:p>
        </p:txBody>
      </p:sp>
    </p:spTree>
    <p:extLst>
      <p:ext uri="{BB962C8B-B14F-4D97-AF65-F5344CB8AC3E}">
        <p14:creationId xmlns:p14="http://schemas.microsoft.com/office/powerpoint/2010/main" val="1363562972"/>
      </p:ext>
    </p:extLst>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RESEARCH FINDING</a:t>
            </a:r>
            <a:endParaRPr lang="en-US" b="1" dirty="0"/>
          </a:p>
        </p:txBody>
      </p:sp>
      <p:sp>
        <p:nvSpPr>
          <p:cNvPr id="3" name="Content Placeholder 2"/>
          <p:cNvSpPr>
            <a:spLocks noGrp="1"/>
          </p:cNvSpPr>
          <p:nvPr>
            <p:ph idx="1"/>
          </p:nvPr>
        </p:nvSpPr>
        <p:spPr/>
        <p:txBody>
          <a:bodyPr/>
          <a:lstStyle/>
          <a:p>
            <a:r>
              <a:rPr lang="en-US" dirty="0" err="1" smtClean="0"/>
              <a:t>Billington</a:t>
            </a:r>
            <a:r>
              <a:rPr lang="en-US" dirty="0" smtClean="0"/>
              <a:t> D. ( 2004) in her study of  highly effective, ever-growing adults was that every one of these vital men &amp; women makes a point of </a:t>
            </a:r>
            <a:r>
              <a:rPr lang="en-US" b="1" dirty="0" smtClean="0"/>
              <a:t>paying close attention to</a:t>
            </a:r>
            <a:r>
              <a:rPr lang="en-US" dirty="0" smtClean="0"/>
              <a:t> criticism, personal comments, and nonverbal signals from others.</a:t>
            </a:r>
            <a:endParaRPr lang="en-US" dirty="0"/>
          </a:p>
        </p:txBody>
      </p:sp>
    </p:spTree>
    <p:extLst>
      <p:ext uri="{BB962C8B-B14F-4D97-AF65-F5344CB8AC3E}">
        <p14:creationId xmlns:p14="http://schemas.microsoft.com/office/powerpoint/2010/main" val="1652067175"/>
      </p:ext>
    </p:extLst>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PROFESSOR RICH, ONCE  SAID,</a:t>
            </a:r>
            <a:endParaRPr lang="en-US" dirty="0"/>
          </a:p>
        </p:txBody>
      </p:sp>
      <p:sp>
        <p:nvSpPr>
          <p:cNvPr id="3" name="Content Placeholder 2"/>
          <p:cNvSpPr>
            <a:spLocks noGrp="1"/>
          </p:cNvSpPr>
          <p:nvPr>
            <p:ph idx="1"/>
          </p:nvPr>
        </p:nvSpPr>
        <p:spPr/>
        <p:txBody>
          <a:bodyPr/>
          <a:lstStyle/>
          <a:p>
            <a:endParaRPr lang="en-US" b="1" dirty="0" smtClean="0"/>
          </a:p>
          <a:p>
            <a:pPr marL="0" indent="0">
              <a:buNone/>
            </a:pPr>
            <a:r>
              <a:rPr lang="en-US" b="1" dirty="0" smtClean="0"/>
              <a:t>“ Even in harsh criticism there is always a germ of truth”.</a:t>
            </a:r>
          </a:p>
          <a:p>
            <a:pPr marL="2743200" lvl="6" indent="0">
              <a:buNone/>
            </a:pPr>
            <a:r>
              <a:rPr lang="en-US" sz="2800" b="1" i="1" dirty="0" smtClean="0"/>
              <a:t>WHILE</a:t>
            </a:r>
            <a:endParaRPr lang="en-US" sz="2800" b="1" i="1" dirty="0"/>
          </a:p>
          <a:p>
            <a:endParaRPr lang="en-US" dirty="0" smtClean="0"/>
          </a:p>
          <a:p>
            <a:pPr marL="0" indent="0">
              <a:buNone/>
            </a:pPr>
            <a:r>
              <a:rPr lang="en-US" dirty="0" smtClean="0"/>
              <a:t>Warren Buffet said, </a:t>
            </a:r>
            <a:r>
              <a:rPr lang="en-US" b="1" dirty="0" smtClean="0"/>
              <a:t>“ Success is not getting in our own way”.</a:t>
            </a:r>
            <a:endParaRPr lang="en-US" b="1" dirty="0"/>
          </a:p>
        </p:txBody>
      </p:sp>
    </p:spTree>
    <p:extLst>
      <p:ext uri="{BB962C8B-B14F-4D97-AF65-F5344CB8AC3E}">
        <p14:creationId xmlns:p14="http://schemas.microsoft.com/office/powerpoint/2010/main" val="1782469902"/>
      </p:ext>
    </p:ext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CRITICISM</a:t>
            </a:r>
            <a:endParaRPr lang="en-US" b="1" dirty="0"/>
          </a:p>
        </p:txBody>
      </p:sp>
      <p:sp>
        <p:nvSpPr>
          <p:cNvPr id="3" name="Content Placeholder 2"/>
          <p:cNvSpPr>
            <a:spLocks noGrp="1"/>
          </p:cNvSpPr>
          <p:nvPr>
            <p:ph idx="1"/>
          </p:nvPr>
        </p:nvSpPr>
        <p:spPr/>
        <p:txBody>
          <a:bodyPr/>
          <a:lstStyle/>
          <a:p>
            <a:endParaRPr lang="en-US" dirty="0" smtClean="0"/>
          </a:p>
          <a:p>
            <a:pPr>
              <a:buNone/>
            </a:pPr>
            <a:r>
              <a:rPr lang="en-US" dirty="0" smtClean="0"/>
              <a:t> ‘ To avoid criticism, do nothing, say nothing, and be nothing.’</a:t>
            </a:r>
          </a:p>
          <a:p>
            <a:endParaRPr lang="en-US" dirty="0" smtClean="0"/>
          </a:p>
          <a:p>
            <a:pPr algn="r">
              <a:buNone/>
            </a:pPr>
            <a:r>
              <a:rPr lang="en-US" b="1" dirty="0" smtClean="0"/>
              <a:t>Elbert Hubbard, 1856—1915.</a:t>
            </a:r>
            <a:endParaRPr lang="en-US" b="1" dirty="0"/>
          </a:p>
        </p:txBody>
      </p:sp>
    </p:spTree>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TO BECOME VITAL &amp; EFFECTIVE</a:t>
            </a:r>
            <a:endParaRPr lang="en-US" b="1" dirty="0"/>
          </a:p>
        </p:txBody>
      </p:sp>
      <p:sp>
        <p:nvSpPr>
          <p:cNvPr id="3" name="Content Placeholder 2"/>
          <p:cNvSpPr>
            <a:spLocks noGrp="1"/>
          </p:cNvSpPr>
          <p:nvPr>
            <p:ph idx="1"/>
          </p:nvPr>
        </p:nvSpPr>
        <p:spPr/>
        <p:txBody>
          <a:bodyPr>
            <a:normAutofit/>
          </a:bodyPr>
          <a:lstStyle/>
          <a:p>
            <a:r>
              <a:rPr lang="en-US" dirty="0" smtClean="0"/>
              <a:t>One of the most important ways to become more vital &amp; effective is </a:t>
            </a:r>
            <a:r>
              <a:rPr lang="en-US" b="1" dirty="0" smtClean="0"/>
              <a:t>finding a way to look into our blind spots, </a:t>
            </a:r>
            <a:r>
              <a:rPr lang="en-US" dirty="0" smtClean="0"/>
              <a:t>so we can become aware of our </a:t>
            </a:r>
            <a:r>
              <a:rPr lang="en-US" b="1" dirty="0" smtClean="0"/>
              <a:t>weaknesses</a:t>
            </a:r>
            <a:r>
              <a:rPr lang="en-US" dirty="0" smtClean="0"/>
              <a:t> &amp; </a:t>
            </a:r>
            <a:r>
              <a:rPr lang="en-US" b="1" dirty="0" smtClean="0"/>
              <a:t>ways we are sabotaging ourselves,</a:t>
            </a:r>
            <a:r>
              <a:rPr lang="en-US" dirty="0" smtClean="0"/>
              <a:t> </a:t>
            </a:r>
          </a:p>
          <a:p>
            <a:pPr marL="0" indent="0">
              <a:buNone/>
            </a:pPr>
            <a:r>
              <a:rPr lang="en-US" dirty="0" smtClean="0"/>
              <a:t>    </a:t>
            </a:r>
          </a:p>
          <a:p>
            <a:pPr marL="0" indent="0">
              <a:buNone/>
            </a:pPr>
            <a:r>
              <a:rPr lang="en-US" dirty="0"/>
              <a:t> </a:t>
            </a:r>
            <a:r>
              <a:rPr lang="en-US" dirty="0" smtClean="0"/>
              <a:t>   and  </a:t>
            </a:r>
            <a:r>
              <a:rPr lang="en-US" b="1" i="1" dirty="0" smtClean="0"/>
              <a:t>do something</a:t>
            </a:r>
            <a:r>
              <a:rPr lang="en-US" dirty="0" smtClean="0"/>
              <a:t> about them.</a:t>
            </a:r>
          </a:p>
          <a:p>
            <a:endParaRPr lang="en-US" dirty="0"/>
          </a:p>
          <a:p>
            <a:r>
              <a:rPr lang="en-US" b="1" dirty="0" smtClean="0"/>
              <a:t>Only thus can we become our best selves.</a:t>
            </a:r>
            <a:endParaRPr lang="en-US" b="1" dirty="0"/>
          </a:p>
        </p:txBody>
      </p:sp>
    </p:spTree>
    <p:extLst>
      <p:ext uri="{BB962C8B-B14F-4D97-AF65-F5344CB8AC3E}">
        <p14:creationId xmlns:p14="http://schemas.microsoft.com/office/powerpoint/2010/main" val="2311958828"/>
      </p:ext>
    </p:extLst>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LESSONS </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The best way to learn about</a:t>
            </a:r>
            <a:r>
              <a:rPr lang="en-US" b="1" dirty="0" smtClean="0"/>
              <a:t> blind spots is:</a:t>
            </a:r>
          </a:p>
          <a:p>
            <a:endParaRPr lang="en-US" dirty="0" smtClean="0"/>
          </a:p>
          <a:p>
            <a:r>
              <a:rPr lang="en-US" dirty="0" smtClean="0"/>
              <a:t>Treat caring feedback &amp; criticism as a</a:t>
            </a:r>
            <a:r>
              <a:rPr lang="en-US" b="1" dirty="0" smtClean="0"/>
              <a:t> precious gift. </a:t>
            </a:r>
            <a:r>
              <a:rPr lang="en-US" dirty="0" smtClean="0"/>
              <a:t>The people who care about you are</a:t>
            </a:r>
            <a:r>
              <a:rPr lang="en-US" b="1" dirty="0" smtClean="0"/>
              <a:t> trying to help.</a:t>
            </a:r>
          </a:p>
          <a:p>
            <a:endParaRPr lang="en-US" b="1" dirty="0"/>
          </a:p>
          <a:p>
            <a:endParaRPr lang="en-US" dirty="0" smtClean="0"/>
          </a:p>
          <a:p>
            <a:r>
              <a:rPr lang="en-US" dirty="0" smtClean="0"/>
              <a:t>If you don’t understand the </a:t>
            </a:r>
            <a:r>
              <a:rPr lang="en-US" b="1" dirty="0" smtClean="0"/>
              <a:t>feedback,</a:t>
            </a:r>
            <a:r>
              <a:rPr lang="en-US" dirty="0" smtClean="0"/>
              <a:t> ask softly---</a:t>
            </a:r>
            <a:r>
              <a:rPr lang="en-US" dirty="0" err="1" smtClean="0"/>
              <a:t>nondefensively</a:t>
            </a:r>
            <a:r>
              <a:rPr lang="en-US" dirty="0" smtClean="0"/>
              <a:t>--- what they mean. </a:t>
            </a:r>
            <a:r>
              <a:rPr lang="en-US" b="1" dirty="0" smtClean="0"/>
              <a:t>Talk it over.</a:t>
            </a:r>
            <a:endParaRPr lang="en-US" b="1" dirty="0"/>
          </a:p>
        </p:txBody>
      </p:sp>
    </p:spTree>
    <p:extLst>
      <p:ext uri="{BB962C8B-B14F-4D97-AF65-F5344CB8AC3E}">
        <p14:creationId xmlns:p14="http://schemas.microsoft.com/office/powerpoint/2010/main" val="182585625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AFFECTIVE ACTIVITIES</a:t>
            </a:r>
            <a:endParaRPr lang="en-US" dirty="0"/>
          </a:p>
        </p:txBody>
      </p:sp>
      <p:sp>
        <p:nvSpPr>
          <p:cNvPr id="3" name="Content Placeholder 2"/>
          <p:cNvSpPr>
            <a:spLocks noGrp="1"/>
          </p:cNvSpPr>
          <p:nvPr>
            <p:ph idx="1"/>
          </p:nvPr>
        </p:nvSpPr>
        <p:spPr/>
        <p:txBody>
          <a:bodyPr/>
          <a:lstStyle/>
          <a:p>
            <a:r>
              <a:rPr lang="en-US" dirty="0"/>
              <a:t> affective activities [like feeling, happy, sad and angry, etc.].</a:t>
            </a:r>
          </a:p>
        </p:txBody>
      </p:sp>
    </p:spTree>
    <p:extLst>
      <p:ext uri="{BB962C8B-B14F-4D97-AF65-F5344CB8AC3E}">
        <p14:creationId xmlns:p14="http://schemas.microsoft.com/office/powerpoint/2010/main" val="1011532944"/>
      </p:ext>
    </p:extLst>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LESSONS CONT’</a:t>
            </a:r>
            <a:endParaRPr lang="en-US" dirty="0"/>
          </a:p>
        </p:txBody>
      </p:sp>
      <p:sp>
        <p:nvSpPr>
          <p:cNvPr id="3" name="Content Placeholder 2"/>
          <p:cNvSpPr>
            <a:spLocks noGrp="1"/>
          </p:cNvSpPr>
          <p:nvPr>
            <p:ph idx="1"/>
          </p:nvPr>
        </p:nvSpPr>
        <p:spPr/>
        <p:txBody>
          <a:bodyPr/>
          <a:lstStyle/>
          <a:p>
            <a:r>
              <a:rPr lang="en-US" dirty="0" smtClean="0"/>
              <a:t>Be aware that your first reaction will be </a:t>
            </a:r>
            <a:r>
              <a:rPr lang="en-US" b="1" dirty="0" smtClean="0"/>
              <a:t>denial. </a:t>
            </a:r>
            <a:r>
              <a:rPr lang="en-US" dirty="0" smtClean="0"/>
              <a:t>Because that behavior was hidden in your blind spot, you ‘ll have trouble believing it– at first.</a:t>
            </a:r>
          </a:p>
          <a:p>
            <a:endParaRPr lang="en-US" dirty="0"/>
          </a:p>
          <a:p>
            <a:r>
              <a:rPr lang="en-US" dirty="0" smtClean="0"/>
              <a:t>Remember, unless you become </a:t>
            </a:r>
            <a:r>
              <a:rPr lang="en-US" b="1" dirty="0" smtClean="0"/>
              <a:t>aware</a:t>
            </a:r>
            <a:r>
              <a:rPr lang="en-US" dirty="0" smtClean="0"/>
              <a:t> of a problem, you </a:t>
            </a:r>
            <a:r>
              <a:rPr lang="en-US" b="1" dirty="0" smtClean="0"/>
              <a:t>can’t correct it.</a:t>
            </a:r>
            <a:endParaRPr lang="en-US" b="1" dirty="0"/>
          </a:p>
        </p:txBody>
      </p:sp>
    </p:spTree>
    <p:extLst>
      <p:ext uri="{BB962C8B-B14F-4D97-AF65-F5344CB8AC3E}">
        <p14:creationId xmlns:p14="http://schemas.microsoft.com/office/powerpoint/2010/main" val="3898657420"/>
      </p:ext>
    </p:extLst>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SEEING OURSELVES AS OTHERS SEE US</a:t>
            </a:r>
            <a:endParaRPr lang="en-US" b="1" dirty="0"/>
          </a:p>
        </p:txBody>
      </p:sp>
      <p:sp>
        <p:nvSpPr>
          <p:cNvPr id="3" name="Content Placeholder 2"/>
          <p:cNvSpPr>
            <a:spLocks noGrp="1"/>
          </p:cNvSpPr>
          <p:nvPr>
            <p:ph idx="1"/>
          </p:nvPr>
        </p:nvSpPr>
        <p:spPr/>
        <p:txBody>
          <a:bodyPr/>
          <a:lstStyle/>
          <a:p>
            <a:r>
              <a:rPr lang="en-US" dirty="0" smtClean="0"/>
              <a:t>It takes a while to welcome </a:t>
            </a:r>
            <a:r>
              <a:rPr lang="en-US" b="1" dirty="0" smtClean="0"/>
              <a:t>constructive criticism</a:t>
            </a:r>
            <a:r>
              <a:rPr lang="en-US" dirty="0" smtClean="0"/>
              <a:t> because most of us automatically </a:t>
            </a:r>
            <a:r>
              <a:rPr lang="en-US" b="1" dirty="0" smtClean="0"/>
              <a:t>resent &amp; avoid. It hurts</a:t>
            </a:r>
            <a:r>
              <a:rPr lang="en-US" dirty="0" smtClean="0"/>
              <a:t>.</a:t>
            </a:r>
          </a:p>
          <a:p>
            <a:endParaRPr lang="en-US" b="1" dirty="0"/>
          </a:p>
          <a:p>
            <a:r>
              <a:rPr lang="en-US" dirty="0" smtClean="0"/>
              <a:t>But as a public  mental health practitioner once you get into the </a:t>
            </a:r>
            <a:r>
              <a:rPr lang="en-US" b="1" dirty="0" smtClean="0"/>
              <a:t>habit of listening to discover, </a:t>
            </a:r>
            <a:r>
              <a:rPr lang="en-US" dirty="0" smtClean="0"/>
              <a:t> you ‘ll find it can help you live more effectively--- and grow.</a:t>
            </a:r>
            <a:endParaRPr lang="en-US" b="1" dirty="0"/>
          </a:p>
        </p:txBody>
      </p:sp>
    </p:spTree>
    <p:extLst>
      <p:ext uri="{BB962C8B-B14F-4D97-AF65-F5344CB8AC3E}">
        <p14:creationId xmlns:p14="http://schemas.microsoft.com/office/powerpoint/2010/main" val="2004332325"/>
      </p:ext>
    </p:extLst>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ROBERT BURNS</a:t>
            </a:r>
            <a:endParaRPr lang="en-US" b="1" dirty="0"/>
          </a:p>
        </p:txBody>
      </p:sp>
      <p:sp>
        <p:nvSpPr>
          <p:cNvPr id="3" name="Content Placeholder 2"/>
          <p:cNvSpPr>
            <a:spLocks noGrp="1"/>
          </p:cNvSpPr>
          <p:nvPr>
            <p:ph idx="1"/>
          </p:nvPr>
        </p:nvSpPr>
        <p:spPr/>
        <p:txBody>
          <a:bodyPr/>
          <a:lstStyle/>
          <a:p>
            <a:r>
              <a:rPr lang="en-US" dirty="0" smtClean="0"/>
              <a:t>Therein lies the power Robert Burns referred to:</a:t>
            </a:r>
          </a:p>
          <a:p>
            <a:endParaRPr lang="en-US" dirty="0"/>
          </a:p>
          <a:p>
            <a:pPr marL="914400" lvl="2" indent="0">
              <a:buNone/>
            </a:pPr>
            <a:r>
              <a:rPr lang="en-US" b="1" dirty="0" smtClean="0"/>
              <a:t>O would some Power the gift give us</a:t>
            </a:r>
          </a:p>
          <a:p>
            <a:pPr marL="1371600" lvl="3" indent="0">
              <a:buNone/>
            </a:pPr>
            <a:r>
              <a:rPr lang="en-US" sz="2400" b="1" dirty="0" smtClean="0"/>
              <a:t>To  see ourselves as others  see us!</a:t>
            </a:r>
          </a:p>
          <a:p>
            <a:pPr marL="1371600" lvl="3" indent="0">
              <a:buNone/>
            </a:pPr>
            <a:r>
              <a:rPr lang="en-US" sz="2400" b="1" dirty="0" smtClean="0"/>
              <a:t>It would from many a blunder free us.</a:t>
            </a:r>
            <a:endParaRPr lang="en-US" sz="2400" b="1" dirty="0"/>
          </a:p>
          <a:p>
            <a:pPr lvl="3"/>
            <a:endParaRPr lang="en-US" dirty="0"/>
          </a:p>
        </p:txBody>
      </p:sp>
    </p:spTree>
    <p:extLst>
      <p:ext uri="{BB962C8B-B14F-4D97-AF65-F5344CB8AC3E}">
        <p14:creationId xmlns:p14="http://schemas.microsoft.com/office/powerpoint/2010/main" val="2295713075"/>
      </p:ext>
    </p:extLst>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3. Dialogue-</a:t>
            </a:r>
            <a:r>
              <a:rPr lang="en-US" b="1" dirty="0"/>
              <a:t>--A Better Way to Communicate</a:t>
            </a:r>
            <a:endParaRPr lang="en-US" dirty="0"/>
          </a:p>
        </p:txBody>
      </p:sp>
      <p:sp>
        <p:nvSpPr>
          <p:cNvPr id="3" name="Content Placeholder 2"/>
          <p:cNvSpPr>
            <a:spLocks noGrp="1"/>
          </p:cNvSpPr>
          <p:nvPr>
            <p:ph idx="1"/>
          </p:nvPr>
        </p:nvSpPr>
        <p:spPr/>
        <p:txBody>
          <a:bodyPr/>
          <a:lstStyle/>
          <a:p>
            <a:r>
              <a:rPr lang="en-US" dirty="0" smtClean="0"/>
              <a:t>How well do we Zambians communicate?</a:t>
            </a:r>
          </a:p>
          <a:p>
            <a:endParaRPr lang="en-US" dirty="0"/>
          </a:p>
          <a:p>
            <a:r>
              <a:rPr lang="en-US" dirty="0" smtClean="0"/>
              <a:t>Do we </a:t>
            </a:r>
            <a:r>
              <a:rPr lang="en-US" b="1" i="1" dirty="0" smtClean="0"/>
              <a:t>really listen</a:t>
            </a:r>
            <a:r>
              <a:rPr lang="en-US" dirty="0" smtClean="0"/>
              <a:t> to each other?</a:t>
            </a:r>
          </a:p>
          <a:p>
            <a:endParaRPr lang="en-US" b="1" i="1" dirty="0"/>
          </a:p>
          <a:p>
            <a:r>
              <a:rPr lang="en-US" dirty="0" smtClean="0"/>
              <a:t>It  has been observed by a number of authorities that in our competitive, fast-paced  society we’ve lost the ability to </a:t>
            </a:r>
            <a:r>
              <a:rPr lang="en-US" b="1" i="1" dirty="0" smtClean="0"/>
              <a:t>dialogue. </a:t>
            </a:r>
            <a:r>
              <a:rPr lang="en-US" dirty="0" smtClean="0"/>
              <a:t>Instead we have </a:t>
            </a:r>
            <a:r>
              <a:rPr lang="en-US" b="1" i="1" dirty="0" smtClean="0"/>
              <a:t>discussions.</a:t>
            </a:r>
            <a:endParaRPr lang="en-US" b="1" i="1" dirty="0"/>
          </a:p>
        </p:txBody>
      </p:sp>
    </p:spTree>
    <p:extLst>
      <p:ext uri="{BB962C8B-B14F-4D97-AF65-F5344CB8AC3E}">
        <p14:creationId xmlns:p14="http://schemas.microsoft.com/office/powerpoint/2010/main" val="3006222069"/>
      </p:ext>
    </p:extLst>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FEATURES OF DISCUSSION (S)</a:t>
            </a:r>
            <a:endParaRPr lang="en-US" b="1" dirty="0"/>
          </a:p>
        </p:txBody>
      </p:sp>
      <p:sp>
        <p:nvSpPr>
          <p:cNvPr id="3" name="Content Placeholder 2"/>
          <p:cNvSpPr>
            <a:spLocks noGrp="1"/>
          </p:cNvSpPr>
          <p:nvPr>
            <p:ph idx="1"/>
          </p:nvPr>
        </p:nvSpPr>
        <p:spPr/>
        <p:txBody>
          <a:bodyPr/>
          <a:lstStyle/>
          <a:p>
            <a:endParaRPr lang="en-US" dirty="0" smtClean="0"/>
          </a:p>
          <a:p>
            <a:r>
              <a:rPr lang="en-US" dirty="0" smtClean="0"/>
              <a:t>In discussion we bat ideas back &amp; forth, competing to convince each other that our ideas &amp; opinions are </a:t>
            </a:r>
            <a:r>
              <a:rPr lang="en-US" b="1" i="1" dirty="0" smtClean="0"/>
              <a:t>right.</a:t>
            </a:r>
          </a:p>
          <a:p>
            <a:endParaRPr lang="en-US" b="1" i="1" dirty="0"/>
          </a:p>
          <a:p>
            <a:r>
              <a:rPr lang="en-US" dirty="0" smtClean="0"/>
              <a:t>Think of the game of </a:t>
            </a:r>
            <a:r>
              <a:rPr lang="en-US" b="1" i="1" dirty="0" smtClean="0"/>
              <a:t> PING-PONG.</a:t>
            </a:r>
          </a:p>
          <a:p>
            <a:endParaRPr lang="en-US" b="1" i="1" dirty="0"/>
          </a:p>
        </p:txBody>
      </p:sp>
    </p:spTree>
    <p:extLst>
      <p:ext uri="{BB962C8B-B14F-4D97-AF65-F5344CB8AC3E}">
        <p14:creationId xmlns:p14="http://schemas.microsoft.com/office/powerpoint/2010/main" val="3494924306"/>
      </p:ext>
    </p:extLst>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t>While the other is talking, </a:t>
            </a:r>
            <a:r>
              <a:rPr lang="en-US" b="1" dirty="0"/>
              <a:t>rather than listening to understand his or her viewpoint,</a:t>
            </a:r>
            <a:r>
              <a:rPr lang="en-US" dirty="0"/>
              <a:t> we </a:t>
            </a:r>
            <a:r>
              <a:rPr lang="en-US" b="1" dirty="0"/>
              <a:t>plan our rebuttal</a:t>
            </a:r>
            <a:r>
              <a:rPr lang="en-US" b="1" dirty="0" smtClean="0"/>
              <a:t>.</a:t>
            </a:r>
          </a:p>
          <a:p>
            <a:endParaRPr lang="en-US" b="1" dirty="0"/>
          </a:p>
          <a:p>
            <a:endParaRPr lang="en-US" b="1" dirty="0" smtClean="0"/>
          </a:p>
          <a:p>
            <a:r>
              <a:rPr lang="en-US" dirty="0" smtClean="0"/>
              <a:t>In a discussion we don’t </a:t>
            </a:r>
            <a:r>
              <a:rPr lang="en-US" b="1" i="1" dirty="0" smtClean="0"/>
              <a:t>really</a:t>
            </a:r>
            <a:r>
              <a:rPr lang="en-US" dirty="0" smtClean="0"/>
              <a:t> want to hear anything that may </a:t>
            </a:r>
            <a:r>
              <a:rPr lang="en-US" b="1" dirty="0" smtClean="0"/>
              <a:t>differ from our own ideas</a:t>
            </a:r>
            <a:endParaRPr lang="en-US" b="1" i="1" dirty="0"/>
          </a:p>
        </p:txBody>
      </p:sp>
    </p:spTree>
    <p:extLst>
      <p:ext uri="{BB962C8B-B14F-4D97-AF65-F5344CB8AC3E}">
        <p14:creationId xmlns:p14="http://schemas.microsoft.com/office/powerpoint/2010/main" val="144368772"/>
      </p:ext>
    </p:extLst>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t>DIALOGUE- ITS KEY FEATURES</a:t>
            </a:r>
            <a:endParaRPr lang="en-US" b="1" i="1" dirty="0"/>
          </a:p>
        </p:txBody>
      </p:sp>
      <p:sp>
        <p:nvSpPr>
          <p:cNvPr id="3" name="Content Placeholder 2"/>
          <p:cNvSpPr>
            <a:spLocks noGrp="1"/>
          </p:cNvSpPr>
          <p:nvPr>
            <p:ph idx="1"/>
          </p:nvPr>
        </p:nvSpPr>
        <p:spPr/>
        <p:txBody>
          <a:bodyPr>
            <a:normAutofit/>
          </a:bodyPr>
          <a:lstStyle/>
          <a:p>
            <a:r>
              <a:rPr lang="en-US" dirty="0" smtClean="0"/>
              <a:t> In contrast to discussion, </a:t>
            </a:r>
            <a:r>
              <a:rPr lang="en-US" b="1" i="1" dirty="0" smtClean="0"/>
              <a:t>dialogue </a:t>
            </a:r>
            <a:r>
              <a:rPr lang="en-US" dirty="0" smtClean="0"/>
              <a:t>means a free flow of meaning between people.</a:t>
            </a:r>
          </a:p>
          <a:p>
            <a:endParaRPr lang="en-US" dirty="0" smtClean="0"/>
          </a:p>
          <a:p>
            <a:r>
              <a:rPr lang="en-US" dirty="0" smtClean="0"/>
              <a:t>In dialogue you aim or strive to </a:t>
            </a:r>
            <a:r>
              <a:rPr lang="en-US" b="1" i="1" dirty="0" smtClean="0"/>
              <a:t>learn</a:t>
            </a:r>
            <a:r>
              <a:rPr lang="en-US" dirty="0" smtClean="0"/>
              <a:t> each other’s viewpoints</a:t>
            </a:r>
          </a:p>
          <a:p>
            <a:endParaRPr lang="en-US" dirty="0" smtClean="0"/>
          </a:p>
          <a:p>
            <a:r>
              <a:rPr lang="en-US" dirty="0" smtClean="0"/>
              <a:t>Desires to acquire—together–</a:t>
            </a:r>
            <a:r>
              <a:rPr lang="en-US" b="1" dirty="0" smtClean="0"/>
              <a:t> new insights &amp; higher levels of understanding.</a:t>
            </a:r>
          </a:p>
          <a:p>
            <a:endParaRPr lang="en-US" dirty="0"/>
          </a:p>
          <a:p>
            <a:r>
              <a:rPr lang="en-US" dirty="0" smtClean="0"/>
              <a:t>In dialogue, everyone </a:t>
            </a:r>
            <a:r>
              <a:rPr lang="en-US" b="1" i="1" dirty="0" smtClean="0"/>
              <a:t>wins.</a:t>
            </a:r>
            <a:endParaRPr lang="en-US" b="1" i="1" dirty="0"/>
          </a:p>
        </p:txBody>
      </p:sp>
    </p:spTree>
    <p:extLst>
      <p:ext uri="{BB962C8B-B14F-4D97-AF65-F5344CB8AC3E}">
        <p14:creationId xmlns:p14="http://schemas.microsoft.com/office/powerpoint/2010/main" val="1689777508"/>
      </p:ext>
    </p:extLst>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SOME BASIC PRINCIPLES OF DIALOGUING:</a:t>
            </a:r>
            <a:endParaRPr lang="en-US" b="1" dirty="0"/>
          </a:p>
        </p:txBody>
      </p:sp>
      <p:sp>
        <p:nvSpPr>
          <p:cNvPr id="3" name="Content Placeholder 2"/>
          <p:cNvSpPr>
            <a:spLocks noGrp="1"/>
          </p:cNvSpPr>
          <p:nvPr>
            <p:ph idx="1"/>
          </p:nvPr>
        </p:nvSpPr>
        <p:spPr/>
        <p:txBody>
          <a:bodyPr/>
          <a:lstStyle/>
          <a:p>
            <a:endParaRPr lang="en-US" dirty="0" smtClean="0"/>
          </a:p>
          <a:p>
            <a:r>
              <a:rPr lang="en-US" dirty="0" smtClean="0"/>
              <a:t>We mindfully try to drop our natural tendency to defend our beliefs, assumptions, and opinions, realizing that only then can we open up to new perspectives, understanding, and learning.</a:t>
            </a:r>
            <a:endParaRPr lang="en-US" dirty="0"/>
          </a:p>
        </p:txBody>
      </p:sp>
    </p:spTree>
    <p:extLst>
      <p:ext uri="{BB962C8B-B14F-4D97-AF65-F5344CB8AC3E}">
        <p14:creationId xmlns:p14="http://schemas.microsoft.com/office/powerpoint/2010/main" val="3873980591"/>
      </p:ext>
    </p:extLst>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We listen </a:t>
            </a:r>
            <a:r>
              <a:rPr lang="en-US" b="1" dirty="0" smtClean="0"/>
              <a:t>openly, respectfully, and attentively</a:t>
            </a:r>
            <a:r>
              <a:rPr lang="en-US" dirty="0" smtClean="0"/>
              <a:t> to each other’s ideas, with the </a:t>
            </a:r>
            <a:r>
              <a:rPr lang="en-US" b="1" dirty="0" smtClean="0"/>
              <a:t>goal of understanding.</a:t>
            </a:r>
          </a:p>
          <a:p>
            <a:endParaRPr lang="en-US" dirty="0"/>
          </a:p>
          <a:p>
            <a:r>
              <a:rPr lang="en-US" dirty="0" smtClean="0"/>
              <a:t>We recognize that </a:t>
            </a:r>
            <a:r>
              <a:rPr lang="en-US" b="1" dirty="0" smtClean="0"/>
              <a:t>together</a:t>
            </a:r>
            <a:r>
              <a:rPr lang="en-US" dirty="0" smtClean="0"/>
              <a:t> we are more likely to </a:t>
            </a:r>
            <a:r>
              <a:rPr lang="en-US" b="1" dirty="0" smtClean="0"/>
              <a:t>acquire new insights, new ways of thinking, </a:t>
            </a:r>
            <a:r>
              <a:rPr lang="en-US" dirty="0" smtClean="0"/>
              <a:t>and</a:t>
            </a:r>
            <a:r>
              <a:rPr lang="en-US" b="1" dirty="0" smtClean="0"/>
              <a:t> higher levels of knowing.</a:t>
            </a:r>
            <a:endParaRPr lang="en-US" b="1" dirty="0"/>
          </a:p>
        </p:txBody>
      </p:sp>
    </p:spTree>
    <p:extLst>
      <p:ext uri="{BB962C8B-B14F-4D97-AF65-F5344CB8AC3E}">
        <p14:creationId xmlns:p14="http://schemas.microsoft.com/office/powerpoint/2010/main" val="3702447362"/>
      </p:ext>
    </p:extLst>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t>LASTLY….</a:t>
            </a:r>
            <a:endParaRPr lang="en-US" b="1" i="1" dirty="0"/>
          </a:p>
        </p:txBody>
      </p:sp>
      <p:sp>
        <p:nvSpPr>
          <p:cNvPr id="3" name="Content Placeholder 2"/>
          <p:cNvSpPr>
            <a:spLocks noGrp="1"/>
          </p:cNvSpPr>
          <p:nvPr>
            <p:ph idx="1"/>
          </p:nvPr>
        </p:nvSpPr>
        <p:spPr/>
        <p:txBody>
          <a:bodyPr/>
          <a:lstStyle/>
          <a:p>
            <a:r>
              <a:rPr lang="en-US" b="1" i="1" dirty="0" smtClean="0"/>
              <a:t>Dialogue</a:t>
            </a:r>
            <a:r>
              <a:rPr lang="en-US" dirty="0" smtClean="0"/>
              <a:t>  is like adding up the IQs of participants to produce a </a:t>
            </a:r>
            <a:r>
              <a:rPr lang="en-US" b="1" dirty="0" smtClean="0"/>
              <a:t>greater mind &amp; insights</a:t>
            </a:r>
            <a:r>
              <a:rPr lang="en-US" dirty="0" smtClean="0"/>
              <a:t> than one alone could produce.</a:t>
            </a:r>
          </a:p>
          <a:p>
            <a:endParaRPr lang="en-US" dirty="0"/>
          </a:p>
          <a:p>
            <a:r>
              <a:rPr lang="en-US" dirty="0" smtClean="0"/>
              <a:t>Remember the cliché’ </a:t>
            </a:r>
            <a:r>
              <a:rPr lang="en-US" b="1" i="1" dirty="0" smtClean="0"/>
              <a:t>TWO HEADS ARE BETTER THAN ONE.</a:t>
            </a:r>
            <a:endParaRPr lang="en-US" b="1" i="1" dirty="0"/>
          </a:p>
        </p:txBody>
      </p:sp>
    </p:spTree>
    <p:extLst>
      <p:ext uri="{BB962C8B-B14F-4D97-AF65-F5344CB8AC3E}">
        <p14:creationId xmlns:p14="http://schemas.microsoft.com/office/powerpoint/2010/main" val="124824499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US" dirty="0"/>
              <a:t>when we talk about the study of the behaviour in psychology, we mean to study the behaviour of all living organism in all walks of their life. </a:t>
            </a:r>
            <a:endParaRPr lang="en-US" dirty="0" smtClean="0"/>
          </a:p>
          <a:p>
            <a:r>
              <a:rPr lang="en-US" dirty="0" smtClean="0"/>
              <a:t> </a:t>
            </a:r>
            <a:r>
              <a:rPr lang="en-US" dirty="0"/>
              <a:t>In a nutshell the term behaviour refers to the entire life activities and experiences of all the living organisms.</a:t>
            </a:r>
          </a:p>
        </p:txBody>
      </p:sp>
    </p:spTree>
    <p:extLst>
      <p:ext uri="{BB962C8B-B14F-4D97-AF65-F5344CB8AC3E}">
        <p14:creationId xmlns:p14="http://schemas.microsoft.com/office/powerpoint/2010/main" val="1953707948"/>
      </p:ext>
    </p:extLst>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3. EMOTIONAL INTELLIGENCE-(E.I)</a:t>
            </a:r>
            <a:endParaRPr lang="en-US" b="1" dirty="0"/>
          </a:p>
        </p:txBody>
      </p:sp>
      <p:sp>
        <p:nvSpPr>
          <p:cNvPr id="3" name="Content Placeholder 2"/>
          <p:cNvSpPr>
            <a:spLocks noGrp="1"/>
          </p:cNvSpPr>
          <p:nvPr>
            <p:ph idx="1"/>
          </p:nvPr>
        </p:nvSpPr>
        <p:spPr/>
        <p:txBody>
          <a:bodyPr>
            <a:normAutofit/>
          </a:bodyPr>
          <a:lstStyle/>
          <a:p>
            <a:endParaRPr lang="en-US" dirty="0" smtClean="0"/>
          </a:p>
          <a:p>
            <a:r>
              <a:rPr lang="en-US" b="1" dirty="0" smtClean="0"/>
              <a:t>Public </a:t>
            </a:r>
            <a:r>
              <a:rPr lang="en-US" b="1" dirty="0"/>
              <a:t>Health Practitioners</a:t>
            </a:r>
            <a:r>
              <a:rPr lang="en-US" dirty="0"/>
              <a:t> can achieve much by mobilizing the active cooperation of others. </a:t>
            </a:r>
            <a:endParaRPr lang="en-US" dirty="0" smtClean="0"/>
          </a:p>
          <a:p>
            <a:endParaRPr lang="en-US" dirty="0"/>
          </a:p>
          <a:p>
            <a:r>
              <a:rPr lang="en-US" dirty="0" smtClean="0"/>
              <a:t>The </a:t>
            </a:r>
            <a:r>
              <a:rPr lang="en-US" b="1" dirty="0"/>
              <a:t>quality of interaction</a:t>
            </a:r>
            <a:r>
              <a:rPr lang="en-US" dirty="0"/>
              <a:t> between the public health practitioners and others in the community matter a lot. </a:t>
            </a:r>
          </a:p>
        </p:txBody>
      </p:sp>
    </p:spTree>
    <p:extLst>
      <p:ext uri="{BB962C8B-B14F-4D97-AF65-F5344CB8AC3E}">
        <p14:creationId xmlns:p14="http://schemas.microsoft.com/office/powerpoint/2010/main" val="533046890"/>
      </p:ext>
    </p:extLst>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t>The results only come with and through other people in particular on the </a:t>
            </a:r>
            <a:r>
              <a:rPr lang="en-US" b="1" dirty="0"/>
              <a:t>self awareness </a:t>
            </a:r>
            <a:r>
              <a:rPr lang="en-US" dirty="0"/>
              <a:t>of public health practitioners the others in the community. </a:t>
            </a:r>
          </a:p>
          <a:p>
            <a:endParaRPr lang="en-US" dirty="0"/>
          </a:p>
        </p:txBody>
      </p:sp>
    </p:spTree>
    <p:extLst>
      <p:ext uri="{BB962C8B-B14F-4D97-AF65-F5344CB8AC3E}">
        <p14:creationId xmlns:p14="http://schemas.microsoft.com/office/powerpoint/2010/main" val="2835486447"/>
      </p:ext>
    </p:extLst>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US" dirty="0"/>
              <a:t>The </a:t>
            </a:r>
            <a:r>
              <a:rPr lang="en-US" b="1" dirty="0"/>
              <a:t>self-perception</a:t>
            </a:r>
            <a:r>
              <a:rPr lang="en-US" dirty="0"/>
              <a:t> of public health practitioners and how </a:t>
            </a:r>
            <a:r>
              <a:rPr lang="en-US" b="1" dirty="0"/>
              <a:t>they perceive other people</a:t>
            </a:r>
            <a:r>
              <a:rPr lang="en-US" dirty="0"/>
              <a:t> is crucial factor</a:t>
            </a:r>
            <a:r>
              <a:rPr lang="en-US" dirty="0" smtClean="0"/>
              <a:t>.</a:t>
            </a:r>
            <a:endParaRPr lang="en-US" dirty="0"/>
          </a:p>
        </p:txBody>
      </p:sp>
    </p:spTree>
    <p:extLst>
      <p:ext uri="{BB962C8B-B14F-4D97-AF65-F5344CB8AC3E}">
        <p14:creationId xmlns:p14="http://schemas.microsoft.com/office/powerpoint/2010/main" val="2816157432"/>
      </p:ext>
    </p:extLst>
  </p:cSld>
  <p:clrMapOvr>
    <a:masterClrMapping/>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t>A close relationship exists between </a:t>
            </a:r>
            <a:r>
              <a:rPr lang="en-US" b="1" dirty="0"/>
              <a:t>self-awareness, self-acceptance, and acceptance of others</a:t>
            </a:r>
            <a:r>
              <a:rPr lang="en-US" b="1" dirty="0" smtClean="0"/>
              <a:t>.</a:t>
            </a:r>
            <a:endParaRPr lang="en-US" b="1" dirty="0"/>
          </a:p>
        </p:txBody>
      </p:sp>
    </p:spTree>
    <p:extLst>
      <p:ext uri="{BB962C8B-B14F-4D97-AF65-F5344CB8AC3E}">
        <p14:creationId xmlns:p14="http://schemas.microsoft.com/office/powerpoint/2010/main" val="804953211"/>
      </p:ext>
    </p:extLst>
  </p:cSld>
  <p:clrMapOvr>
    <a:masterClrMapping/>
  </p:clrMapOvr>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b="1" dirty="0" smtClean="0"/>
              <a:t>SUCCESS OR FAILURE IN PUBLIC HEALTH PRACTICE</a:t>
            </a:r>
            <a:endParaRPr lang="en-GB" b="1" dirty="0"/>
          </a:p>
        </p:txBody>
      </p:sp>
      <p:sp>
        <p:nvSpPr>
          <p:cNvPr id="3" name="Content Placeholder 2"/>
          <p:cNvSpPr>
            <a:spLocks noGrp="1"/>
          </p:cNvSpPr>
          <p:nvPr>
            <p:ph idx="1"/>
          </p:nvPr>
        </p:nvSpPr>
        <p:spPr/>
        <p:txBody>
          <a:bodyPr/>
          <a:lstStyle/>
          <a:p>
            <a:pPr marL="0" indent="0">
              <a:buNone/>
            </a:pPr>
            <a:r>
              <a:rPr lang="en-GB" dirty="0" smtClean="0"/>
              <a:t>There are necessary traits that a   a leader in public health practice require to possess such as </a:t>
            </a:r>
            <a:r>
              <a:rPr lang="en-GB" b="1" dirty="0" smtClean="0"/>
              <a:t>Charisma, purpose and determination.</a:t>
            </a:r>
            <a:r>
              <a:rPr lang="en-GB" dirty="0" smtClean="0"/>
              <a:t> </a:t>
            </a:r>
          </a:p>
          <a:p>
            <a:pPr marL="0" indent="0">
              <a:buNone/>
            </a:pPr>
            <a:endParaRPr lang="en-GB" dirty="0"/>
          </a:p>
          <a:p>
            <a:pPr marL="0" indent="0">
              <a:buNone/>
            </a:pPr>
            <a:r>
              <a:rPr lang="en-GB" dirty="0" smtClean="0"/>
              <a:t>However, successful leaders have a single quality in common. What distinguishes the best leaders from the majority of their level of </a:t>
            </a:r>
            <a:r>
              <a:rPr lang="en-GB" b="1" dirty="0" smtClean="0"/>
              <a:t>Emotional Intelligence (EI)</a:t>
            </a:r>
            <a:endParaRPr lang="en-GB" b="1" dirty="0"/>
          </a:p>
        </p:txBody>
      </p:sp>
    </p:spTree>
    <p:extLst>
      <p:ext uri="{BB962C8B-B14F-4D97-AF65-F5344CB8AC3E}">
        <p14:creationId xmlns:p14="http://schemas.microsoft.com/office/powerpoint/2010/main" val="2305781958"/>
      </p:ext>
    </p:extLst>
  </p:cSld>
  <p:clrMapOvr>
    <a:masterClrMapping/>
  </p:clrMapOvr>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b="1" dirty="0" smtClean="0"/>
              <a:t>DEF: OF EMOTIONAL INTELLIGENCE </a:t>
            </a:r>
            <a:endParaRPr lang="en-GB" b="1" dirty="0"/>
          </a:p>
        </p:txBody>
      </p:sp>
      <p:sp>
        <p:nvSpPr>
          <p:cNvPr id="3" name="Content Placeholder 2"/>
          <p:cNvSpPr>
            <a:spLocks noGrp="1"/>
          </p:cNvSpPr>
          <p:nvPr>
            <p:ph idx="1"/>
          </p:nvPr>
        </p:nvSpPr>
        <p:spPr/>
        <p:txBody>
          <a:bodyPr/>
          <a:lstStyle/>
          <a:p>
            <a:pPr marL="0" indent="0">
              <a:buNone/>
            </a:pPr>
            <a:r>
              <a:rPr lang="en-GB" dirty="0" smtClean="0"/>
              <a:t>EI  is defined by the ability to understand and manage our emotions and those around us. </a:t>
            </a:r>
          </a:p>
          <a:p>
            <a:pPr marL="0" indent="0">
              <a:buNone/>
            </a:pPr>
            <a:r>
              <a:rPr lang="en-GB" dirty="0" smtClean="0"/>
              <a:t>This quality gives individuals a variety of skills, such as the </a:t>
            </a:r>
            <a:r>
              <a:rPr lang="en-GB" b="1" dirty="0" smtClean="0">
                <a:solidFill>
                  <a:srgbClr val="FF0000"/>
                </a:solidFill>
              </a:rPr>
              <a:t>ability to manage relationships,</a:t>
            </a:r>
            <a:r>
              <a:rPr lang="en-GB" dirty="0" smtClean="0">
                <a:solidFill>
                  <a:srgbClr val="FF0000"/>
                </a:solidFill>
              </a:rPr>
              <a:t> </a:t>
            </a:r>
            <a:r>
              <a:rPr lang="en-GB" b="1" dirty="0" smtClean="0">
                <a:solidFill>
                  <a:srgbClr val="FF0000"/>
                </a:solidFill>
              </a:rPr>
              <a:t>navigate social networks, influence </a:t>
            </a:r>
            <a:r>
              <a:rPr lang="en-GB" dirty="0" smtClean="0">
                <a:solidFill>
                  <a:srgbClr val="FF0000"/>
                </a:solidFill>
              </a:rPr>
              <a:t>and </a:t>
            </a:r>
            <a:r>
              <a:rPr lang="en-GB" b="1" dirty="0" smtClean="0">
                <a:solidFill>
                  <a:srgbClr val="FF0000"/>
                </a:solidFill>
              </a:rPr>
              <a:t>inspire </a:t>
            </a:r>
            <a:r>
              <a:rPr lang="en-GB" dirty="0" smtClean="0"/>
              <a:t>others.</a:t>
            </a:r>
          </a:p>
        </p:txBody>
      </p:sp>
    </p:spTree>
    <p:extLst>
      <p:ext uri="{BB962C8B-B14F-4D97-AF65-F5344CB8AC3E}">
        <p14:creationId xmlns:p14="http://schemas.microsoft.com/office/powerpoint/2010/main" val="2381442631"/>
      </p:ext>
    </p:extLst>
  </p:cSld>
  <p:clrMapOvr>
    <a:masterClrMapping/>
  </p:clrMapOvr>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EMOTIONAL INTELLIGENCE</a:t>
            </a:r>
            <a:endParaRPr lang="en-US" b="1" dirty="0"/>
          </a:p>
        </p:txBody>
      </p:sp>
      <p:sp>
        <p:nvSpPr>
          <p:cNvPr id="3" name="Content Placeholder 2"/>
          <p:cNvSpPr>
            <a:spLocks noGrp="1"/>
          </p:cNvSpPr>
          <p:nvPr>
            <p:ph idx="1"/>
          </p:nvPr>
        </p:nvSpPr>
        <p:spPr/>
        <p:txBody>
          <a:bodyPr/>
          <a:lstStyle/>
          <a:p>
            <a:endParaRPr lang="en-US" dirty="0" smtClean="0"/>
          </a:p>
          <a:p>
            <a:r>
              <a:rPr lang="en-US" dirty="0" smtClean="0"/>
              <a:t>It’s also called Intrapersonal intelligence i.e. </a:t>
            </a:r>
            <a:r>
              <a:rPr lang="en-US" b="1" dirty="0" smtClean="0"/>
              <a:t>“being self-smart,” or self-aware</a:t>
            </a:r>
            <a:r>
              <a:rPr lang="en-US" dirty="0" smtClean="0"/>
              <a:t>.</a:t>
            </a:r>
          </a:p>
          <a:p>
            <a:endParaRPr lang="en-US" dirty="0" smtClean="0"/>
          </a:p>
          <a:p>
            <a:r>
              <a:rPr lang="en-US" dirty="0" smtClean="0"/>
              <a:t>EI relates to the way you handle your emotions, such as </a:t>
            </a:r>
            <a:r>
              <a:rPr lang="en-US" b="1" dirty="0" smtClean="0"/>
              <a:t>fear &amp; anger.</a:t>
            </a:r>
            <a:endParaRPr lang="en-US" b="1" dirty="0"/>
          </a:p>
        </p:txBody>
      </p:sp>
    </p:spTree>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QUESTIONS TO ASK YOURSELF</a:t>
            </a:r>
            <a:endParaRPr lang="en-US" b="1" dirty="0"/>
          </a:p>
        </p:txBody>
      </p:sp>
      <p:sp>
        <p:nvSpPr>
          <p:cNvPr id="3" name="Content Placeholder 2"/>
          <p:cNvSpPr>
            <a:spLocks noGrp="1"/>
          </p:cNvSpPr>
          <p:nvPr>
            <p:ph idx="1"/>
          </p:nvPr>
        </p:nvSpPr>
        <p:spPr/>
        <p:txBody>
          <a:bodyPr/>
          <a:lstStyle/>
          <a:p>
            <a:r>
              <a:rPr lang="en-US" dirty="0" smtClean="0"/>
              <a:t>Do you understand your own reactions to difficult situations &amp; can you control them?</a:t>
            </a:r>
          </a:p>
          <a:p>
            <a:endParaRPr lang="en-US" dirty="0" smtClean="0"/>
          </a:p>
          <a:p>
            <a:r>
              <a:rPr lang="en-US" dirty="0" smtClean="0"/>
              <a:t>Do you think before you talk back?</a:t>
            </a:r>
          </a:p>
          <a:p>
            <a:endParaRPr lang="en-US" dirty="0" smtClean="0"/>
          </a:p>
          <a:p>
            <a:r>
              <a:rPr lang="en-US" dirty="0" smtClean="0"/>
              <a:t>Are you patient with your own shortcomings, and do you take care of your self-esteem?</a:t>
            </a:r>
            <a:endParaRPr lang="en-US" dirty="0"/>
          </a:p>
        </p:txBody>
      </p:sp>
    </p:spTree>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SOME COMMENTS DESCRIBING A PERSON WITH HIGH EI</a:t>
            </a:r>
            <a:endParaRPr lang="en-US" b="1" dirty="0"/>
          </a:p>
        </p:txBody>
      </p:sp>
      <p:sp>
        <p:nvSpPr>
          <p:cNvPr id="3" name="Content Placeholder 2"/>
          <p:cNvSpPr>
            <a:spLocks noGrp="1"/>
          </p:cNvSpPr>
          <p:nvPr>
            <p:ph idx="1"/>
          </p:nvPr>
        </p:nvSpPr>
        <p:spPr/>
        <p:txBody>
          <a:bodyPr>
            <a:normAutofit/>
          </a:bodyPr>
          <a:lstStyle/>
          <a:p>
            <a:r>
              <a:rPr lang="en-US" dirty="0" smtClean="0"/>
              <a:t>“ She is cool under pressure.”</a:t>
            </a:r>
          </a:p>
          <a:p>
            <a:r>
              <a:rPr lang="en-US" dirty="0" smtClean="0"/>
              <a:t>“ She achieves her goals”</a:t>
            </a:r>
          </a:p>
          <a:p>
            <a:r>
              <a:rPr lang="en-US" dirty="0" smtClean="0"/>
              <a:t>“He controls his temper.”</a:t>
            </a:r>
          </a:p>
          <a:p>
            <a:r>
              <a:rPr lang="en-US" dirty="0" smtClean="0"/>
              <a:t>“ He can see both sides.”</a:t>
            </a:r>
          </a:p>
          <a:p>
            <a:r>
              <a:rPr lang="en-US" dirty="0" smtClean="0"/>
              <a:t>“ He quit smoking five years ago.”</a:t>
            </a:r>
          </a:p>
          <a:p>
            <a:r>
              <a:rPr lang="en-US" dirty="0" smtClean="0"/>
              <a:t>“she keeps her promises.” “she doesn’t make excuses.” “He admits to his mistakes.’</a:t>
            </a:r>
          </a:p>
          <a:p>
            <a:r>
              <a:rPr lang="en-US" dirty="0" smtClean="0"/>
              <a:t>“He ‘s persistent &amp; disciplined.”</a:t>
            </a:r>
            <a:endParaRPr lang="en-US" dirty="0"/>
          </a:p>
        </p:txBody>
      </p:sp>
    </p:spTree>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NOTE</a:t>
            </a:r>
            <a:endParaRPr lang="en-US" b="1" dirty="0"/>
          </a:p>
        </p:txBody>
      </p:sp>
      <p:sp>
        <p:nvSpPr>
          <p:cNvPr id="3" name="Content Placeholder 2"/>
          <p:cNvSpPr>
            <a:spLocks noGrp="1"/>
          </p:cNvSpPr>
          <p:nvPr>
            <p:ph idx="1"/>
          </p:nvPr>
        </p:nvSpPr>
        <p:spPr/>
        <p:txBody>
          <a:bodyPr/>
          <a:lstStyle/>
          <a:p>
            <a:endParaRPr lang="en-US" dirty="0" smtClean="0"/>
          </a:p>
          <a:p>
            <a:r>
              <a:rPr lang="en-US" dirty="0" smtClean="0"/>
              <a:t>Its important to note that the above comments are often made about successful people.</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DEFINITION OF ATTITUDE</a:t>
            </a:r>
            <a:endParaRPr lang="en-US" dirty="0"/>
          </a:p>
        </p:txBody>
      </p:sp>
      <p:sp>
        <p:nvSpPr>
          <p:cNvPr id="3" name="Content Placeholder 2"/>
          <p:cNvSpPr>
            <a:spLocks noGrp="1"/>
          </p:cNvSpPr>
          <p:nvPr>
            <p:ph idx="1"/>
          </p:nvPr>
        </p:nvSpPr>
        <p:spPr/>
        <p:txBody>
          <a:bodyPr>
            <a:normAutofit/>
          </a:bodyPr>
          <a:lstStyle/>
          <a:p>
            <a:r>
              <a:rPr lang="en-US" dirty="0"/>
              <a:t>Attitude can be defined  as a tendency to behave in a certain way (Campbell 1950; Green, 1954). </a:t>
            </a:r>
          </a:p>
          <a:p>
            <a:r>
              <a:rPr lang="en-US" dirty="0"/>
              <a:t>An attitude is a predisposition to feel, think and act towards some object, person, group or event in a more or less </a:t>
            </a:r>
            <a:r>
              <a:rPr lang="en-US" dirty="0" err="1"/>
              <a:t>favourable</a:t>
            </a:r>
            <a:r>
              <a:rPr lang="en-US" dirty="0"/>
              <a:t> or </a:t>
            </a:r>
            <a:r>
              <a:rPr lang="en-US" dirty="0" err="1"/>
              <a:t>unfavourable</a:t>
            </a:r>
            <a:r>
              <a:rPr lang="en-US" dirty="0"/>
              <a:t> way. </a:t>
            </a:r>
          </a:p>
          <a:p>
            <a:endParaRPr lang="en-US" dirty="0"/>
          </a:p>
        </p:txBody>
      </p:sp>
    </p:spTree>
    <p:extLst>
      <p:ext uri="{BB962C8B-B14F-4D97-AF65-F5344CB8AC3E}">
        <p14:creationId xmlns:p14="http://schemas.microsoft.com/office/powerpoint/2010/main" val="2430104285"/>
      </p:ext>
    </p:extLst>
  </p:cSld>
  <p:clrMapOvr>
    <a:masterClrMapping/>
  </p:clrMapOvr>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GREATNESS</a:t>
            </a:r>
            <a:endParaRPr lang="en-US" b="1" dirty="0"/>
          </a:p>
        </p:txBody>
      </p:sp>
      <p:sp>
        <p:nvSpPr>
          <p:cNvPr id="3" name="Content Placeholder 2"/>
          <p:cNvSpPr>
            <a:spLocks noGrp="1"/>
          </p:cNvSpPr>
          <p:nvPr>
            <p:ph idx="1"/>
          </p:nvPr>
        </p:nvSpPr>
        <p:spPr/>
        <p:txBody>
          <a:bodyPr/>
          <a:lstStyle/>
          <a:p>
            <a:r>
              <a:rPr lang="en-US" b="1" dirty="0" smtClean="0"/>
              <a:t>Greatness</a:t>
            </a:r>
            <a:r>
              <a:rPr lang="en-US" dirty="0" smtClean="0"/>
              <a:t> is often a reflection of a person with high emotional intelligence.</a:t>
            </a:r>
          </a:p>
          <a:p>
            <a:endParaRPr lang="en-US" dirty="0" smtClean="0"/>
          </a:p>
          <a:p>
            <a:r>
              <a:rPr lang="en-US" dirty="0" smtClean="0"/>
              <a:t>One example is </a:t>
            </a:r>
            <a:r>
              <a:rPr lang="en-US" b="1" dirty="0" smtClean="0"/>
              <a:t>NELSON MANDELA.</a:t>
            </a:r>
            <a:endParaRPr lang="en-US" dirty="0" smtClean="0"/>
          </a:p>
          <a:p>
            <a:endParaRPr lang="en-US" dirty="0" smtClean="0"/>
          </a:p>
          <a:p>
            <a:r>
              <a:rPr lang="en-US" dirty="0" smtClean="0"/>
              <a:t>We  all know how he was subjected to extreme abuse but he rose above it.</a:t>
            </a:r>
            <a:endParaRPr lang="en-US" dirty="0"/>
          </a:p>
        </p:txBody>
      </p:sp>
    </p:spTree>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ADDICTIONS</a:t>
            </a:r>
            <a:endParaRPr lang="en-US" b="1" dirty="0"/>
          </a:p>
        </p:txBody>
      </p:sp>
      <p:sp>
        <p:nvSpPr>
          <p:cNvPr id="3" name="Content Placeholder 2"/>
          <p:cNvSpPr>
            <a:spLocks noGrp="1"/>
          </p:cNvSpPr>
          <p:nvPr>
            <p:ph idx="1"/>
          </p:nvPr>
        </p:nvSpPr>
        <p:spPr/>
        <p:txBody>
          <a:bodyPr/>
          <a:lstStyle/>
          <a:p>
            <a:endParaRPr lang="en-US" b="1" dirty="0" smtClean="0"/>
          </a:p>
          <a:p>
            <a:r>
              <a:rPr lang="en-US" b="1" dirty="0" smtClean="0"/>
              <a:t>Addictions</a:t>
            </a:r>
            <a:r>
              <a:rPr lang="en-US" dirty="0" smtClean="0"/>
              <a:t> are often caused by a lack of EI</a:t>
            </a:r>
          </a:p>
          <a:p>
            <a:endParaRPr lang="en-US" dirty="0" smtClean="0"/>
          </a:p>
          <a:p>
            <a:r>
              <a:rPr lang="en-US" dirty="0" smtClean="0"/>
              <a:t>When frustrated, angry, or fearful. A person may </a:t>
            </a:r>
            <a:r>
              <a:rPr lang="en-US" b="1" dirty="0" smtClean="0"/>
              <a:t>eat, drink, have sex, or do drugs</a:t>
            </a:r>
            <a:r>
              <a:rPr lang="en-US" dirty="0" smtClean="0"/>
              <a:t> to numb the emotional pain.</a:t>
            </a:r>
          </a:p>
          <a:p>
            <a:r>
              <a:rPr lang="en-US" dirty="0" smtClean="0"/>
              <a:t>Some people go shopping when bored, spending money they do not have.</a:t>
            </a:r>
            <a:endParaRPr lang="en-US" dirty="0"/>
          </a:p>
        </p:txBody>
      </p:sp>
    </p:spTree>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r>
              <a:rPr lang="en-GB" dirty="0"/>
              <a:t>For any </a:t>
            </a:r>
            <a:r>
              <a:rPr lang="en-GB" b="1" dirty="0"/>
              <a:t>public health practitioner</a:t>
            </a:r>
            <a:r>
              <a:rPr lang="en-GB" dirty="0"/>
              <a:t> to  become an </a:t>
            </a:r>
            <a:r>
              <a:rPr lang="en-GB" b="1" dirty="0"/>
              <a:t>effective leader</a:t>
            </a:r>
            <a:r>
              <a:rPr lang="en-GB" dirty="0"/>
              <a:t> one needs a high level of EI.  </a:t>
            </a:r>
          </a:p>
          <a:p>
            <a:endParaRPr lang="en-GB" dirty="0" smtClean="0"/>
          </a:p>
          <a:p>
            <a:r>
              <a:rPr lang="en-GB" dirty="0" smtClean="0"/>
              <a:t>In today’s workplace, EI has become a highly important factor for success, influencing </a:t>
            </a:r>
            <a:r>
              <a:rPr lang="en-GB" b="1" dirty="0" smtClean="0"/>
              <a:t>productivity, efficiency and team collaboration.</a:t>
            </a:r>
            <a:r>
              <a:rPr lang="en-GB" dirty="0" smtClean="0"/>
              <a:t> </a:t>
            </a:r>
            <a:endParaRPr lang="en-GB" dirty="0"/>
          </a:p>
        </p:txBody>
      </p:sp>
    </p:spTree>
    <p:extLst>
      <p:ext uri="{BB962C8B-B14F-4D97-AF65-F5344CB8AC3E}">
        <p14:creationId xmlns:p14="http://schemas.microsoft.com/office/powerpoint/2010/main" val="357113111"/>
      </p:ext>
    </p:extLst>
  </p:cSld>
  <p:clrMapOvr>
    <a:masterClrMapping/>
  </p:clrMapOvr>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KEY REASONS WHY PH.PRACTITIONERS SHOULD CULTIVATE EI</a:t>
            </a:r>
            <a:endParaRPr lang="en-GB" dirty="0"/>
          </a:p>
        </p:txBody>
      </p:sp>
      <p:sp>
        <p:nvSpPr>
          <p:cNvPr id="3" name="Content Placeholder 2"/>
          <p:cNvSpPr>
            <a:spLocks noGrp="1"/>
          </p:cNvSpPr>
          <p:nvPr>
            <p:ph idx="1"/>
          </p:nvPr>
        </p:nvSpPr>
        <p:spPr/>
        <p:txBody>
          <a:bodyPr/>
          <a:lstStyle/>
          <a:p>
            <a:pPr marL="0" indent="0">
              <a:buNone/>
            </a:pPr>
            <a:endParaRPr lang="en-GB" dirty="0" smtClean="0"/>
          </a:p>
          <a:p>
            <a:pPr marL="514350" indent="-514350">
              <a:buAutoNum type="arabicPeriod"/>
            </a:pPr>
            <a:r>
              <a:rPr lang="en-GB" b="1" dirty="0" smtClean="0"/>
              <a:t>SELF-AWARENESS</a:t>
            </a:r>
          </a:p>
          <a:p>
            <a:pPr marL="514350" indent="-514350">
              <a:buAutoNum type="arabicPeriod"/>
            </a:pPr>
            <a:r>
              <a:rPr lang="en-GB" b="1" dirty="0" smtClean="0"/>
              <a:t>EMOTIONAL MANAGEMENT</a:t>
            </a:r>
          </a:p>
          <a:p>
            <a:pPr marL="514350" indent="-514350">
              <a:buAutoNum type="arabicPeriod"/>
            </a:pPr>
            <a:r>
              <a:rPr lang="en-GB" b="1" dirty="0" smtClean="0"/>
              <a:t>EFFECTIVE COMMUNICATION</a:t>
            </a:r>
          </a:p>
          <a:p>
            <a:pPr marL="514350" indent="-514350">
              <a:buAutoNum type="arabicPeriod"/>
            </a:pPr>
            <a:r>
              <a:rPr lang="en-GB" b="1" dirty="0" smtClean="0"/>
              <a:t>SOCIAL AWARENESS</a:t>
            </a:r>
          </a:p>
          <a:p>
            <a:pPr marL="514350" indent="-514350">
              <a:buAutoNum type="arabicPeriod"/>
            </a:pPr>
            <a:r>
              <a:rPr lang="en-GB" b="1" dirty="0" smtClean="0"/>
              <a:t>CONFLICT RESOLUTION</a:t>
            </a:r>
            <a:endParaRPr lang="en-GB" b="1" dirty="0"/>
          </a:p>
        </p:txBody>
      </p:sp>
    </p:spTree>
    <p:extLst>
      <p:ext uri="{BB962C8B-B14F-4D97-AF65-F5344CB8AC3E}">
        <p14:creationId xmlns:p14="http://schemas.microsoft.com/office/powerpoint/2010/main" val="482580112"/>
      </p:ext>
    </p:extLst>
  </p:cSld>
  <p:clrMapOvr>
    <a:masterClrMapping/>
  </p:clrMapOvr>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SELF-AWARENESS</a:t>
            </a:r>
            <a:endParaRPr lang="en-GB" b="1" dirty="0"/>
          </a:p>
        </p:txBody>
      </p:sp>
      <p:sp>
        <p:nvSpPr>
          <p:cNvPr id="3" name="Content Placeholder 2"/>
          <p:cNvSpPr>
            <a:spLocks noGrp="1"/>
          </p:cNvSpPr>
          <p:nvPr>
            <p:ph idx="1"/>
          </p:nvPr>
        </p:nvSpPr>
        <p:spPr/>
        <p:txBody>
          <a:bodyPr/>
          <a:lstStyle/>
          <a:p>
            <a:r>
              <a:rPr lang="en-GB" dirty="0" smtClean="0"/>
              <a:t>PHP with EI  are self- aware and able to recognize emotions as they happen.</a:t>
            </a:r>
          </a:p>
          <a:p>
            <a:r>
              <a:rPr lang="en-GB" dirty="0" smtClean="0"/>
              <a:t>This is a vital skill for  PHP, as it helps them obtain a clear understanding of their strengths and weaknesses without any obstruction.</a:t>
            </a:r>
          </a:p>
          <a:p>
            <a:r>
              <a:rPr lang="en-GB" dirty="0" smtClean="0"/>
              <a:t>PHP  with EI are able to perceive emotions as they arise in response to action or situation.</a:t>
            </a:r>
            <a:endParaRPr lang="en-GB" dirty="0"/>
          </a:p>
        </p:txBody>
      </p:sp>
    </p:spTree>
    <p:extLst>
      <p:ext uri="{BB962C8B-B14F-4D97-AF65-F5344CB8AC3E}">
        <p14:creationId xmlns:p14="http://schemas.microsoft.com/office/powerpoint/2010/main" val="1442423790"/>
      </p:ext>
    </p:extLst>
  </p:cSld>
  <p:clrMapOvr>
    <a:masterClrMapping/>
  </p:clrMapOvr>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EMOTIONAL MANAGEMENT</a:t>
            </a:r>
            <a:endParaRPr lang="en-GB" b="1" dirty="0"/>
          </a:p>
        </p:txBody>
      </p:sp>
      <p:sp>
        <p:nvSpPr>
          <p:cNvPr id="3" name="Content Placeholder 2"/>
          <p:cNvSpPr>
            <a:spLocks noGrp="1"/>
          </p:cNvSpPr>
          <p:nvPr>
            <p:ph idx="1"/>
          </p:nvPr>
        </p:nvSpPr>
        <p:spPr/>
        <p:txBody>
          <a:bodyPr>
            <a:normAutofit/>
          </a:bodyPr>
          <a:lstStyle/>
          <a:p>
            <a:r>
              <a:rPr lang="en-GB" dirty="0" smtClean="0"/>
              <a:t>This step is about learning how to manage  emotions. PHP with high EI  are able to regulate themselves and stay in control.</a:t>
            </a:r>
          </a:p>
          <a:p>
            <a:r>
              <a:rPr lang="en-GB" dirty="0" smtClean="0"/>
              <a:t>These persons are unlikely to rush headlong into hasty decisions or let their anger take over their </a:t>
            </a:r>
            <a:r>
              <a:rPr lang="en-GB" dirty="0" err="1" smtClean="0"/>
              <a:t>behavior</a:t>
            </a:r>
            <a:r>
              <a:rPr lang="en-GB" dirty="0" smtClean="0"/>
              <a:t>.</a:t>
            </a:r>
          </a:p>
          <a:p>
            <a:r>
              <a:rPr lang="en-GB" dirty="0" smtClean="0"/>
              <a:t>It is vital that persons in managerial positions keep their emotions in check, as it will help them stay in a respected position.</a:t>
            </a:r>
            <a:endParaRPr lang="en-GB" dirty="0"/>
          </a:p>
        </p:txBody>
      </p:sp>
    </p:spTree>
    <p:extLst>
      <p:ext uri="{BB962C8B-B14F-4D97-AF65-F5344CB8AC3E}">
        <p14:creationId xmlns:p14="http://schemas.microsoft.com/office/powerpoint/2010/main" val="3844627495"/>
      </p:ext>
    </p:extLst>
  </p:cSld>
  <p:clrMapOvr>
    <a:masterClrMapping/>
  </p:clrMapOvr>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EFFECTIVE COMMUNICATION</a:t>
            </a:r>
            <a:endParaRPr lang="en-GB" b="1" dirty="0"/>
          </a:p>
        </p:txBody>
      </p:sp>
      <p:sp>
        <p:nvSpPr>
          <p:cNvPr id="3" name="Content Placeholder 2"/>
          <p:cNvSpPr>
            <a:spLocks noGrp="1"/>
          </p:cNvSpPr>
          <p:nvPr>
            <p:ph idx="1"/>
          </p:nvPr>
        </p:nvSpPr>
        <p:spPr/>
        <p:txBody>
          <a:bodyPr/>
          <a:lstStyle/>
          <a:p>
            <a:r>
              <a:rPr lang="en-GB" dirty="0" smtClean="0"/>
              <a:t>What is the benefit of Emotional awareness and management if you are unable to clearly express your thoughts?</a:t>
            </a:r>
          </a:p>
          <a:p>
            <a:r>
              <a:rPr lang="en-GB" dirty="0" smtClean="0"/>
              <a:t>PHP, luckily have the skill of effective communication. They are able to clearly convey directions and know what to say in order to inspire and motivate others.</a:t>
            </a:r>
            <a:endParaRPr lang="en-GB" dirty="0"/>
          </a:p>
        </p:txBody>
      </p:sp>
    </p:spTree>
    <p:extLst>
      <p:ext uri="{BB962C8B-B14F-4D97-AF65-F5344CB8AC3E}">
        <p14:creationId xmlns:p14="http://schemas.microsoft.com/office/powerpoint/2010/main" val="896407786"/>
      </p:ext>
    </p:extLst>
  </p:cSld>
  <p:clrMapOvr>
    <a:masterClrMapping/>
  </p:clrMapOvr>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SOCIAL AWARENESS</a:t>
            </a:r>
            <a:endParaRPr lang="en-GB" b="1" dirty="0"/>
          </a:p>
        </p:txBody>
      </p:sp>
      <p:sp>
        <p:nvSpPr>
          <p:cNvPr id="3" name="Content Placeholder 2"/>
          <p:cNvSpPr>
            <a:spLocks noGrp="1"/>
          </p:cNvSpPr>
          <p:nvPr>
            <p:ph idx="1"/>
          </p:nvPr>
        </p:nvSpPr>
        <p:spPr/>
        <p:txBody>
          <a:bodyPr/>
          <a:lstStyle/>
          <a:p>
            <a:pPr marL="0" indent="0">
              <a:buNone/>
            </a:pPr>
            <a:r>
              <a:rPr lang="en-GB" dirty="0" smtClean="0"/>
              <a:t>PHP with EI are well tuned to the emotions of others and are able to pick up on what is going on around them.</a:t>
            </a:r>
          </a:p>
          <a:p>
            <a:pPr marL="0" indent="0">
              <a:buNone/>
            </a:pPr>
            <a:r>
              <a:rPr lang="en-GB" dirty="0" smtClean="0"/>
              <a:t>They are able to put themselves in the client’s shoes and giving helpful feedback. Empathy.</a:t>
            </a:r>
          </a:p>
          <a:p>
            <a:pPr marL="0" indent="0">
              <a:buNone/>
            </a:pPr>
            <a:r>
              <a:rPr lang="en-GB" dirty="0" smtClean="0"/>
              <a:t>If the PHP  is unable to empathize with clients, he or she will find it difficult to obtain respect or loyalty.</a:t>
            </a:r>
            <a:endParaRPr lang="en-GB" dirty="0"/>
          </a:p>
        </p:txBody>
      </p:sp>
    </p:spTree>
    <p:extLst>
      <p:ext uri="{BB962C8B-B14F-4D97-AF65-F5344CB8AC3E}">
        <p14:creationId xmlns:p14="http://schemas.microsoft.com/office/powerpoint/2010/main" val="2596392286"/>
      </p:ext>
    </p:extLst>
  </p:cSld>
  <p:clrMapOvr>
    <a:masterClrMapping/>
  </p:clrMapOvr>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CONFLICT RESOLUTION</a:t>
            </a:r>
            <a:endParaRPr lang="en-GB" b="1" dirty="0"/>
          </a:p>
        </p:txBody>
      </p:sp>
      <p:sp>
        <p:nvSpPr>
          <p:cNvPr id="3" name="Content Placeholder 2"/>
          <p:cNvSpPr>
            <a:spLocks noGrp="1"/>
          </p:cNvSpPr>
          <p:nvPr>
            <p:ph idx="1"/>
          </p:nvPr>
        </p:nvSpPr>
        <p:spPr/>
        <p:txBody>
          <a:bodyPr/>
          <a:lstStyle/>
          <a:p>
            <a:r>
              <a:rPr lang="en-GB" dirty="0" smtClean="0"/>
              <a:t>In  the workplace, there’s always the risk that emerging conflicts can threaten or disrupt efficiency and productivity.  </a:t>
            </a:r>
          </a:p>
          <a:p>
            <a:endParaRPr lang="en-GB" dirty="0"/>
          </a:p>
          <a:p>
            <a:r>
              <a:rPr lang="en-GB" dirty="0" smtClean="0"/>
              <a:t>However, public health practitioners with EI are equipped to handle conflicts and provide resolution.</a:t>
            </a:r>
            <a:endParaRPr lang="en-GB" dirty="0"/>
          </a:p>
        </p:txBody>
      </p:sp>
    </p:spTree>
    <p:extLst>
      <p:ext uri="{BB962C8B-B14F-4D97-AF65-F5344CB8AC3E}">
        <p14:creationId xmlns:p14="http://schemas.microsoft.com/office/powerpoint/2010/main" val="2979164977"/>
      </p:ext>
    </p:extLst>
  </p:cSld>
  <p:clrMapOvr>
    <a:masterClrMapping/>
  </p:clrMapOvr>
  <p:timing>
    <p:tnLst>
      <p:par>
        <p:cT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smtClean="0"/>
              <a:t>             </a:t>
            </a:r>
          </a:p>
          <a:p>
            <a:pPr marL="0" indent="0">
              <a:buNone/>
            </a:pPr>
            <a:endParaRPr lang="en-US" dirty="0"/>
          </a:p>
          <a:p>
            <a:pPr marL="0" indent="0">
              <a:buNone/>
            </a:pPr>
            <a:r>
              <a:rPr lang="en-US" dirty="0" smtClean="0"/>
              <a:t>                </a:t>
            </a:r>
          </a:p>
          <a:p>
            <a:pPr marL="0" indent="0">
              <a:buNone/>
            </a:pPr>
            <a:endParaRPr lang="en-US" dirty="0"/>
          </a:p>
          <a:p>
            <a:pPr marL="0" indent="0">
              <a:buNone/>
            </a:pPr>
            <a:endParaRPr lang="en-US" dirty="0" smtClean="0"/>
          </a:p>
          <a:p>
            <a:pPr marL="0" indent="0">
              <a:buNone/>
            </a:pPr>
            <a:r>
              <a:rPr lang="en-US" dirty="0"/>
              <a:t> </a:t>
            </a:r>
            <a:r>
              <a:rPr lang="en-US" dirty="0" smtClean="0"/>
              <a:t>                 The </a:t>
            </a:r>
            <a:r>
              <a:rPr lang="en-US" dirty="0"/>
              <a:t>E</a:t>
            </a:r>
            <a:r>
              <a:rPr lang="en-US" dirty="0" smtClean="0"/>
              <a:t>nd of Psychology Unit</a:t>
            </a:r>
          </a:p>
          <a:p>
            <a:pPr marL="0" indent="0">
              <a:buNone/>
            </a:pPr>
            <a:r>
              <a:rPr lang="en-US" dirty="0" smtClean="0"/>
              <a:t>               THANKS FOR YOUR ATTENTION</a:t>
            </a:r>
          </a:p>
          <a:p>
            <a:pPr marL="0" indent="0">
              <a:buNone/>
            </a:pPr>
            <a:endParaRPr lang="en-US" dirty="0"/>
          </a:p>
          <a:p>
            <a:pPr marL="0" indent="0">
              <a:buNone/>
            </a:pPr>
            <a:endParaRPr lang="en-US" dirty="0"/>
          </a:p>
        </p:txBody>
      </p:sp>
      <p:pic>
        <p:nvPicPr>
          <p:cNvPr id="1026" name="Picture 2" descr="C:\Program Files (x86)\Microsoft Office\MEDIA\CAGCAT10\j0199036.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86612" y="2563639"/>
            <a:ext cx="1570776" cy="17307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4500975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t>Many theorists believe that attitudes involve all three of the elements identified by earlier researchers-effect, cognitions, and behaviour.</a:t>
            </a:r>
          </a:p>
        </p:txBody>
      </p:sp>
    </p:spTree>
    <p:extLst>
      <p:ext uri="{BB962C8B-B14F-4D97-AF65-F5344CB8AC3E}">
        <p14:creationId xmlns:p14="http://schemas.microsoft.com/office/powerpoint/2010/main" val="4107234008"/>
      </p:ext>
    </p:extLst>
  </p:cSld>
  <p:clrMapOvr>
    <a:masterClrMapping/>
  </p:clrMapOvr>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PSYCHOLOGY OF</a:t>
            </a:r>
            <a:endParaRPr lang="en-US" dirty="0"/>
          </a:p>
        </p:txBody>
      </p:sp>
      <p:sp>
        <p:nvSpPr>
          <p:cNvPr id="3" name="Content Placeholder 2"/>
          <p:cNvSpPr>
            <a:spLocks noGrp="1"/>
          </p:cNvSpPr>
          <p:nvPr>
            <p:ph idx="1"/>
          </p:nvPr>
        </p:nvSpPr>
        <p:spPr/>
        <p:txBody>
          <a:bodyPr/>
          <a:lstStyle/>
          <a:p>
            <a:r>
              <a:rPr lang="en-US" dirty="0" smtClean="0"/>
              <a:t>Love, Complexion, happiness, shopping, gambling, sex, male, women, money, laughter, Smile, dressing, success, failure,  sports,  polygamy, violence, theft, black, white, short, tall, fat, overweight, thin/slim, student, lecture, parent, son, dependent, orphan, beauty, disfigurement </a:t>
            </a:r>
            <a:r>
              <a:rPr lang="en-US" dirty="0" err="1" smtClean="0"/>
              <a:t>etc</a:t>
            </a:r>
            <a:r>
              <a:rPr lang="en-US" dirty="0" smtClean="0"/>
              <a:t> etc.</a:t>
            </a:r>
            <a:endParaRPr lang="en-US" dirty="0"/>
          </a:p>
        </p:txBody>
      </p:sp>
    </p:spTree>
    <p:extLst>
      <p:ext uri="{BB962C8B-B14F-4D97-AF65-F5344CB8AC3E}">
        <p14:creationId xmlns:p14="http://schemas.microsoft.com/office/powerpoint/2010/main" val="2227734026"/>
      </p:ext>
    </p:extLst>
  </p:cSld>
  <p:clrMapOvr>
    <a:masterClrMapping/>
  </p:clrMapOvr>
  <p:timing>
    <p:tnLst>
      <p:par>
        <p:cT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SCHIZOPHRENIA</a:t>
            </a:r>
            <a:endParaRPr lang="en-US" dirty="0"/>
          </a:p>
        </p:txBody>
      </p:sp>
      <p:sp>
        <p:nvSpPr>
          <p:cNvPr id="3" name="Content Placeholder 2"/>
          <p:cNvSpPr>
            <a:spLocks noGrp="1"/>
          </p:cNvSpPr>
          <p:nvPr>
            <p:ph idx="1"/>
          </p:nvPr>
        </p:nvSpPr>
        <p:spPr/>
        <p:txBody>
          <a:bodyPr/>
          <a:lstStyle/>
          <a:p>
            <a:r>
              <a:rPr lang="en-US" dirty="0" smtClean="0"/>
              <a:t>True madness, insanity, lunatic, bizarre, strange, wild, bonkers, weird, haywire, crazy</a:t>
            </a:r>
            <a:endParaRPr lang="en-US" dirty="0"/>
          </a:p>
        </p:txBody>
      </p:sp>
    </p:spTree>
    <p:extLst>
      <p:ext uri="{BB962C8B-B14F-4D97-AF65-F5344CB8AC3E}">
        <p14:creationId xmlns:p14="http://schemas.microsoft.com/office/powerpoint/2010/main" val="481519196"/>
      </p:ext>
    </p:extLst>
  </p:cSld>
  <p:clrMapOvr>
    <a:masterClrMapping/>
  </p:clrMapOvr>
  <p:timing>
    <p:tnLst>
      <p:par>
        <p:cTn id="1" dur="indefinite" restart="never" nodeType="tmRoot"/>
      </p:par>
    </p:tn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Introduction to Sociology</a:t>
            </a:r>
          </a:p>
        </p:txBody>
      </p:sp>
      <p:sp>
        <p:nvSpPr>
          <p:cNvPr id="3" name="Content Placeholder 2"/>
          <p:cNvSpPr>
            <a:spLocks noGrp="1"/>
          </p:cNvSpPr>
          <p:nvPr>
            <p:ph idx="1"/>
          </p:nvPr>
        </p:nvSpPr>
        <p:spPr/>
        <p:txBody>
          <a:bodyPr>
            <a:normAutofit/>
          </a:bodyPr>
          <a:lstStyle/>
          <a:p>
            <a:pPr marL="0" indent="0">
              <a:buNone/>
            </a:pPr>
            <a:endParaRPr lang="en-US" dirty="0"/>
          </a:p>
          <a:p>
            <a:r>
              <a:rPr lang="en-US" dirty="0"/>
              <a:t>By the end of this unit, you should be able to  </a:t>
            </a:r>
          </a:p>
          <a:p>
            <a:endParaRPr lang="en-US" smtClean="0"/>
          </a:p>
          <a:p>
            <a:r>
              <a:rPr lang="en-US" smtClean="0"/>
              <a:t>3.1 </a:t>
            </a:r>
            <a:r>
              <a:rPr lang="en-US" dirty="0"/>
              <a:t>Describe sociological concepts </a:t>
            </a:r>
            <a:r>
              <a:rPr lang="en-US" dirty="0" err="1"/>
              <a:t>i.e</a:t>
            </a:r>
            <a:r>
              <a:rPr lang="en-US" dirty="0"/>
              <a:t> sociology, population, society, community, culture and traditions and norms and beliefs </a:t>
            </a:r>
          </a:p>
        </p:txBody>
      </p:sp>
    </p:spTree>
    <p:extLst>
      <p:ext uri="{BB962C8B-B14F-4D97-AF65-F5344CB8AC3E}">
        <p14:creationId xmlns:p14="http://schemas.microsoft.com/office/powerpoint/2010/main" val="1026695055"/>
      </p:ext>
    </p:extLst>
  </p:cSld>
  <p:clrMapOvr>
    <a:masterClrMapping/>
  </p:clrMapOvr>
  <p:timing>
    <p:tnLst>
      <p:par>
        <p:cTn id="1" dur="indefinite" restart="never" nodeType="tmRoot"/>
      </p:par>
    </p:tn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t>3.2 Explain health beliefs, practices and their influence on </a:t>
            </a:r>
            <a:r>
              <a:rPr lang="en-US" dirty="0" smtClean="0"/>
              <a:t>health</a:t>
            </a:r>
            <a:endParaRPr lang="en-US" dirty="0"/>
          </a:p>
          <a:p>
            <a:endParaRPr lang="en-US" dirty="0"/>
          </a:p>
        </p:txBody>
      </p:sp>
    </p:spTree>
    <p:extLst>
      <p:ext uri="{BB962C8B-B14F-4D97-AF65-F5344CB8AC3E}">
        <p14:creationId xmlns:p14="http://schemas.microsoft.com/office/powerpoint/2010/main" val="1692936769"/>
      </p:ext>
    </p:extLst>
  </p:cSld>
  <p:clrMapOvr>
    <a:masterClrMapping/>
  </p:clrMapOvr>
  <p:timing>
    <p:tnLst>
      <p:par>
        <p:cTn id="1" dur="indefinite" restart="never" nodeType="tmRoot"/>
      </p:par>
    </p:tn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t>3.3 Discuss social systems such as culture, religion, political, social-economic situation</a:t>
            </a:r>
          </a:p>
        </p:txBody>
      </p:sp>
    </p:spTree>
    <p:extLst>
      <p:ext uri="{BB962C8B-B14F-4D97-AF65-F5344CB8AC3E}">
        <p14:creationId xmlns:p14="http://schemas.microsoft.com/office/powerpoint/2010/main" val="4229053241"/>
      </p:ext>
    </p:extLst>
  </p:cSld>
  <p:clrMapOvr>
    <a:masterClrMapping/>
  </p:clrMapOvr>
  <p:timing>
    <p:tnLst>
      <p:par>
        <p:cTn id="1" dur="indefinite" restart="never" nodeType="tmRoot"/>
      </p:par>
    </p:tn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DEFINITION OF SOCIOLOGY</a:t>
            </a:r>
            <a:endParaRPr lang="en-US" dirty="0"/>
          </a:p>
        </p:txBody>
      </p:sp>
      <p:sp>
        <p:nvSpPr>
          <p:cNvPr id="3" name="Content Placeholder 2"/>
          <p:cNvSpPr>
            <a:spLocks noGrp="1"/>
          </p:cNvSpPr>
          <p:nvPr>
            <p:ph idx="1"/>
          </p:nvPr>
        </p:nvSpPr>
        <p:spPr/>
        <p:txBody>
          <a:bodyPr/>
          <a:lstStyle/>
          <a:p>
            <a:r>
              <a:rPr lang="en-US" dirty="0"/>
              <a:t>Sociology is the science that studies human society and social behavior</a:t>
            </a:r>
            <a:r>
              <a:rPr lang="en-US" dirty="0" smtClean="0"/>
              <a:t>.</a:t>
            </a:r>
          </a:p>
          <a:p>
            <a:endParaRPr lang="en-US" dirty="0"/>
          </a:p>
          <a:p>
            <a:r>
              <a:rPr lang="en-US" dirty="0" smtClean="0"/>
              <a:t> </a:t>
            </a:r>
            <a:r>
              <a:rPr lang="en-US" dirty="0"/>
              <a:t>Sociologists are mainly interested in social interaction-how people relate to another and influence each other’s behavior. </a:t>
            </a:r>
          </a:p>
        </p:txBody>
      </p:sp>
    </p:spTree>
    <p:extLst>
      <p:ext uri="{BB962C8B-B14F-4D97-AF65-F5344CB8AC3E}">
        <p14:creationId xmlns:p14="http://schemas.microsoft.com/office/powerpoint/2010/main" val="2576532349"/>
      </p:ext>
    </p:extLst>
  </p:cSld>
  <p:clrMapOvr>
    <a:masterClrMapping/>
  </p:clrMapOvr>
  <p:timing>
    <p:tnLst>
      <p:par>
        <p:cTn id="1" dur="indefinite" restart="never" nodeType="tmRoot"/>
      </p:par>
    </p:tn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t>Consequently, sociologists tend to focus on the group rather than on the individual. </a:t>
            </a:r>
            <a:endParaRPr lang="en-US" dirty="0" smtClean="0"/>
          </a:p>
          <a:p>
            <a:endParaRPr lang="en-US" dirty="0"/>
          </a:p>
          <a:p>
            <a:r>
              <a:rPr lang="en-US" dirty="0" smtClean="0"/>
              <a:t>Sociologists </a:t>
            </a:r>
            <a:r>
              <a:rPr lang="en-US" dirty="0"/>
              <a:t>do this by examining social phenomena. A social phenomenon is an observable fact or event.</a:t>
            </a:r>
          </a:p>
        </p:txBody>
      </p:sp>
    </p:spTree>
    <p:extLst>
      <p:ext uri="{BB962C8B-B14F-4D97-AF65-F5344CB8AC3E}">
        <p14:creationId xmlns:p14="http://schemas.microsoft.com/office/powerpoint/2010/main" val="3056936934"/>
      </p:ext>
    </p:extLst>
  </p:cSld>
  <p:clrMapOvr>
    <a:masterClrMapping/>
  </p:clrMapOvr>
  <p:timing>
    <p:tnLst>
      <p:par>
        <p:cTn id="1" dur="indefinite" restart="never" nodeType="tmRoot"/>
      </p:par>
    </p:tnLst>
  </p:timing>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Sociology </a:t>
            </a:r>
            <a:r>
              <a:rPr lang="en-US" dirty="0"/>
              <a:t>is a science of society and social </a:t>
            </a:r>
            <a:r>
              <a:rPr lang="en-US" dirty="0" smtClean="0"/>
              <a:t>problems.</a:t>
            </a:r>
          </a:p>
          <a:p>
            <a:pPr marL="0" indent="0">
              <a:buNone/>
            </a:pPr>
            <a:endParaRPr lang="en-US" dirty="0"/>
          </a:p>
          <a:p>
            <a:r>
              <a:rPr lang="en-US" dirty="0"/>
              <a:t>Sociology essentially and fundamentally deals with the network of social relationship which we call ‘society’.  </a:t>
            </a:r>
          </a:p>
          <a:p>
            <a:pPr marL="0" indent="0">
              <a:buNone/>
            </a:pPr>
            <a:endParaRPr lang="en-US" dirty="0"/>
          </a:p>
        </p:txBody>
      </p:sp>
    </p:spTree>
    <p:extLst>
      <p:ext uri="{BB962C8B-B14F-4D97-AF65-F5344CB8AC3E}">
        <p14:creationId xmlns:p14="http://schemas.microsoft.com/office/powerpoint/2010/main" val="2010388044"/>
      </p:ext>
    </p:extLst>
  </p:cSld>
  <p:clrMapOvr>
    <a:masterClrMapping/>
  </p:clrMapOvr>
  <p:timing>
    <p:tnLst>
      <p:par>
        <p:cTn id="1" dur="indefinite" restart="never" nodeType="tmRoot"/>
      </p:par>
    </p:tnLst>
  </p:timing>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04800"/>
            <a:ext cx="8229600" cy="1143000"/>
          </a:xfrm>
        </p:spPr>
        <p:txBody>
          <a:bodyPr/>
          <a:lstStyle/>
          <a:p>
            <a:r>
              <a:rPr lang="en-US" dirty="0"/>
              <a:t>Why S</a:t>
            </a:r>
            <a:r>
              <a:rPr lang="en-US" dirty="0" smtClean="0"/>
              <a:t>tudy Sociology</a:t>
            </a:r>
            <a:r>
              <a:rPr lang="en-US" dirty="0"/>
              <a:t>?</a:t>
            </a:r>
          </a:p>
        </p:txBody>
      </p:sp>
      <p:sp>
        <p:nvSpPr>
          <p:cNvPr id="3" name="Content Placeholder 2"/>
          <p:cNvSpPr>
            <a:spLocks noGrp="1"/>
          </p:cNvSpPr>
          <p:nvPr>
            <p:ph idx="1"/>
          </p:nvPr>
        </p:nvSpPr>
        <p:spPr/>
        <p:txBody>
          <a:bodyPr/>
          <a:lstStyle/>
          <a:p>
            <a:r>
              <a:rPr lang="en-US" dirty="0" smtClean="0"/>
              <a:t>INDIVIDUALLY STATE FIVE REASONS WHY THE PUBLIC HEALTH PRACTITIONER  MUST LEARN  SOCIOLOGY.</a:t>
            </a:r>
          </a:p>
          <a:p>
            <a:r>
              <a:rPr lang="en-US" dirty="0" smtClean="0"/>
              <a:t>IN GROUPS OF TWO  COMPARE YOUR RESPONSES AND COME UP WITH FIVE STRONG JUSTIFIABLE REASONS FOR STUDYING SOCIOLOGY FOR HEALTH.</a:t>
            </a:r>
            <a:endParaRPr lang="en-US" dirty="0"/>
          </a:p>
        </p:txBody>
      </p:sp>
    </p:spTree>
    <p:extLst>
      <p:ext uri="{BB962C8B-B14F-4D97-AF65-F5344CB8AC3E}">
        <p14:creationId xmlns:p14="http://schemas.microsoft.com/office/powerpoint/2010/main" val="2453874231"/>
      </p:ext>
    </p:extLst>
  </p:cSld>
  <p:clrMapOvr>
    <a:masterClrMapping/>
  </p:clrMapOvr>
  <p:timing>
    <p:tnLst>
      <p:par>
        <p:cTn id="1" dur="indefinite" restart="never" nodeType="tmRoot"/>
      </p:par>
    </p:tnLst>
  </p:timing>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JUSTIFICATION</a:t>
            </a:r>
            <a:endParaRPr lang="en-US" dirty="0"/>
          </a:p>
        </p:txBody>
      </p:sp>
      <p:sp>
        <p:nvSpPr>
          <p:cNvPr id="3" name="Content Placeholder 2"/>
          <p:cNvSpPr>
            <a:spLocks noGrp="1"/>
          </p:cNvSpPr>
          <p:nvPr>
            <p:ph idx="1"/>
          </p:nvPr>
        </p:nvSpPr>
        <p:spPr/>
        <p:txBody>
          <a:bodyPr>
            <a:normAutofit/>
          </a:bodyPr>
          <a:lstStyle/>
          <a:p>
            <a:r>
              <a:rPr lang="en-US" dirty="0"/>
              <a:t>The public health practitioner working in a community should understand a community is a population made up of several groups of people living in a certain area. </a:t>
            </a:r>
          </a:p>
          <a:p>
            <a:endParaRPr lang="en-US" dirty="0"/>
          </a:p>
        </p:txBody>
      </p:sp>
    </p:spTree>
    <p:extLst>
      <p:ext uri="{BB962C8B-B14F-4D97-AF65-F5344CB8AC3E}">
        <p14:creationId xmlns:p14="http://schemas.microsoft.com/office/powerpoint/2010/main" val="234231829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US" dirty="0"/>
              <a:t>According to this </a:t>
            </a:r>
            <a:r>
              <a:rPr lang="en-US" dirty="0" err="1"/>
              <a:t>tricomponent</a:t>
            </a:r>
            <a:r>
              <a:rPr lang="en-US" dirty="0"/>
              <a:t> theory, an attitude  is (1) an affective feeling of disliking based on (2) beliefs (cognitions) about an object which (3) leads to a readiness to behave in a certain manner (</a:t>
            </a:r>
            <a:r>
              <a:rPr lang="en-US" dirty="0" err="1"/>
              <a:t>Breckler</a:t>
            </a:r>
            <a:r>
              <a:rPr lang="en-US" dirty="0"/>
              <a:t>, 1984; Smith, </a:t>
            </a:r>
            <a:r>
              <a:rPr lang="en-US" dirty="0" smtClean="0"/>
              <a:t>1947</a:t>
            </a:r>
            <a:r>
              <a:rPr lang="en-US" dirty="0"/>
              <a:t>.</a:t>
            </a:r>
          </a:p>
        </p:txBody>
      </p:sp>
    </p:spTree>
    <p:extLst>
      <p:ext uri="{BB962C8B-B14F-4D97-AF65-F5344CB8AC3E}">
        <p14:creationId xmlns:p14="http://schemas.microsoft.com/office/powerpoint/2010/main" val="3024422513"/>
      </p:ext>
    </p:extLst>
  </p:cSld>
  <p:clrMapOvr>
    <a:masterClrMapping/>
  </p:clrMapOvr>
  <p:timing>
    <p:tnLst>
      <p:par>
        <p:cTn id="1" dur="indefinite" restart="never" nodeType="tmRoot"/>
      </p:par>
    </p:tnLst>
  </p:timing>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dirty="0" smtClean="0"/>
              <a:t>Sociology </a:t>
            </a:r>
            <a:r>
              <a:rPr lang="en-US" dirty="0"/>
              <a:t>is the study of society and social relations of how people interact with one another. </a:t>
            </a:r>
            <a:endParaRPr lang="en-US" dirty="0" smtClean="0"/>
          </a:p>
          <a:p>
            <a:endParaRPr lang="en-US" dirty="0"/>
          </a:p>
          <a:p>
            <a:r>
              <a:rPr lang="en-US" dirty="0" smtClean="0"/>
              <a:t>Further</a:t>
            </a:r>
            <a:r>
              <a:rPr lang="en-US" dirty="0"/>
              <a:t>, it helps the individual understand the community one lives in and works with. A human being is a social being and cannot live without other human beings. </a:t>
            </a:r>
            <a:endParaRPr lang="en-US" dirty="0" smtClean="0"/>
          </a:p>
          <a:p>
            <a:endParaRPr lang="en-US" dirty="0"/>
          </a:p>
          <a:p>
            <a:r>
              <a:rPr lang="en-US" dirty="0" smtClean="0"/>
              <a:t>In </a:t>
            </a:r>
            <a:r>
              <a:rPr lang="en-US" dirty="0"/>
              <a:t>sociology we set the picture </a:t>
            </a:r>
            <a:r>
              <a:rPr lang="en-US" dirty="0" smtClean="0"/>
              <a:t>60 of </a:t>
            </a:r>
            <a:r>
              <a:rPr lang="en-US" dirty="0"/>
              <a:t>the total life of a human being in relation to other fellow human beings. </a:t>
            </a:r>
          </a:p>
          <a:p>
            <a:endParaRPr lang="en-US" dirty="0"/>
          </a:p>
        </p:txBody>
      </p:sp>
    </p:spTree>
    <p:extLst>
      <p:ext uri="{BB962C8B-B14F-4D97-AF65-F5344CB8AC3E}">
        <p14:creationId xmlns:p14="http://schemas.microsoft.com/office/powerpoint/2010/main" val="792329685"/>
      </p:ext>
    </p:extLst>
  </p:cSld>
  <p:clrMapOvr>
    <a:masterClrMapping/>
  </p:clrMapOvr>
  <p:timing>
    <p:tnLst>
      <p:par>
        <p:cTn id="1" dur="indefinite" restart="never" nodeType="tmRoot"/>
      </p:par>
    </p:tnLst>
  </p:timing>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marL="0" indent="0">
              <a:buNone/>
            </a:pPr>
            <a:r>
              <a:rPr lang="en-US" dirty="0" smtClean="0"/>
              <a:t> </a:t>
            </a:r>
            <a:endParaRPr lang="en-US" dirty="0"/>
          </a:p>
          <a:p>
            <a:pPr marL="0" indent="0">
              <a:buNone/>
            </a:pPr>
            <a:r>
              <a:rPr lang="en-US" dirty="0"/>
              <a:t> </a:t>
            </a:r>
          </a:p>
          <a:p>
            <a:r>
              <a:rPr lang="en-US" dirty="0" smtClean="0"/>
              <a:t> </a:t>
            </a:r>
            <a:r>
              <a:rPr lang="en-US" dirty="0"/>
              <a:t>Sociology go further to study human being’s picture of today’s and tomorrow’s society and finding a way forward to a better life for all. </a:t>
            </a:r>
          </a:p>
          <a:p>
            <a:endParaRPr lang="en-US" dirty="0"/>
          </a:p>
        </p:txBody>
      </p:sp>
    </p:spTree>
    <p:extLst>
      <p:ext uri="{BB962C8B-B14F-4D97-AF65-F5344CB8AC3E}">
        <p14:creationId xmlns:p14="http://schemas.microsoft.com/office/powerpoint/2010/main" val="1514008887"/>
      </p:ext>
    </p:extLst>
  </p:cSld>
  <p:clrMapOvr>
    <a:masterClrMapping/>
  </p:clrMapOvr>
  <p:timing>
    <p:tnLst>
      <p:par>
        <p:cTn id="1" dur="indefinite" restart="never" nodeType="tmRoot"/>
      </p:par>
    </p:tnLst>
  </p:timing>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Sociology: then and now </a:t>
            </a:r>
            <a:br>
              <a:rPr lang="en-US" dirty="0"/>
            </a:br>
            <a:endParaRPr lang="en-US" dirty="0"/>
          </a:p>
        </p:txBody>
      </p:sp>
      <p:sp>
        <p:nvSpPr>
          <p:cNvPr id="3" name="Content Placeholder 2"/>
          <p:cNvSpPr>
            <a:spLocks noGrp="1"/>
          </p:cNvSpPr>
          <p:nvPr>
            <p:ph idx="1"/>
          </p:nvPr>
        </p:nvSpPr>
        <p:spPr/>
        <p:txBody>
          <a:bodyPr/>
          <a:lstStyle/>
          <a:p>
            <a:r>
              <a:rPr lang="en-US" b="1" dirty="0" err="1"/>
              <a:t>Auguste</a:t>
            </a:r>
            <a:r>
              <a:rPr lang="en-US" b="1" dirty="0"/>
              <a:t> Comte.</a:t>
            </a:r>
            <a:r>
              <a:rPr lang="en-US" dirty="0"/>
              <a:t> The French philosopher (1798-1857) usually is considered the founder of sociology</a:t>
            </a:r>
            <a:r>
              <a:rPr lang="en-US" dirty="0" smtClean="0"/>
              <a:t>.</a:t>
            </a:r>
          </a:p>
          <a:p>
            <a:r>
              <a:rPr lang="en-US" dirty="0"/>
              <a:t>He was concerned about two basic problems-order and change. He used the term social statics to describe the processes by which the overall structure of a society remains relatively stable, or unchanged, over time.</a:t>
            </a:r>
          </a:p>
        </p:txBody>
      </p:sp>
    </p:spTree>
    <p:extLst>
      <p:ext uri="{BB962C8B-B14F-4D97-AF65-F5344CB8AC3E}">
        <p14:creationId xmlns:p14="http://schemas.microsoft.com/office/powerpoint/2010/main" val="911405154"/>
      </p:ext>
    </p:extLst>
  </p:cSld>
  <p:clrMapOvr>
    <a:masterClrMapping/>
  </p:clrMapOvr>
  <p:timing>
    <p:tnLst>
      <p:par>
        <p:cTn id="1" dur="indefinite" restart="never" nodeType="tmRoot"/>
      </p:par>
    </p:tnLst>
  </p:timing>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Karl Marx</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 </a:t>
            </a:r>
          </a:p>
          <a:p>
            <a:r>
              <a:rPr lang="en-US" dirty="0" smtClean="0"/>
              <a:t>Karl </a:t>
            </a:r>
            <a:r>
              <a:rPr lang="en-US" dirty="0"/>
              <a:t>Marx (1818-1883) was born in Germany to middle-class parents. Marx believed that the overall structure of society is heavily influenced by how the economy is organized. </a:t>
            </a:r>
          </a:p>
        </p:txBody>
      </p:sp>
    </p:spTree>
    <p:extLst>
      <p:ext uri="{BB962C8B-B14F-4D97-AF65-F5344CB8AC3E}">
        <p14:creationId xmlns:p14="http://schemas.microsoft.com/office/powerpoint/2010/main" val="3405103254"/>
      </p:ext>
    </p:extLst>
  </p:cSld>
  <p:clrMapOvr>
    <a:masterClrMapping/>
  </p:clrMapOvr>
  <p:timing>
    <p:tnLst>
      <p:par>
        <p:cTn id="1" dur="indefinite" restart="never" nodeType="tmRoot"/>
      </p:par>
    </p:tnLst>
  </p:timing>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US" dirty="0"/>
              <a:t>According to Marx, society is divided between those who own the means of production-the materials and methods used to produce goods and services-and those who own only their </a:t>
            </a:r>
            <a:r>
              <a:rPr lang="en-US" dirty="0" err="1"/>
              <a:t>labour</a:t>
            </a:r>
            <a:r>
              <a:rPr lang="en-US" dirty="0"/>
              <a:t>. The people who own the means of production control society. This imbalance in power leads to conflict between owners and </a:t>
            </a:r>
            <a:r>
              <a:rPr lang="en-US" dirty="0" err="1"/>
              <a:t>labourers</a:t>
            </a:r>
            <a:r>
              <a:rPr lang="en-US" dirty="0"/>
              <a:t>.  </a:t>
            </a:r>
          </a:p>
          <a:p>
            <a:endParaRPr lang="en-US" dirty="0"/>
          </a:p>
        </p:txBody>
      </p:sp>
    </p:spTree>
    <p:extLst>
      <p:ext uri="{BB962C8B-B14F-4D97-AF65-F5344CB8AC3E}">
        <p14:creationId xmlns:p14="http://schemas.microsoft.com/office/powerpoint/2010/main" val="1583974360"/>
      </p:ext>
    </p:extLst>
  </p:cSld>
  <p:clrMapOvr>
    <a:masterClrMapping/>
  </p:clrMapOvr>
  <p:timing>
    <p:tnLst>
      <p:par>
        <p:cTn id="1" dur="indefinite" restart="never" nodeType="tmRoot"/>
      </p:par>
    </p:tnLst>
  </p:timing>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Herbert Spencer</a:t>
            </a:r>
            <a:endParaRPr lang="en-US" dirty="0"/>
          </a:p>
        </p:txBody>
      </p:sp>
      <p:sp>
        <p:nvSpPr>
          <p:cNvPr id="3" name="Content Placeholder 2"/>
          <p:cNvSpPr>
            <a:spLocks noGrp="1"/>
          </p:cNvSpPr>
          <p:nvPr>
            <p:ph idx="1"/>
          </p:nvPr>
        </p:nvSpPr>
        <p:spPr/>
        <p:txBody>
          <a:bodyPr>
            <a:normAutofit/>
          </a:bodyPr>
          <a:lstStyle/>
          <a:p>
            <a:pPr marL="0" indent="0">
              <a:buNone/>
            </a:pPr>
            <a:r>
              <a:rPr lang="en-US" dirty="0"/>
              <a:t>.</a:t>
            </a:r>
            <a:r>
              <a:rPr lang="en-US" dirty="0" smtClean="0"/>
              <a:t> </a:t>
            </a:r>
            <a:r>
              <a:rPr lang="en-US" dirty="0"/>
              <a:t>Herbert Spencer (1820-1903), an English contemporary of Comte, started  his working life as a civil engineer for a railway. </a:t>
            </a:r>
            <a:endParaRPr lang="en-US" dirty="0" smtClean="0"/>
          </a:p>
          <a:p>
            <a:pPr marL="0" indent="0">
              <a:buNone/>
            </a:pPr>
            <a:endParaRPr lang="en-US" dirty="0"/>
          </a:p>
          <a:p>
            <a:pPr marL="0" indent="0">
              <a:buNone/>
            </a:pPr>
            <a:endParaRPr lang="en-US" dirty="0" smtClean="0"/>
          </a:p>
          <a:p>
            <a:pPr marL="0" indent="0">
              <a:buNone/>
            </a:pPr>
            <a:r>
              <a:rPr lang="en-US" dirty="0" smtClean="0"/>
              <a:t>The </a:t>
            </a:r>
            <a:r>
              <a:rPr lang="en-US" dirty="0"/>
              <a:t>influence of Darwin led Spencer to adopt a biological model of society</a:t>
            </a:r>
            <a:r>
              <a:rPr lang="en-US" dirty="0" smtClean="0"/>
              <a:t>.</a:t>
            </a:r>
            <a:endParaRPr lang="en-US" dirty="0"/>
          </a:p>
          <a:p>
            <a:endParaRPr lang="en-US" dirty="0"/>
          </a:p>
        </p:txBody>
      </p:sp>
    </p:spTree>
    <p:extLst>
      <p:ext uri="{BB962C8B-B14F-4D97-AF65-F5344CB8AC3E}">
        <p14:creationId xmlns:p14="http://schemas.microsoft.com/office/powerpoint/2010/main" val="408326560"/>
      </p:ext>
    </p:extLst>
  </p:cSld>
  <p:clrMapOvr>
    <a:masterClrMapping/>
  </p:clrMapOvr>
  <p:timing>
    <p:tnLst>
      <p:par>
        <p:cTn id="1" dur="indefinite" restart="never" nodeType="tmRoot"/>
      </p:par>
    </p:tnLst>
  </p:timing>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US" dirty="0"/>
              <a:t> In a living organism, the biological systems work together to maintain the health of the organism</a:t>
            </a:r>
            <a:r>
              <a:rPr lang="en-US" dirty="0" smtClean="0"/>
              <a:t>.</a:t>
            </a:r>
          </a:p>
          <a:p>
            <a:endParaRPr lang="en-US" dirty="0"/>
          </a:p>
          <a:p>
            <a:r>
              <a:rPr lang="en-US" dirty="0" smtClean="0"/>
              <a:t> </a:t>
            </a:r>
            <a:r>
              <a:rPr lang="en-US" dirty="0"/>
              <a:t>Spencer attributed a similar process to society, viewing society as a set of interdependent parts that work together to maintain the system over time. </a:t>
            </a:r>
          </a:p>
        </p:txBody>
      </p:sp>
    </p:spTree>
    <p:extLst>
      <p:ext uri="{BB962C8B-B14F-4D97-AF65-F5344CB8AC3E}">
        <p14:creationId xmlns:p14="http://schemas.microsoft.com/office/powerpoint/2010/main" val="2709421946"/>
      </p:ext>
    </p:extLst>
  </p:cSld>
  <p:clrMapOvr>
    <a:masterClrMapping/>
  </p:clrMapOvr>
  <p:timing>
    <p:tnLst>
      <p:par>
        <p:cTn id="1" dur="indefinite" restart="never" nodeType="tmRoot"/>
      </p:par>
    </p:tnLst>
  </p:timing>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Emile Durkheim</a:t>
            </a:r>
            <a:endParaRPr lang="en-US" dirty="0"/>
          </a:p>
        </p:txBody>
      </p:sp>
      <p:sp>
        <p:nvSpPr>
          <p:cNvPr id="3" name="Content Placeholder 2"/>
          <p:cNvSpPr>
            <a:spLocks noGrp="1"/>
          </p:cNvSpPr>
          <p:nvPr>
            <p:ph idx="1"/>
          </p:nvPr>
        </p:nvSpPr>
        <p:spPr/>
        <p:txBody>
          <a:bodyPr>
            <a:normAutofit/>
          </a:bodyPr>
          <a:lstStyle/>
          <a:p>
            <a:r>
              <a:rPr lang="en-US" dirty="0" smtClean="0"/>
              <a:t> </a:t>
            </a:r>
            <a:r>
              <a:rPr lang="en-US" dirty="0"/>
              <a:t>The Frenchman Emile Durkheim (1858-1917) taught at University of Bordeaux. He was the first sociologist to systematically apply the methods of science to the study of </a:t>
            </a:r>
            <a:r>
              <a:rPr lang="en-US" dirty="0" smtClean="0"/>
              <a:t>society</a:t>
            </a:r>
          </a:p>
          <a:p>
            <a:endParaRPr lang="en-US" dirty="0"/>
          </a:p>
          <a:p>
            <a:endParaRPr lang="en-US" dirty="0" smtClean="0"/>
          </a:p>
          <a:p>
            <a:r>
              <a:rPr lang="en-US" dirty="0" smtClean="0"/>
              <a:t>. </a:t>
            </a:r>
            <a:r>
              <a:rPr lang="en-US" dirty="0"/>
              <a:t>He was concerned with social order and also saw society as a set of interdependent parts that maintain the system over time. </a:t>
            </a:r>
            <a:endParaRPr lang="en-US" dirty="0" smtClean="0"/>
          </a:p>
          <a:p>
            <a:endParaRPr lang="en-US" dirty="0"/>
          </a:p>
          <a:p>
            <a:endParaRPr lang="en-US" dirty="0" smtClean="0"/>
          </a:p>
          <a:p>
            <a:endParaRPr lang="en-US" dirty="0"/>
          </a:p>
        </p:txBody>
      </p:sp>
    </p:spTree>
    <p:extLst>
      <p:ext uri="{BB962C8B-B14F-4D97-AF65-F5344CB8AC3E}">
        <p14:creationId xmlns:p14="http://schemas.microsoft.com/office/powerpoint/2010/main" val="4265059041"/>
      </p:ext>
    </p:extLst>
  </p:cSld>
  <p:clrMapOvr>
    <a:masterClrMapping/>
  </p:clrMapOvr>
  <p:timing>
    <p:tnLst>
      <p:par>
        <p:cTn id="1" dur="indefinite" restart="never" nodeType="tmRoot"/>
      </p:par>
    </p:tnLst>
  </p:timing>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a:bodyPr>
          <a:lstStyle/>
          <a:p>
            <a:r>
              <a:rPr lang="en-US" dirty="0"/>
              <a:t>He, however, viewed the role of these parts in terms of functions. A function is the positive consequence that an element of </a:t>
            </a:r>
            <a:r>
              <a:rPr lang="en-US" dirty="0" smtClean="0"/>
              <a:t>61 society </a:t>
            </a:r>
            <a:r>
              <a:rPr lang="en-US" dirty="0"/>
              <a:t>has for the maintenance of the social system</a:t>
            </a:r>
            <a:r>
              <a:rPr lang="en-US" dirty="0" smtClean="0"/>
              <a:t>.</a:t>
            </a:r>
          </a:p>
          <a:p>
            <a:r>
              <a:rPr lang="en-US" dirty="0" smtClean="0"/>
              <a:t> </a:t>
            </a:r>
            <a:r>
              <a:rPr lang="en-US" dirty="0"/>
              <a:t>Durkheim saw shared beliefs and values as the glue that holds society together. He was particularly interested in the function of religion in maintaining the social order.   </a:t>
            </a:r>
          </a:p>
          <a:p>
            <a:endParaRPr lang="en-US" dirty="0"/>
          </a:p>
        </p:txBody>
      </p:sp>
    </p:spTree>
    <p:extLst>
      <p:ext uri="{BB962C8B-B14F-4D97-AF65-F5344CB8AC3E}">
        <p14:creationId xmlns:p14="http://schemas.microsoft.com/office/powerpoint/2010/main" val="2353985854"/>
      </p:ext>
    </p:extLst>
  </p:cSld>
  <p:clrMapOvr>
    <a:masterClrMapping/>
  </p:clrMapOvr>
  <p:timing>
    <p:tnLst>
      <p:par>
        <p:cTn id="1" dur="indefinite" restart="never" nodeType="tmRoot"/>
      </p:par>
    </p:tnLst>
  </p:timing>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Current Perspectives</a:t>
            </a:r>
            <a:endParaRPr lang="en-US" dirty="0"/>
          </a:p>
        </p:txBody>
      </p:sp>
      <p:sp>
        <p:nvSpPr>
          <p:cNvPr id="3" name="Content Placeholder 2"/>
          <p:cNvSpPr>
            <a:spLocks noGrp="1"/>
          </p:cNvSpPr>
          <p:nvPr>
            <p:ph idx="1"/>
          </p:nvPr>
        </p:nvSpPr>
        <p:spPr/>
        <p:txBody>
          <a:bodyPr>
            <a:normAutofit/>
          </a:bodyPr>
          <a:lstStyle/>
          <a:p>
            <a:r>
              <a:rPr lang="en-US" dirty="0"/>
              <a:t>Three broad theoretical perspectives form the basis of modern sociology. </a:t>
            </a:r>
            <a:endParaRPr lang="en-US" dirty="0" smtClean="0"/>
          </a:p>
          <a:p>
            <a:endParaRPr lang="en-US" dirty="0"/>
          </a:p>
          <a:p>
            <a:r>
              <a:rPr lang="en-US" dirty="0" smtClean="0"/>
              <a:t> </a:t>
            </a:r>
            <a:r>
              <a:rPr lang="en-US" dirty="0"/>
              <a:t>Each  perspective presents a slightly different image of society or focuses on different aspects of social life. </a:t>
            </a:r>
          </a:p>
        </p:txBody>
      </p:sp>
    </p:spTree>
    <p:extLst>
      <p:ext uri="{BB962C8B-B14F-4D97-AF65-F5344CB8AC3E}">
        <p14:creationId xmlns:p14="http://schemas.microsoft.com/office/powerpoint/2010/main" val="420123145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TRICOMPONENT THEORY</a:t>
            </a:r>
            <a:endParaRPr lang="en-US" dirty="0"/>
          </a:p>
        </p:txBody>
      </p:sp>
      <p:sp>
        <p:nvSpPr>
          <p:cNvPr id="3" name="Content Placeholder 2"/>
          <p:cNvSpPr>
            <a:spLocks noGrp="1"/>
          </p:cNvSpPr>
          <p:nvPr>
            <p:ph idx="1"/>
          </p:nvPr>
        </p:nvSpPr>
        <p:spPr/>
        <p:txBody>
          <a:bodyPr>
            <a:normAutofit/>
          </a:bodyPr>
          <a:lstStyle/>
          <a:p>
            <a:r>
              <a:rPr lang="en-US" b="1" dirty="0"/>
              <a:t>Affect.  ‘ </a:t>
            </a:r>
            <a:r>
              <a:rPr lang="en-US" dirty="0"/>
              <a:t>I hate white,’ ‘Rose is a great baseball player.’ ‘Blacks frighten me .’ ‘I like Italian food’ ‘I can’t stand pushy women,’ All of these statements illustrate the emotion in our </a:t>
            </a:r>
          </a:p>
          <a:p>
            <a:pPr marL="0" indent="0">
              <a:buNone/>
            </a:pPr>
            <a:r>
              <a:rPr lang="en-US" dirty="0" smtClean="0"/>
              <a:t>attitudes</a:t>
            </a:r>
            <a:r>
              <a:rPr lang="en-US" dirty="0"/>
              <a:t>: the feeling  of liking or disliking that causes us to evaluate an object as good or bad.  </a:t>
            </a:r>
          </a:p>
        </p:txBody>
      </p:sp>
    </p:spTree>
    <p:extLst>
      <p:ext uri="{BB962C8B-B14F-4D97-AF65-F5344CB8AC3E}">
        <p14:creationId xmlns:p14="http://schemas.microsoft.com/office/powerpoint/2010/main" val="1850894980"/>
      </p:ext>
    </p:extLst>
  </p:cSld>
  <p:clrMapOvr>
    <a:masterClrMapping/>
  </p:clrMapOvr>
  <p:timing>
    <p:tnLst>
      <p:par>
        <p:cTn id="1" dur="indefinite" restart="never" nodeType="tmRoot"/>
      </p:par>
    </p:tnLst>
  </p:timing>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Functionalist Perspective.</a:t>
            </a:r>
          </a:p>
        </p:txBody>
      </p:sp>
      <p:sp>
        <p:nvSpPr>
          <p:cNvPr id="3" name="Content Placeholder 2"/>
          <p:cNvSpPr>
            <a:spLocks noGrp="1"/>
          </p:cNvSpPr>
          <p:nvPr>
            <p:ph idx="1"/>
          </p:nvPr>
        </p:nvSpPr>
        <p:spPr/>
        <p:txBody>
          <a:bodyPr/>
          <a:lstStyle/>
          <a:p>
            <a:r>
              <a:rPr lang="en-US" dirty="0" smtClean="0"/>
              <a:t>People </a:t>
            </a:r>
            <a:r>
              <a:rPr lang="en-US" dirty="0"/>
              <a:t>who employ the functionalist perspective view society as a set of interrelated parts that work together to produce a stable social system</a:t>
            </a:r>
            <a:r>
              <a:rPr lang="en-US" dirty="0" smtClean="0"/>
              <a:t>.</a:t>
            </a:r>
            <a:endParaRPr lang="en-US" dirty="0"/>
          </a:p>
        </p:txBody>
      </p:sp>
    </p:spTree>
    <p:extLst>
      <p:ext uri="{BB962C8B-B14F-4D97-AF65-F5344CB8AC3E}">
        <p14:creationId xmlns:p14="http://schemas.microsoft.com/office/powerpoint/2010/main" val="365728487"/>
      </p:ext>
    </p:extLst>
  </p:cSld>
  <p:clrMapOvr>
    <a:masterClrMapping/>
  </p:clrMapOvr>
  <p:timing>
    <p:tnLst>
      <p:par>
        <p:cTn id="1" dur="indefinite" restart="never" nodeType="tmRoot"/>
      </p:par>
    </p:tnLst>
  </p:timing>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US" dirty="0"/>
              <a:t> According to functionalist, society is held together through consensus</a:t>
            </a:r>
            <a:r>
              <a:rPr lang="en-US" dirty="0" smtClean="0"/>
              <a:t>.</a:t>
            </a:r>
          </a:p>
          <a:p>
            <a:endParaRPr lang="en-US" dirty="0"/>
          </a:p>
          <a:p>
            <a:r>
              <a:rPr lang="en-US" dirty="0" smtClean="0"/>
              <a:t> </a:t>
            </a:r>
            <a:r>
              <a:rPr lang="en-US" dirty="0"/>
              <a:t>In other words, most people agree on what is best for society and work together to ensure that the social system runs smoothly.</a:t>
            </a:r>
          </a:p>
        </p:txBody>
      </p:sp>
    </p:spTree>
    <p:extLst>
      <p:ext uri="{BB962C8B-B14F-4D97-AF65-F5344CB8AC3E}">
        <p14:creationId xmlns:p14="http://schemas.microsoft.com/office/powerpoint/2010/main" val="2530677285"/>
      </p:ext>
    </p:extLst>
  </p:cSld>
  <p:clrMapOvr>
    <a:masterClrMapping/>
  </p:clrMapOvr>
  <p:timing>
    <p:tnLst>
      <p:par>
        <p:cTn id="1" dur="indefinite" restart="never" nodeType="tmRoot"/>
      </p:par>
    </p:tnLst>
  </p:timing>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Dysfunctional</a:t>
            </a:r>
            <a:endParaRPr lang="en-US" dirty="0"/>
          </a:p>
        </p:txBody>
      </p:sp>
      <p:sp>
        <p:nvSpPr>
          <p:cNvPr id="3" name="Content Placeholder 2"/>
          <p:cNvSpPr>
            <a:spLocks noGrp="1"/>
          </p:cNvSpPr>
          <p:nvPr>
            <p:ph idx="1"/>
          </p:nvPr>
        </p:nvSpPr>
        <p:spPr/>
        <p:txBody>
          <a:bodyPr>
            <a:normAutofit/>
          </a:bodyPr>
          <a:lstStyle/>
          <a:p>
            <a:r>
              <a:rPr lang="en-US" dirty="0"/>
              <a:t>Recognizing that not everything in society operates smoothly, functionalists also label certain elements as dysfunctional. A dysfunction is the negative consequence an element has for the stability of the social </a:t>
            </a:r>
            <a:r>
              <a:rPr lang="en-US" dirty="0" smtClean="0"/>
              <a:t>system</a:t>
            </a:r>
            <a:endParaRPr lang="en-US" dirty="0"/>
          </a:p>
          <a:p>
            <a:endParaRPr lang="en-US" dirty="0"/>
          </a:p>
        </p:txBody>
      </p:sp>
    </p:spTree>
    <p:extLst>
      <p:ext uri="{BB962C8B-B14F-4D97-AF65-F5344CB8AC3E}">
        <p14:creationId xmlns:p14="http://schemas.microsoft.com/office/powerpoint/2010/main" val="612572863"/>
      </p:ext>
    </p:extLst>
  </p:cSld>
  <p:clrMapOvr>
    <a:masterClrMapping/>
  </p:clrMapOvr>
  <p:timing>
    <p:tnLst>
      <p:par>
        <p:cTn id="1" dur="indefinite" restart="never" nodeType="tmRoot"/>
      </p:par>
    </p:tnLst>
  </p:timing>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t>. Dysfunctional elements, such as crime, disrupt society rather than stabilize it. </a:t>
            </a:r>
            <a:endParaRPr lang="en-US" dirty="0" smtClean="0"/>
          </a:p>
          <a:p>
            <a:endParaRPr lang="en-US" dirty="0"/>
          </a:p>
          <a:p>
            <a:endParaRPr lang="en-US" dirty="0" smtClean="0"/>
          </a:p>
          <a:p>
            <a:r>
              <a:rPr lang="en-US" dirty="0" smtClean="0"/>
              <a:t>In </a:t>
            </a:r>
            <a:r>
              <a:rPr lang="en-US" dirty="0"/>
              <a:t>addition to being either positive or negative, functions can be either manifest or latent.</a:t>
            </a:r>
          </a:p>
        </p:txBody>
      </p:sp>
    </p:spTree>
    <p:extLst>
      <p:ext uri="{BB962C8B-B14F-4D97-AF65-F5344CB8AC3E}">
        <p14:creationId xmlns:p14="http://schemas.microsoft.com/office/powerpoint/2010/main" val="2311239574"/>
      </p:ext>
    </p:extLst>
  </p:cSld>
  <p:clrMapOvr>
    <a:masterClrMapping/>
  </p:clrMapOvr>
  <p:timing>
    <p:tnLst>
      <p:par>
        <p:cTn id="1" dur="indefinite" restart="never" nodeType="tmRoot"/>
      </p:par>
    </p:tnLst>
  </p:timing>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Manifest</a:t>
            </a:r>
            <a:endParaRPr lang="en-US" dirty="0"/>
          </a:p>
        </p:txBody>
      </p:sp>
      <p:sp>
        <p:nvSpPr>
          <p:cNvPr id="3" name="Content Placeholder 2"/>
          <p:cNvSpPr>
            <a:spLocks noGrp="1"/>
          </p:cNvSpPr>
          <p:nvPr>
            <p:ph idx="1"/>
          </p:nvPr>
        </p:nvSpPr>
        <p:spPr/>
        <p:txBody>
          <a:bodyPr>
            <a:normAutofit/>
          </a:bodyPr>
          <a:lstStyle/>
          <a:p>
            <a:r>
              <a:rPr lang="en-US" dirty="0"/>
              <a:t> A manifest is intended and recognized consequence of some element of society</a:t>
            </a:r>
            <a:r>
              <a:rPr lang="en-US" dirty="0" smtClean="0"/>
              <a:t>.</a:t>
            </a:r>
          </a:p>
          <a:p>
            <a:endParaRPr lang="en-US" dirty="0"/>
          </a:p>
          <a:p>
            <a:endParaRPr lang="en-US" dirty="0" smtClean="0"/>
          </a:p>
          <a:p>
            <a:r>
              <a:rPr lang="en-US" dirty="0" smtClean="0"/>
              <a:t> </a:t>
            </a:r>
            <a:r>
              <a:rPr lang="en-US" dirty="0"/>
              <a:t>A manifest function of the automobile, for example, is to provide speedy transportation from one location to another</a:t>
            </a:r>
            <a:r>
              <a:rPr lang="en-US" dirty="0" smtClean="0"/>
              <a:t>.</a:t>
            </a:r>
            <a:endParaRPr lang="en-US" dirty="0"/>
          </a:p>
        </p:txBody>
      </p:sp>
    </p:spTree>
    <p:extLst>
      <p:ext uri="{BB962C8B-B14F-4D97-AF65-F5344CB8AC3E}">
        <p14:creationId xmlns:p14="http://schemas.microsoft.com/office/powerpoint/2010/main" val="3400036701"/>
      </p:ext>
    </p:extLst>
  </p:cSld>
  <p:clrMapOvr>
    <a:masterClrMapping/>
  </p:clrMapOvr>
  <p:timing>
    <p:tnLst>
      <p:par>
        <p:cTn id="1" dur="indefinite" restart="never" nodeType="tmRoot"/>
      </p:par>
    </p:tnLst>
  </p:timing>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Latent</a:t>
            </a:r>
            <a:endParaRPr lang="en-US" dirty="0"/>
          </a:p>
        </p:txBody>
      </p:sp>
      <p:sp>
        <p:nvSpPr>
          <p:cNvPr id="3" name="Content Placeholder 2"/>
          <p:cNvSpPr>
            <a:spLocks noGrp="1"/>
          </p:cNvSpPr>
          <p:nvPr>
            <p:ph idx="1"/>
          </p:nvPr>
        </p:nvSpPr>
        <p:spPr/>
        <p:txBody>
          <a:bodyPr/>
          <a:lstStyle/>
          <a:p>
            <a:r>
              <a:rPr lang="en-US" dirty="0"/>
              <a:t> A latent function, on the other hand, is the unintended and unrecognized consequence of an element of society. </a:t>
            </a:r>
            <a:endParaRPr lang="en-US" dirty="0" smtClean="0"/>
          </a:p>
          <a:p>
            <a:endParaRPr lang="en-US" dirty="0"/>
          </a:p>
          <a:p>
            <a:r>
              <a:rPr lang="en-US" dirty="0" smtClean="0"/>
              <a:t>A </a:t>
            </a:r>
            <a:r>
              <a:rPr lang="en-US" dirty="0"/>
              <a:t>latent function of the automobile is top gain social standing through the display of wealth. </a:t>
            </a:r>
          </a:p>
        </p:txBody>
      </p:sp>
    </p:spTree>
    <p:extLst>
      <p:ext uri="{BB962C8B-B14F-4D97-AF65-F5344CB8AC3E}">
        <p14:creationId xmlns:p14="http://schemas.microsoft.com/office/powerpoint/2010/main" val="3103350598"/>
      </p:ext>
    </p:extLst>
  </p:cSld>
  <p:clrMapOvr>
    <a:masterClrMapping/>
  </p:clrMapOvr>
  <p:timing>
    <p:tnLst>
      <p:par>
        <p:cTn id="1" dur="indefinite" restart="never" nodeType="tmRoot"/>
      </p:par>
    </p:tnLst>
  </p:timing>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Conflict Perspective</a:t>
            </a:r>
            <a:endParaRPr lang="en-US" dirty="0"/>
          </a:p>
        </p:txBody>
      </p:sp>
      <p:sp>
        <p:nvSpPr>
          <p:cNvPr id="3" name="Content Placeholder 2"/>
          <p:cNvSpPr>
            <a:spLocks noGrp="1"/>
          </p:cNvSpPr>
          <p:nvPr>
            <p:ph idx="1"/>
          </p:nvPr>
        </p:nvSpPr>
        <p:spPr/>
        <p:txBody>
          <a:bodyPr>
            <a:normAutofit/>
          </a:bodyPr>
          <a:lstStyle/>
          <a:p>
            <a:r>
              <a:rPr lang="en-US" dirty="0"/>
              <a:t>Conflict Perspective. People who employ the conflict perspective focus on those forces in society that promote competition and change. </a:t>
            </a:r>
            <a:endParaRPr lang="en-US" dirty="0" smtClean="0"/>
          </a:p>
          <a:p>
            <a:endParaRPr lang="en-US" dirty="0"/>
          </a:p>
          <a:p>
            <a:endParaRPr lang="en-US" dirty="0"/>
          </a:p>
        </p:txBody>
      </p:sp>
    </p:spTree>
    <p:extLst>
      <p:ext uri="{BB962C8B-B14F-4D97-AF65-F5344CB8AC3E}">
        <p14:creationId xmlns:p14="http://schemas.microsoft.com/office/powerpoint/2010/main" val="3601316029"/>
      </p:ext>
    </p:extLst>
  </p:cSld>
  <p:clrMapOvr>
    <a:masterClrMapping/>
  </p:clrMapOvr>
  <p:timing>
    <p:tnLst>
      <p:par>
        <p:cTn id="1" dur="indefinite" restart="never" nodeType="tmRoot"/>
      </p:par>
    </p:tnLst>
  </p:timing>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t>Following in the tradition of Karl Marx, conflict theorists are interested in how those who possess more power in society exercise control over those with less power</a:t>
            </a:r>
            <a:r>
              <a:rPr lang="en-US" dirty="0" smtClean="0"/>
              <a:t>.</a:t>
            </a:r>
            <a:endParaRPr lang="en-US" dirty="0"/>
          </a:p>
        </p:txBody>
      </p:sp>
    </p:spTree>
    <p:extLst>
      <p:ext uri="{BB962C8B-B14F-4D97-AF65-F5344CB8AC3E}">
        <p14:creationId xmlns:p14="http://schemas.microsoft.com/office/powerpoint/2010/main" val="1860260329"/>
      </p:ext>
    </p:extLst>
  </p:cSld>
  <p:clrMapOvr>
    <a:masterClrMapping/>
  </p:clrMapOvr>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Violent Conflict</a:t>
            </a:r>
            <a:endParaRPr lang="en-US" dirty="0"/>
          </a:p>
        </p:txBody>
      </p:sp>
      <p:sp>
        <p:nvSpPr>
          <p:cNvPr id="3" name="Content Placeholder 2"/>
          <p:cNvSpPr>
            <a:spLocks noGrp="1"/>
          </p:cNvSpPr>
          <p:nvPr>
            <p:ph idx="1"/>
          </p:nvPr>
        </p:nvSpPr>
        <p:spPr/>
        <p:txBody>
          <a:bodyPr/>
          <a:lstStyle/>
          <a:p>
            <a:r>
              <a:rPr lang="en-US" dirty="0"/>
              <a:t> Conflict theorists do not limit their attention to acts of violent conflict.</a:t>
            </a:r>
          </a:p>
        </p:txBody>
      </p:sp>
    </p:spTree>
    <p:extLst>
      <p:ext uri="{BB962C8B-B14F-4D97-AF65-F5344CB8AC3E}">
        <p14:creationId xmlns:p14="http://schemas.microsoft.com/office/powerpoint/2010/main" val="2077964026"/>
      </p:ext>
    </p:extLst>
  </p:cSld>
  <p:clrMapOvr>
    <a:masterClrMapping/>
  </p:clrMapOvr>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Nonviolent</a:t>
            </a:r>
            <a:endParaRPr lang="en-US" dirty="0"/>
          </a:p>
        </p:txBody>
      </p:sp>
      <p:sp>
        <p:nvSpPr>
          <p:cNvPr id="3" name="Content Placeholder 2"/>
          <p:cNvSpPr>
            <a:spLocks noGrp="1"/>
          </p:cNvSpPr>
          <p:nvPr>
            <p:ph idx="1"/>
          </p:nvPr>
        </p:nvSpPr>
        <p:spPr/>
        <p:txBody>
          <a:bodyPr>
            <a:normAutofit/>
          </a:bodyPr>
          <a:lstStyle/>
          <a:p>
            <a:r>
              <a:rPr lang="en-US" dirty="0"/>
              <a:t> They also are interested in nonviolent competition between various groups in society, such as men and women or people of different ages or racial or national backgrounds</a:t>
            </a:r>
            <a:r>
              <a:rPr lang="en-US" dirty="0" smtClean="0"/>
              <a:t>.</a:t>
            </a:r>
            <a:endParaRPr lang="en-US" dirty="0"/>
          </a:p>
          <a:p>
            <a:endParaRPr lang="en-US" dirty="0"/>
          </a:p>
        </p:txBody>
      </p:sp>
    </p:spTree>
    <p:extLst>
      <p:ext uri="{BB962C8B-B14F-4D97-AF65-F5344CB8AC3E}">
        <p14:creationId xmlns:p14="http://schemas.microsoft.com/office/powerpoint/2010/main" val="37221381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a:bodyPr>
          <a:lstStyle/>
          <a:p>
            <a:r>
              <a:rPr lang="en-US" dirty="0"/>
              <a:t> These emotional reactions make up the affective component of an attitude, which can be positive (liking, love, desire, wanting, admiration), negative (disliking, hatred, abhorrence, contempt, rejection), or neutral (ambivalence, uncertainty, disinterest</a:t>
            </a:r>
            <a:r>
              <a:rPr lang="en-US" dirty="0" smtClean="0"/>
              <a:t>)</a:t>
            </a:r>
            <a:endParaRPr lang="en-US" dirty="0"/>
          </a:p>
        </p:txBody>
      </p:sp>
    </p:spTree>
    <p:extLst>
      <p:ext uri="{BB962C8B-B14F-4D97-AF65-F5344CB8AC3E}">
        <p14:creationId xmlns:p14="http://schemas.microsoft.com/office/powerpoint/2010/main" val="742177229"/>
      </p:ext>
    </p:extLst>
  </p:cSld>
  <p:clrMapOvr>
    <a:masterClrMapping/>
  </p:clrMapOvr>
  <p:timing>
    <p:tnLst>
      <p:par>
        <p:cTn id="1" dur="indefinite" restart="never" nodeType="tmRoot"/>
      </p:par>
    </p:tnLst>
  </p:timing>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t> Some of the research Sessions worth pursuing include decision making in the family, relationships among racial groups in a society, and </a:t>
            </a:r>
            <a:r>
              <a:rPr lang="en-US" dirty="0" err="1"/>
              <a:t>labour</a:t>
            </a:r>
            <a:r>
              <a:rPr lang="en-US" dirty="0"/>
              <a:t> disputes between workers and employers. </a:t>
            </a:r>
          </a:p>
        </p:txBody>
      </p:sp>
    </p:spTree>
    <p:extLst>
      <p:ext uri="{BB962C8B-B14F-4D97-AF65-F5344CB8AC3E}">
        <p14:creationId xmlns:p14="http://schemas.microsoft.com/office/powerpoint/2010/main" val="2567522208"/>
      </p:ext>
    </p:extLst>
  </p:cSld>
  <p:clrMapOvr>
    <a:masterClrMapping/>
  </p:clrMapOvr>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dirty="0"/>
              <a:t>According to conflict theorists, competition over scarce resources is at the 62 </a:t>
            </a:r>
            <a:r>
              <a:rPr lang="en-US" dirty="0" smtClean="0"/>
              <a:t>basis </a:t>
            </a:r>
            <a:r>
              <a:rPr lang="en-US" dirty="0"/>
              <a:t>of social conflict. </a:t>
            </a:r>
            <a:endParaRPr lang="en-US" dirty="0" smtClean="0"/>
          </a:p>
          <a:p>
            <a:endParaRPr lang="en-US" dirty="0"/>
          </a:p>
          <a:p>
            <a:r>
              <a:rPr lang="en-US" dirty="0" smtClean="0"/>
              <a:t>Conflict </a:t>
            </a:r>
            <a:r>
              <a:rPr lang="en-US" dirty="0"/>
              <a:t>lead to social change. Thus conflict theorists see social change as an inevitable feature of society.</a:t>
            </a:r>
          </a:p>
        </p:txBody>
      </p:sp>
    </p:spTree>
    <p:extLst>
      <p:ext uri="{BB962C8B-B14F-4D97-AF65-F5344CB8AC3E}">
        <p14:creationId xmlns:p14="http://schemas.microsoft.com/office/powerpoint/2010/main" val="4291483483"/>
      </p:ext>
    </p:extLst>
  </p:cSld>
  <p:clrMapOvr>
    <a:masterClrMapping/>
  </p:clrMapOvr>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Interactionist</a:t>
            </a:r>
            <a:r>
              <a:rPr lang="en-US" dirty="0" smtClean="0"/>
              <a:t> Perspective</a:t>
            </a:r>
            <a:endParaRPr lang="en-US" dirty="0"/>
          </a:p>
        </p:txBody>
      </p:sp>
      <p:sp>
        <p:nvSpPr>
          <p:cNvPr id="3" name="Content Placeholder 2"/>
          <p:cNvSpPr>
            <a:spLocks noGrp="1"/>
          </p:cNvSpPr>
          <p:nvPr>
            <p:ph idx="1"/>
          </p:nvPr>
        </p:nvSpPr>
        <p:spPr/>
        <p:txBody>
          <a:bodyPr>
            <a:normAutofit/>
          </a:bodyPr>
          <a:lstStyle/>
          <a:p>
            <a:r>
              <a:rPr lang="en-US" dirty="0" err="1"/>
              <a:t>Interactionist</a:t>
            </a:r>
            <a:r>
              <a:rPr lang="en-US" dirty="0"/>
              <a:t> Perspective. Functionalists and conflict theorists tend to focus on society in general or on groups within society. </a:t>
            </a:r>
            <a:endParaRPr lang="en-US" dirty="0" smtClean="0"/>
          </a:p>
          <a:p>
            <a:endParaRPr lang="en-US" dirty="0"/>
          </a:p>
          <a:p>
            <a:r>
              <a:rPr lang="en-US" dirty="0" smtClean="0"/>
              <a:t>Sociologists </a:t>
            </a:r>
            <a:r>
              <a:rPr lang="en-US" dirty="0"/>
              <a:t>who adopt the </a:t>
            </a:r>
            <a:r>
              <a:rPr lang="en-US" dirty="0" err="1"/>
              <a:t>interactionist</a:t>
            </a:r>
            <a:r>
              <a:rPr lang="en-US" dirty="0"/>
              <a:t> perspective, on the other hand, focus on how individuals interact with one another in society. </a:t>
            </a:r>
          </a:p>
        </p:txBody>
      </p:sp>
    </p:spTree>
    <p:extLst>
      <p:ext uri="{BB962C8B-B14F-4D97-AF65-F5344CB8AC3E}">
        <p14:creationId xmlns:p14="http://schemas.microsoft.com/office/powerpoint/2010/main" val="4164622931"/>
      </p:ext>
    </p:extLst>
  </p:cSld>
  <p:clrMapOvr>
    <a:masterClrMapping/>
  </p:clrMapOvr>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t>They are interested in the meanings that individuals attach to their own actions and to the actions of others</a:t>
            </a:r>
            <a:r>
              <a:rPr lang="en-US" dirty="0" smtClean="0"/>
              <a:t>.</a:t>
            </a:r>
          </a:p>
          <a:p>
            <a:endParaRPr lang="en-US" dirty="0"/>
          </a:p>
          <a:p>
            <a:r>
              <a:rPr lang="en-US" dirty="0" smtClean="0"/>
              <a:t> </a:t>
            </a:r>
            <a:r>
              <a:rPr lang="en-US" dirty="0" err="1"/>
              <a:t>Interactionist</a:t>
            </a:r>
            <a:r>
              <a:rPr lang="en-US" dirty="0"/>
              <a:t> theorists are heavily indebted to the work of Marx Weber.</a:t>
            </a:r>
          </a:p>
        </p:txBody>
      </p:sp>
    </p:spTree>
    <p:extLst>
      <p:ext uri="{BB962C8B-B14F-4D97-AF65-F5344CB8AC3E}">
        <p14:creationId xmlns:p14="http://schemas.microsoft.com/office/powerpoint/2010/main" val="1166025592"/>
      </p:ext>
    </p:extLst>
  </p:cSld>
  <p:clrMapOvr>
    <a:masterClrMapping/>
  </p:clrMapOvr>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Symbols</a:t>
            </a:r>
            <a:endParaRPr lang="en-US" dirty="0"/>
          </a:p>
        </p:txBody>
      </p:sp>
      <p:sp>
        <p:nvSpPr>
          <p:cNvPr id="3" name="Content Placeholder 2"/>
          <p:cNvSpPr>
            <a:spLocks noGrp="1"/>
          </p:cNvSpPr>
          <p:nvPr>
            <p:ph idx="1"/>
          </p:nvPr>
        </p:nvSpPr>
        <p:spPr/>
        <p:txBody>
          <a:bodyPr>
            <a:normAutofit/>
          </a:bodyPr>
          <a:lstStyle/>
          <a:p>
            <a:r>
              <a:rPr lang="en-US" dirty="0"/>
              <a:t>Of particular interest to this perspective is the role that symbols play in our daily lives</a:t>
            </a:r>
            <a:r>
              <a:rPr lang="en-US" dirty="0" smtClean="0"/>
              <a:t>.</a:t>
            </a:r>
          </a:p>
          <a:p>
            <a:endParaRPr lang="en-US" dirty="0" smtClean="0"/>
          </a:p>
          <a:p>
            <a:r>
              <a:rPr lang="en-US" dirty="0" smtClean="0"/>
              <a:t> </a:t>
            </a:r>
            <a:r>
              <a:rPr lang="en-US" dirty="0"/>
              <a:t>A symbol is anything that stands for something else. </a:t>
            </a:r>
            <a:endParaRPr lang="en-US" dirty="0" smtClean="0"/>
          </a:p>
          <a:p>
            <a:endParaRPr lang="en-US" dirty="0"/>
          </a:p>
          <a:p>
            <a:r>
              <a:rPr lang="en-US" dirty="0" smtClean="0"/>
              <a:t>In </a:t>
            </a:r>
            <a:r>
              <a:rPr lang="en-US" dirty="0"/>
              <a:t>order for something to be a symbol, however, members of society must agree on the meaning that is attached to it</a:t>
            </a:r>
            <a:r>
              <a:rPr lang="en-US" dirty="0" smtClean="0"/>
              <a:t>.</a:t>
            </a:r>
            <a:endParaRPr lang="en-US" dirty="0"/>
          </a:p>
        </p:txBody>
      </p:sp>
    </p:spTree>
    <p:extLst>
      <p:ext uri="{BB962C8B-B14F-4D97-AF65-F5344CB8AC3E}">
        <p14:creationId xmlns:p14="http://schemas.microsoft.com/office/powerpoint/2010/main" val="1987083966"/>
      </p:ext>
    </p:extLst>
  </p:cSld>
  <p:clrMapOvr>
    <a:masterClrMapping/>
  </p:clrMapOvr>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dirty="0"/>
              <a:t> Such things as physical objects, gestures, words, and events can serve as symbols</a:t>
            </a:r>
            <a:r>
              <a:rPr lang="en-US" dirty="0" smtClean="0"/>
              <a:t>.</a:t>
            </a:r>
          </a:p>
          <a:p>
            <a:endParaRPr lang="en-US" dirty="0"/>
          </a:p>
          <a:p>
            <a:r>
              <a:rPr lang="en-US" dirty="0" smtClean="0"/>
              <a:t> </a:t>
            </a:r>
            <a:r>
              <a:rPr lang="en-US" dirty="0"/>
              <a:t>Party symbols, for instance are good  examples. In the case of gesture, a salute is a sign of respect for authority. </a:t>
            </a:r>
          </a:p>
          <a:p>
            <a:endParaRPr lang="en-US" dirty="0"/>
          </a:p>
        </p:txBody>
      </p:sp>
    </p:spTree>
    <p:extLst>
      <p:ext uri="{BB962C8B-B14F-4D97-AF65-F5344CB8AC3E}">
        <p14:creationId xmlns:p14="http://schemas.microsoft.com/office/powerpoint/2010/main" val="2532182271"/>
      </p:ext>
    </p:extLst>
  </p:cSld>
  <p:clrMapOvr>
    <a:masterClrMapping/>
  </p:clrMapOvr>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smtClean="0"/>
          </a:p>
          <a:p>
            <a:r>
              <a:rPr lang="en-US" dirty="0" err="1" smtClean="0"/>
              <a:t>Interactionists</a:t>
            </a:r>
            <a:r>
              <a:rPr lang="en-US" dirty="0" smtClean="0"/>
              <a:t> </a:t>
            </a:r>
            <a:r>
              <a:rPr lang="en-US" dirty="0"/>
              <a:t>focus on the interaction between people that takes place through the use of symbols. </a:t>
            </a:r>
            <a:endParaRPr lang="en-US" dirty="0" smtClean="0"/>
          </a:p>
          <a:p>
            <a:endParaRPr lang="en-US" dirty="0"/>
          </a:p>
          <a:p>
            <a:endParaRPr lang="en-US" dirty="0" smtClean="0"/>
          </a:p>
          <a:p>
            <a:r>
              <a:rPr lang="en-US" dirty="0" smtClean="0"/>
              <a:t>This </a:t>
            </a:r>
            <a:r>
              <a:rPr lang="en-US" dirty="0"/>
              <a:t>process is referred to as symbolic interaction.</a:t>
            </a:r>
          </a:p>
          <a:p>
            <a:endParaRPr lang="en-US" dirty="0"/>
          </a:p>
        </p:txBody>
      </p:sp>
    </p:spTree>
    <p:extLst>
      <p:ext uri="{BB962C8B-B14F-4D97-AF65-F5344CB8AC3E}">
        <p14:creationId xmlns:p14="http://schemas.microsoft.com/office/powerpoint/2010/main" val="75660759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US" dirty="0"/>
              <a:t> Many theorists feel that the affective component distinguishes an attitude from all other psychological processes (</a:t>
            </a:r>
            <a:r>
              <a:rPr lang="en-US" dirty="0" err="1"/>
              <a:t>Fishbein</a:t>
            </a:r>
            <a:r>
              <a:rPr lang="en-US" dirty="0"/>
              <a:t> &amp; </a:t>
            </a:r>
            <a:r>
              <a:rPr lang="en-US" dirty="0" err="1"/>
              <a:t>Ajzen</a:t>
            </a:r>
            <a:r>
              <a:rPr lang="en-US" dirty="0"/>
              <a:t>, 1975).</a:t>
            </a:r>
          </a:p>
        </p:txBody>
      </p:sp>
    </p:spTree>
    <p:extLst>
      <p:ext uri="{BB962C8B-B14F-4D97-AF65-F5344CB8AC3E}">
        <p14:creationId xmlns:p14="http://schemas.microsoft.com/office/powerpoint/2010/main" val="19853913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a:bodyPr>
          <a:lstStyle/>
          <a:p>
            <a:r>
              <a:rPr lang="en-US" b="1" dirty="0"/>
              <a:t>Cognition. </a:t>
            </a:r>
            <a:r>
              <a:rPr lang="en-US" dirty="0"/>
              <a:t>The cognitive component of an attitude includes various assumptions and beliefs about aspects of our social world.  Although our beliefs can be as inaccurate as the affective component is unfair, we feel that these beliefs are supported by objective  facts and observations</a:t>
            </a:r>
            <a:r>
              <a:rPr lang="en-US" dirty="0" smtClean="0"/>
              <a:t>.</a:t>
            </a:r>
            <a:endParaRPr lang="en-US" dirty="0"/>
          </a:p>
        </p:txBody>
      </p:sp>
    </p:spTree>
    <p:extLst>
      <p:ext uri="{BB962C8B-B14F-4D97-AF65-F5344CB8AC3E}">
        <p14:creationId xmlns:p14="http://schemas.microsoft.com/office/powerpoint/2010/main" val="46042149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At the end of this unit the learner should be able to: </a:t>
            </a:r>
            <a:endParaRPr lang="en-US" dirty="0"/>
          </a:p>
        </p:txBody>
      </p:sp>
      <p:sp>
        <p:nvSpPr>
          <p:cNvPr id="3" name="Content Placeholder 2"/>
          <p:cNvSpPr>
            <a:spLocks noGrp="1"/>
          </p:cNvSpPr>
          <p:nvPr>
            <p:ph idx="1"/>
          </p:nvPr>
        </p:nvSpPr>
        <p:spPr/>
        <p:txBody>
          <a:bodyPr>
            <a:normAutofit/>
          </a:bodyPr>
          <a:lstStyle/>
          <a:p>
            <a:r>
              <a:rPr lang="en-GB" dirty="0" smtClean="0"/>
              <a:t>1.1 Define terms such as </a:t>
            </a:r>
            <a:r>
              <a:rPr lang="en-GB" b="1" dirty="0" smtClean="0"/>
              <a:t>psychology, behaviour,</a:t>
            </a:r>
            <a:r>
              <a:rPr lang="en-GB" dirty="0" smtClean="0"/>
              <a:t> and </a:t>
            </a:r>
            <a:r>
              <a:rPr lang="en-GB" b="1" dirty="0" smtClean="0"/>
              <a:t>attitudes</a:t>
            </a:r>
            <a:r>
              <a:rPr lang="en-GB" dirty="0" smtClean="0"/>
              <a:t>. </a:t>
            </a:r>
            <a:br>
              <a:rPr lang="en-GB" dirty="0" smtClean="0"/>
            </a:br>
            <a:endParaRPr lang="en-GB" dirty="0" smtClean="0"/>
          </a:p>
          <a:p>
            <a:r>
              <a:rPr lang="en-GB" dirty="0" smtClean="0"/>
              <a:t>1.2 Describe the </a:t>
            </a:r>
            <a:r>
              <a:rPr lang="en-GB" b="1" dirty="0" smtClean="0"/>
              <a:t>significance of psychology</a:t>
            </a:r>
            <a:r>
              <a:rPr lang="en-GB" dirty="0" smtClean="0"/>
              <a:t> (social) in community health work. </a:t>
            </a:r>
            <a:br>
              <a:rPr lang="en-GB" dirty="0" smtClean="0"/>
            </a:br>
            <a:endParaRPr lang="en-GB" dirty="0" smtClean="0"/>
          </a:p>
          <a:p>
            <a:r>
              <a:rPr lang="en-GB" dirty="0" smtClean="0"/>
              <a:t>1.3 Discuss the importance </a:t>
            </a:r>
            <a:r>
              <a:rPr lang="en-GB" b="1" dirty="0" smtClean="0"/>
              <a:t>of interpersonal relations</a:t>
            </a:r>
            <a:r>
              <a:rPr lang="en-GB" dirty="0" smtClean="0"/>
              <a:t> with others in the community</a:t>
            </a:r>
            <a:r>
              <a:rPr lang="en-US" dirty="0" smtClean="0"/>
              <a:t/>
            </a:r>
            <a:br>
              <a:rPr lang="en-US" dirty="0" smtClean="0"/>
            </a:b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US" dirty="0"/>
              <a:t> An American who is prejudiced against Russians, for example, may assume that they deserve this rejection because they are untrustworthy, aggressive, and unintelligent.  </a:t>
            </a:r>
          </a:p>
        </p:txBody>
      </p:sp>
    </p:spTree>
    <p:extLst>
      <p:ext uri="{BB962C8B-B14F-4D97-AF65-F5344CB8AC3E}">
        <p14:creationId xmlns:p14="http://schemas.microsoft.com/office/powerpoint/2010/main" val="166016385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STEREOTYPES</a:t>
            </a:r>
            <a:endParaRPr lang="en-US" dirty="0"/>
          </a:p>
        </p:txBody>
      </p:sp>
      <p:sp>
        <p:nvSpPr>
          <p:cNvPr id="3" name="Content Placeholder 2"/>
          <p:cNvSpPr>
            <a:spLocks noGrp="1"/>
          </p:cNvSpPr>
          <p:nvPr>
            <p:ph idx="1"/>
          </p:nvPr>
        </p:nvSpPr>
        <p:spPr/>
        <p:txBody>
          <a:bodyPr/>
          <a:lstStyle/>
          <a:p>
            <a:r>
              <a:rPr lang="en-US" dirty="0"/>
              <a:t> Such sweeping beliefs about the members of other social groups are generally known as stereotypes (Hamilton, 1979).</a:t>
            </a:r>
          </a:p>
        </p:txBody>
      </p:sp>
    </p:spTree>
    <p:extLst>
      <p:ext uri="{BB962C8B-B14F-4D97-AF65-F5344CB8AC3E}">
        <p14:creationId xmlns:p14="http://schemas.microsoft.com/office/powerpoint/2010/main" val="280245854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 OF STEREOTYPES</a:t>
            </a:r>
            <a:endParaRPr lang="en-US" dirty="0"/>
          </a:p>
        </p:txBody>
      </p:sp>
      <p:sp>
        <p:nvSpPr>
          <p:cNvPr id="3" name="Content Placeholder 2"/>
          <p:cNvSpPr>
            <a:spLocks noGrp="1"/>
          </p:cNvSpPr>
          <p:nvPr>
            <p:ph idx="1"/>
          </p:nvPr>
        </p:nvSpPr>
        <p:spPr/>
        <p:txBody>
          <a:bodyPr>
            <a:normAutofit/>
          </a:bodyPr>
          <a:lstStyle/>
          <a:p>
            <a:r>
              <a:rPr lang="en-US" dirty="0"/>
              <a:t>(‘I dislike assertive women.’    Affect  (‘ I get angry when I see a woman doing a man’s job.’                                                                   </a:t>
            </a:r>
          </a:p>
          <a:p>
            <a:pPr marL="0" indent="0">
              <a:buNone/>
            </a:pPr>
            <a:endParaRPr lang="en-US" dirty="0"/>
          </a:p>
          <a:p>
            <a:r>
              <a:rPr lang="en-US" dirty="0"/>
              <a:t>( ‘ Wouldn’t hire a woman manager.’ </a:t>
            </a:r>
          </a:p>
          <a:p>
            <a:r>
              <a:rPr lang="en-US" dirty="0"/>
              <a:t>Attitude:   Behavior       Sexism     ( I pay my girls </a:t>
            </a:r>
            <a:r>
              <a:rPr lang="en-US" dirty="0" smtClean="0"/>
              <a:t>less </a:t>
            </a:r>
            <a:r>
              <a:rPr lang="en-US" dirty="0"/>
              <a:t>than the men’.       </a:t>
            </a:r>
          </a:p>
          <a:p>
            <a:r>
              <a:rPr lang="en-US" dirty="0"/>
              <a:t>     ( ‘ I believe women should be wives    </a:t>
            </a:r>
            <a:r>
              <a:rPr lang="en-US" dirty="0" smtClean="0"/>
              <a:t>  </a:t>
            </a:r>
            <a:r>
              <a:rPr lang="en-US" dirty="0"/>
              <a:t>not </a:t>
            </a:r>
            <a:r>
              <a:rPr lang="en-US" dirty="0" smtClean="0"/>
              <a:t>workers)  Cognition      </a:t>
            </a:r>
            <a:r>
              <a:rPr lang="en-US" dirty="0"/>
              <a:t>I think women are inferior </a:t>
            </a:r>
            <a:r>
              <a:rPr lang="en-US" dirty="0" smtClean="0"/>
              <a:t>to men</a:t>
            </a:r>
            <a:endParaRPr lang="en-US" dirty="0"/>
          </a:p>
        </p:txBody>
      </p:sp>
    </p:spTree>
    <p:extLst>
      <p:ext uri="{BB962C8B-B14F-4D97-AF65-F5344CB8AC3E}">
        <p14:creationId xmlns:p14="http://schemas.microsoft.com/office/powerpoint/2010/main" val="228291255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 SUMMARY</a:t>
            </a:r>
            <a:endParaRPr lang="en-US" dirty="0"/>
          </a:p>
        </p:txBody>
      </p:sp>
      <p:sp>
        <p:nvSpPr>
          <p:cNvPr id="3" name="Content Placeholder 2"/>
          <p:cNvSpPr>
            <a:spLocks noGrp="1"/>
          </p:cNvSpPr>
          <p:nvPr>
            <p:ph idx="1"/>
          </p:nvPr>
        </p:nvSpPr>
        <p:spPr/>
        <p:txBody>
          <a:bodyPr>
            <a:normAutofit/>
          </a:bodyPr>
          <a:lstStyle/>
          <a:p>
            <a:r>
              <a:rPr lang="en-US" dirty="0"/>
              <a:t>Most social psychologists believe that our attitudes also encompass a </a:t>
            </a:r>
            <a:r>
              <a:rPr lang="en-US" dirty="0" err="1"/>
              <a:t>behavioural</a:t>
            </a:r>
            <a:r>
              <a:rPr lang="en-US" dirty="0"/>
              <a:t> component. </a:t>
            </a:r>
            <a:endParaRPr lang="en-US" dirty="0" smtClean="0"/>
          </a:p>
          <a:p>
            <a:r>
              <a:rPr lang="en-US" dirty="0" smtClean="0"/>
              <a:t>A </a:t>
            </a:r>
            <a:r>
              <a:rPr lang="en-US" dirty="0"/>
              <a:t>sexist man, for example, may quit his job when he is transferred to a department managed by a woman.  A prejudiced woman may discriminate against blacks by treating them unfairly. </a:t>
            </a:r>
            <a:endParaRPr lang="en-US" dirty="0" smtClean="0"/>
          </a:p>
          <a:p>
            <a:r>
              <a:rPr lang="en-US" dirty="0" smtClean="0"/>
              <a:t> </a:t>
            </a:r>
            <a:r>
              <a:rPr lang="en-US" dirty="0"/>
              <a:t>In these two cases, individuals’ overt actions are guided by their attitudes.</a:t>
            </a:r>
          </a:p>
        </p:txBody>
      </p:sp>
    </p:spTree>
    <p:extLst>
      <p:ext uri="{BB962C8B-B14F-4D97-AF65-F5344CB8AC3E}">
        <p14:creationId xmlns:p14="http://schemas.microsoft.com/office/powerpoint/2010/main" val="301555821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t>According to the </a:t>
            </a:r>
            <a:r>
              <a:rPr lang="en-US" dirty="0" err="1"/>
              <a:t>tricomponent</a:t>
            </a:r>
            <a:r>
              <a:rPr lang="en-US" dirty="0"/>
              <a:t> model, attitudes form when all three components-affect, cognition, and behavior-become linked together in an organized structure. </a:t>
            </a:r>
          </a:p>
          <a:p>
            <a:endParaRPr lang="en-US" dirty="0"/>
          </a:p>
        </p:txBody>
      </p:sp>
    </p:spTree>
    <p:extLst>
      <p:ext uri="{BB962C8B-B14F-4D97-AF65-F5344CB8AC3E}">
        <p14:creationId xmlns:p14="http://schemas.microsoft.com/office/powerpoint/2010/main" val="341009431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JOHN C. MAXWELL</a:t>
            </a:r>
            <a:endParaRPr lang="en-US" dirty="0"/>
          </a:p>
        </p:txBody>
      </p:sp>
      <p:sp>
        <p:nvSpPr>
          <p:cNvPr id="3" name="Content Placeholder 2"/>
          <p:cNvSpPr>
            <a:spLocks noGrp="1"/>
          </p:cNvSpPr>
          <p:nvPr>
            <p:ph idx="1"/>
          </p:nvPr>
        </p:nvSpPr>
        <p:spPr/>
        <p:txBody>
          <a:bodyPr>
            <a:normAutofit/>
          </a:bodyPr>
          <a:lstStyle/>
          <a:p>
            <a:r>
              <a:rPr lang="en-US" dirty="0" smtClean="0"/>
              <a:t>Def. of </a:t>
            </a:r>
            <a:r>
              <a:rPr lang="en-US" b="1" dirty="0" smtClean="0"/>
              <a:t>Attitude.</a:t>
            </a:r>
          </a:p>
          <a:p>
            <a:endParaRPr lang="en-US" dirty="0" smtClean="0"/>
          </a:p>
          <a:p>
            <a:endParaRPr lang="en-US" dirty="0"/>
          </a:p>
          <a:p>
            <a:r>
              <a:rPr lang="en-US" b="1" dirty="0" smtClean="0"/>
              <a:t>Scenario</a:t>
            </a:r>
            <a:r>
              <a:rPr lang="en-US" dirty="0" smtClean="0"/>
              <a:t>- what brings success, happiness?</a:t>
            </a:r>
          </a:p>
          <a:p>
            <a:endParaRPr lang="en-US" dirty="0"/>
          </a:p>
          <a:p>
            <a:endParaRPr lang="en-US" dirty="0" smtClean="0"/>
          </a:p>
          <a:p>
            <a:r>
              <a:rPr lang="en-US" dirty="0" smtClean="0"/>
              <a:t>Role of  the concept of  </a:t>
            </a:r>
            <a:r>
              <a:rPr lang="en-US" b="1" i="1" dirty="0" smtClean="0"/>
              <a:t>Attitude</a:t>
            </a:r>
            <a:r>
              <a:rPr lang="en-US" dirty="0" smtClean="0"/>
              <a:t> in a team</a:t>
            </a:r>
          </a:p>
          <a:p>
            <a:pPr marL="0" indent="0">
              <a:buNone/>
            </a:pPr>
            <a:r>
              <a:rPr lang="en-US" dirty="0" smtClean="0"/>
              <a:t> </a:t>
            </a:r>
            <a:endParaRPr lang="en-US" dirty="0"/>
          </a:p>
        </p:txBody>
      </p:sp>
    </p:spTree>
    <p:extLst>
      <p:ext uri="{BB962C8B-B14F-4D97-AF65-F5344CB8AC3E}">
        <p14:creationId xmlns:p14="http://schemas.microsoft.com/office/powerpoint/2010/main" val="210270884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According to </a:t>
            </a:r>
            <a:r>
              <a:rPr lang="en-US" b="1" dirty="0" smtClean="0"/>
              <a:t>John C. Maxwell</a:t>
            </a:r>
            <a:endParaRPr lang="en-US" b="1" dirty="0"/>
          </a:p>
        </p:txBody>
      </p:sp>
      <p:sp>
        <p:nvSpPr>
          <p:cNvPr id="3" name="Content Placeholder 2"/>
          <p:cNvSpPr>
            <a:spLocks noGrp="1"/>
          </p:cNvSpPr>
          <p:nvPr>
            <p:ph idx="1"/>
          </p:nvPr>
        </p:nvSpPr>
        <p:spPr/>
        <p:txBody>
          <a:bodyPr/>
          <a:lstStyle/>
          <a:p>
            <a:endParaRPr lang="en-US" dirty="0" smtClean="0"/>
          </a:p>
          <a:p>
            <a:r>
              <a:rPr lang="en-US" b="1" dirty="0" smtClean="0"/>
              <a:t>ATTITUDE</a:t>
            </a:r>
            <a:r>
              <a:rPr lang="en-US" dirty="0" smtClean="0"/>
              <a:t> DETERMINES </a:t>
            </a:r>
            <a:r>
              <a:rPr lang="en-US" b="1" dirty="0" smtClean="0"/>
              <a:t>SUCCESS OR FAILURE</a:t>
            </a:r>
            <a:endParaRPr lang="en-US" b="1"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ASK THE AUDIENCE</a:t>
            </a:r>
            <a:endParaRPr lang="en-US" b="1" dirty="0"/>
          </a:p>
        </p:txBody>
      </p:sp>
      <p:sp>
        <p:nvSpPr>
          <p:cNvPr id="3" name="Content Placeholder 2"/>
          <p:cNvSpPr>
            <a:spLocks noGrp="1"/>
          </p:cNvSpPr>
          <p:nvPr>
            <p:ph idx="1"/>
          </p:nvPr>
        </p:nvSpPr>
        <p:spPr/>
        <p:txBody>
          <a:bodyPr/>
          <a:lstStyle/>
          <a:p>
            <a:r>
              <a:rPr lang="en-US" dirty="0" smtClean="0"/>
              <a:t>“ What word describes what will determine our:</a:t>
            </a:r>
            <a:endParaRPr lang="en-US" b="1" dirty="0" smtClean="0"/>
          </a:p>
          <a:p>
            <a:r>
              <a:rPr lang="en-US" b="1" dirty="0" smtClean="0"/>
              <a:t>Happiness,</a:t>
            </a:r>
          </a:p>
          <a:p>
            <a:r>
              <a:rPr lang="en-US" b="1" dirty="0" smtClean="0"/>
              <a:t>Acceptance,</a:t>
            </a:r>
          </a:p>
          <a:p>
            <a:r>
              <a:rPr lang="en-US" b="1" dirty="0" smtClean="0"/>
              <a:t>Peace, and </a:t>
            </a:r>
          </a:p>
          <a:p>
            <a:r>
              <a:rPr lang="en-US" b="1" dirty="0" smtClean="0"/>
              <a:t>Success.?</a:t>
            </a:r>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POSSIBLE RESPONSES</a:t>
            </a:r>
            <a:endParaRPr lang="en-US" dirty="0"/>
          </a:p>
        </p:txBody>
      </p:sp>
      <p:sp>
        <p:nvSpPr>
          <p:cNvPr id="3" name="Content Placeholder 2"/>
          <p:cNvSpPr>
            <a:spLocks noGrp="1"/>
          </p:cNvSpPr>
          <p:nvPr>
            <p:ph idx="1"/>
          </p:nvPr>
        </p:nvSpPr>
        <p:spPr/>
        <p:txBody>
          <a:bodyPr/>
          <a:lstStyle/>
          <a:p>
            <a:r>
              <a:rPr lang="en-US" dirty="0" smtClean="0"/>
              <a:t>Job,</a:t>
            </a:r>
          </a:p>
          <a:p>
            <a:endParaRPr lang="en-US" dirty="0" smtClean="0"/>
          </a:p>
          <a:p>
            <a:r>
              <a:rPr lang="en-US" dirty="0" smtClean="0"/>
              <a:t>Education,</a:t>
            </a:r>
          </a:p>
          <a:p>
            <a:endParaRPr lang="en-US" dirty="0" smtClean="0"/>
          </a:p>
          <a:p>
            <a:r>
              <a:rPr lang="en-US" dirty="0" smtClean="0"/>
              <a:t>Money,</a:t>
            </a:r>
          </a:p>
          <a:p>
            <a:endParaRPr lang="en-US" dirty="0" smtClean="0"/>
          </a:p>
          <a:p>
            <a:r>
              <a:rPr lang="en-US" dirty="0" smtClean="0"/>
              <a:t>Time.</a:t>
            </a:r>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buNone/>
            </a:pPr>
            <a:r>
              <a:rPr lang="en-US" dirty="0" smtClean="0"/>
              <a:t>            THE WORD IS NOTHING BUT</a:t>
            </a:r>
          </a:p>
          <a:p>
            <a:endParaRPr lang="en-US" dirty="0" smtClean="0"/>
          </a:p>
          <a:p>
            <a:r>
              <a:rPr lang="en-US" dirty="0" smtClean="0"/>
              <a:t>                        ‘</a:t>
            </a:r>
            <a:r>
              <a:rPr lang="en-US" b="1" dirty="0" smtClean="0"/>
              <a:t>ATTITUDE’</a:t>
            </a:r>
            <a:endParaRPr lang="en-US" b="1"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 PSYCHOLOGY</a:t>
            </a:r>
            <a:endParaRPr lang="en-US" dirty="0"/>
          </a:p>
        </p:txBody>
      </p:sp>
      <p:sp>
        <p:nvSpPr>
          <p:cNvPr id="3" name="Content Placeholder 2"/>
          <p:cNvSpPr>
            <a:spLocks noGrp="1"/>
          </p:cNvSpPr>
          <p:nvPr>
            <p:ph idx="1"/>
          </p:nvPr>
        </p:nvSpPr>
        <p:spPr/>
        <p:txBody>
          <a:bodyPr>
            <a:normAutofit lnSpcReduction="10000"/>
          </a:bodyPr>
          <a:lstStyle/>
          <a:p>
            <a:r>
              <a:rPr lang="en-US" dirty="0" smtClean="0"/>
              <a:t>Defined first as the study of soul in its history of </a:t>
            </a:r>
            <a:r>
              <a:rPr lang="en-US" b="1" dirty="0" smtClean="0"/>
              <a:t>evolution</a:t>
            </a:r>
            <a:r>
              <a:rPr lang="en-US" dirty="0" smtClean="0"/>
              <a:t>, </a:t>
            </a:r>
          </a:p>
          <a:p>
            <a:endParaRPr lang="en-US" dirty="0" smtClean="0"/>
          </a:p>
          <a:p>
            <a:r>
              <a:rPr lang="en-US" dirty="0" smtClean="0"/>
              <a:t>it has been known gradually as the study of the</a:t>
            </a:r>
            <a:r>
              <a:rPr lang="en-US" b="1" dirty="0" smtClean="0"/>
              <a:t> mind</a:t>
            </a:r>
            <a:r>
              <a:rPr lang="en-US" dirty="0" smtClean="0"/>
              <a:t>, </a:t>
            </a:r>
          </a:p>
          <a:p>
            <a:endParaRPr lang="en-US" dirty="0" smtClean="0"/>
          </a:p>
          <a:p>
            <a:r>
              <a:rPr lang="en-US" dirty="0" smtClean="0"/>
              <a:t>study of </a:t>
            </a:r>
            <a:r>
              <a:rPr lang="en-US" b="1" dirty="0" smtClean="0"/>
              <a:t>consciousness</a:t>
            </a:r>
            <a:r>
              <a:rPr lang="en-US" dirty="0" smtClean="0"/>
              <a:t> and</a:t>
            </a:r>
          </a:p>
          <a:p>
            <a:endParaRPr lang="en-US" dirty="0" smtClean="0"/>
          </a:p>
          <a:p>
            <a:r>
              <a:rPr lang="en-US" dirty="0" smtClean="0"/>
              <a:t> finally study of</a:t>
            </a:r>
            <a:r>
              <a:rPr lang="en-US" b="1" dirty="0" smtClean="0"/>
              <a:t> </a:t>
            </a:r>
            <a:r>
              <a:rPr lang="en-US" b="1" dirty="0" err="1" smtClean="0"/>
              <a:t>behaviour</a:t>
            </a:r>
            <a:r>
              <a:rPr lang="en-US" dirty="0" smtClean="0"/>
              <a:t> ( when </a:t>
            </a:r>
            <a:r>
              <a:rPr lang="en-US" dirty="0" err="1" smtClean="0"/>
              <a:t>behaviour</a:t>
            </a:r>
            <a:r>
              <a:rPr lang="en-US" dirty="0" smtClean="0"/>
              <a:t> is taken in its comprehensive meaning involving all types of </a:t>
            </a:r>
            <a:r>
              <a:rPr lang="en-US" dirty="0" err="1" smtClean="0"/>
              <a:t>behaviour</a:t>
            </a:r>
            <a:r>
              <a:rPr lang="en-US" dirty="0" smtClean="0"/>
              <a:t> of </a:t>
            </a:r>
            <a:r>
              <a:rPr lang="en-US" b="1" dirty="0" smtClean="0"/>
              <a:t>all living organisms</a:t>
            </a:r>
            <a:r>
              <a:rPr lang="en-US" dirty="0" smtClean="0"/>
              <a:t>). </a:t>
            </a:r>
          </a:p>
          <a:p>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John C. Maxwell</a:t>
            </a:r>
            <a:endParaRPr lang="en-US" dirty="0"/>
          </a:p>
        </p:txBody>
      </p:sp>
      <p:sp>
        <p:nvSpPr>
          <p:cNvPr id="3" name="Content Placeholder 2"/>
          <p:cNvSpPr>
            <a:spLocks noGrp="1"/>
          </p:cNvSpPr>
          <p:nvPr>
            <p:ph idx="1"/>
          </p:nvPr>
        </p:nvSpPr>
        <p:spPr/>
        <p:txBody>
          <a:bodyPr/>
          <a:lstStyle/>
          <a:p>
            <a:pPr>
              <a:buNone/>
            </a:pPr>
            <a:r>
              <a:rPr lang="en-US" dirty="0" smtClean="0"/>
              <a:t> defines </a:t>
            </a:r>
            <a:r>
              <a:rPr lang="en-US" b="1" dirty="0" smtClean="0"/>
              <a:t>Attitude</a:t>
            </a:r>
            <a:r>
              <a:rPr lang="en-US" dirty="0" smtClean="0"/>
              <a:t> as:</a:t>
            </a:r>
          </a:p>
          <a:p>
            <a:endParaRPr lang="en-US" dirty="0" smtClean="0"/>
          </a:p>
          <a:p>
            <a:pPr>
              <a:buNone/>
            </a:pPr>
            <a:r>
              <a:rPr lang="en-US" b="1" dirty="0" smtClean="0"/>
              <a:t>‘An inward feeling expressed by </a:t>
            </a:r>
            <a:r>
              <a:rPr lang="en-US" b="1" dirty="0" err="1" smtClean="0"/>
              <a:t>behaviour</a:t>
            </a:r>
            <a:r>
              <a:rPr lang="en-US" b="1" dirty="0" smtClean="0"/>
              <a:t>’</a:t>
            </a:r>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Our </a:t>
            </a:r>
            <a:r>
              <a:rPr lang="en-US" b="1" dirty="0" smtClean="0"/>
              <a:t>attitude</a:t>
            </a:r>
            <a:r>
              <a:rPr lang="en-US" dirty="0" smtClean="0"/>
              <a:t> is the primary force that will determine whether we </a:t>
            </a:r>
            <a:r>
              <a:rPr lang="en-US" b="1" dirty="0" smtClean="0"/>
              <a:t>succeed or fail.</a:t>
            </a:r>
          </a:p>
          <a:p>
            <a:endParaRPr lang="en-US" b="1" dirty="0" smtClean="0"/>
          </a:p>
          <a:p>
            <a:r>
              <a:rPr lang="en-US" dirty="0" smtClean="0"/>
              <a:t>For some, </a:t>
            </a:r>
            <a:r>
              <a:rPr lang="en-US" b="1" dirty="0" smtClean="0"/>
              <a:t>attitude</a:t>
            </a:r>
            <a:r>
              <a:rPr lang="en-US" dirty="0" smtClean="0"/>
              <a:t> presents a difficulty in every opportunity; for others it presents an opportunity in every difficulty.</a:t>
            </a:r>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The very fact that the attitude </a:t>
            </a:r>
            <a:r>
              <a:rPr lang="en-US" b="1" dirty="0" smtClean="0"/>
              <a:t>“makes some” </a:t>
            </a:r>
            <a:r>
              <a:rPr lang="en-US" dirty="0" smtClean="0"/>
              <a:t>while </a:t>
            </a:r>
            <a:r>
              <a:rPr lang="en-US" b="1" dirty="0" smtClean="0"/>
              <a:t>“breaking others” </a:t>
            </a:r>
            <a:r>
              <a:rPr lang="en-US" dirty="0" smtClean="0"/>
              <a:t>is significant enough for us to explore its importance.</a:t>
            </a:r>
          </a:p>
          <a:p>
            <a:endParaRPr lang="en-US" dirty="0" smtClean="0"/>
          </a:p>
          <a:p>
            <a:r>
              <a:rPr lang="en-US" b="1" dirty="0" smtClean="0"/>
              <a:t>Attitude</a:t>
            </a:r>
            <a:r>
              <a:rPr lang="en-US" dirty="0" smtClean="0"/>
              <a:t>- it is  a thing which draws people to us or repels them.</a:t>
            </a:r>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THE WINNER’S EDGE IS IN THE </a:t>
            </a:r>
            <a:br>
              <a:rPr lang="en-US" b="1" dirty="0" smtClean="0"/>
            </a:br>
            <a:r>
              <a:rPr lang="en-US" b="1" dirty="0" smtClean="0"/>
              <a:t>ATTITUDE</a:t>
            </a:r>
            <a:endParaRPr lang="en-US" b="1" dirty="0"/>
          </a:p>
        </p:txBody>
      </p:sp>
      <p:graphicFrame>
        <p:nvGraphicFramePr>
          <p:cNvPr id="4" name="Content Placeholder 3"/>
          <p:cNvGraphicFramePr>
            <a:graphicFrameLocks noGrp="1"/>
          </p:cNvGraphicFramePr>
          <p:nvPr>
            <p:ph idx="1"/>
          </p:nvPr>
        </p:nvGraphicFramePr>
        <p:xfrm>
          <a:off x="827088" y="2052638"/>
          <a:ext cx="6711950" cy="3302000"/>
        </p:xfrm>
        <a:graphic>
          <a:graphicData uri="http://schemas.openxmlformats.org/drawingml/2006/table">
            <a:tbl>
              <a:tblPr firstRow="1" bandRow="1">
                <a:tableStyleId>{5C22544A-7EE6-4342-B048-85BDC9FD1C3A}</a:tableStyleId>
              </a:tblPr>
              <a:tblGrid>
                <a:gridCol w="1342390"/>
                <a:gridCol w="1342390"/>
                <a:gridCol w="1342390"/>
                <a:gridCol w="1342390"/>
                <a:gridCol w="1342390"/>
              </a:tblGrid>
              <a:tr h="370840">
                <a:tc>
                  <a:txBody>
                    <a:bodyPr/>
                    <a:lstStyle/>
                    <a:p>
                      <a:endParaRPr lang="en-US" dirty="0"/>
                    </a:p>
                  </a:txBody>
                  <a:tcPr marL="74577" marR="74577"/>
                </a:tc>
                <a:tc>
                  <a:txBody>
                    <a:bodyPr/>
                    <a:lstStyle/>
                    <a:p>
                      <a:r>
                        <a:rPr lang="en-US" dirty="0" smtClean="0"/>
                        <a:t>TALENT</a:t>
                      </a:r>
                      <a:endParaRPr lang="en-US" dirty="0"/>
                    </a:p>
                  </a:txBody>
                  <a:tcPr marL="74577" marR="74577"/>
                </a:tc>
                <a:tc>
                  <a:txBody>
                    <a:bodyPr/>
                    <a:lstStyle/>
                    <a:p>
                      <a:r>
                        <a:rPr lang="en-US" dirty="0" smtClean="0"/>
                        <a:t>IS  NOT </a:t>
                      </a:r>
                      <a:endParaRPr lang="en-US" dirty="0"/>
                    </a:p>
                  </a:txBody>
                  <a:tcPr marL="74577" marR="74577"/>
                </a:tc>
                <a:tc>
                  <a:txBody>
                    <a:bodyPr/>
                    <a:lstStyle/>
                    <a:p>
                      <a:r>
                        <a:rPr lang="en-US" dirty="0" smtClean="0"/>
                        <a:t>ENOUGH</a:t>
                      </a:r>
                      <a:endParaRPr lang="en-US" dirty="0"/>
                    </a:p>
                  </a:txBody>
                  <a:tcPr marL="74577" marR="74577"/>
                </a:tc>
                <a:tc>
                  <a:txBody>
                    <a:bodyPr/>
                    <a:lstStyle/>
                    <a:p>
                      <a:endParaRPr lang="en-US"/>
                    </a:p>
                  </a:txBody>
                  <a:tcPr marL="74577" marR="74577"/>
                </a:tc>
              </a:tr>
              <a:tr h="370840">
                <a:tc>
                  <a:txBody>
                    <a:bodyPr/>
                    <a:lstStyle/>
                    <a:p>
                      <a:r>
                        <a:rPr lang="en-US" dirty="0" smtClean="0"/>
                        <a:t>ABILITIES</a:t>
                      </a:r>
                      <a:endParaRPr lang="en-US" dirty="0"/>
                    </a:p>
                  </a:txBody>
                  <a:tcPr marL="74577" marR="74577"/>
                </a:tc>
                <a:tc>
                  <a:txBody>
                    <a:bodyPr/>
                    <a:lstStyle/>
                    <a:p>
                      <a:r>
                        <a:rPr lang="en-US" dirty="0" smtClean="0"/>
                        <a:t>PLUS</a:t>
                      </a:r>
                      <a:endParaRPr lang="en-US" dirty="0"/>
                    </a:p>
                  </a:txBody>
                  <a:tcPr marL="74577" marR="74577"/>
                </a:tc>
                <a:tc>
                  <a:txBody>
                    <a:bodyPr/>
                    <a:lstStyle/>
                    <a:p>
                      <a:r>
                        <a:rPr lang="en-US" dirty="0" smtClean="0"/>
                        <a:t>ATTITUDES</a:t>
                      </a:r>
                      <a:endParaRPr lang="en-US" dirty="0"/>
                    </a:p>
                  </a:txBody>
                  <a:tcPr marL="74577" marR="74577"/>
                </a:tc>
                <a:tc>
                  <a:txBody>
                    <a:bodyPr/>
                    <a:lstStyle/>
                    <a:p>
                      <a:r>
                        <a:rPr lang="en-US" dirty="0" smtClean="0"/>
                        <a:t>=</a:t>
                      </a:r>
                      <a:endParaRPr lang="en-US" dirty="0"/>
                    </a:p>
                  </a:txBody>
                  <a:tcPr marL="74577" marR="74577"/>
                </a:tc>
                <a:tc>
                  <a:txBody>
                    <a:bodyPr/>
                    <a:lstStyle/>
                    <a:p>
                      <a:r>
                        <a:rPr lang="en-US" dirty="0" smtClean="0"/>
                        <a:t>RESSULTS</a:t>
                      </a:r>
                      <a:endParaRPr lang="en-US" dirty="0"/>
                    </a:p>
                  </a:txBody>
                  <a:tcPr marL="74577" marR="74577"/>
                </a:tc>
              </a:tr>
              <a:tr h="370840">
                <a:tc>
                  <a:txBody>
                    <a:bodyPr/>
                    <a:lstStyle/>
                    <a:p>
                      <a:r>
                        <a:rPr lang="en-US" dirty="0" smtClean="0"/>
                        <a:t>GREAT</a:t>
                      </a:r>
                      <a:r>
                        <a:rPr lang="en-US" baseline="0" dirty="0" smtClean="0"/>
                        <a:t> TALENT</a:t>
                      </a:r>
                      <a:endParaRPr lang="en-US" dirty="0"/>
                    </a:p>
                  </a:txBody>
                  <a:tcPr marL="74577" marR="74577"/>
                </a:tc>
                <a:tc>
                  <a:txBody>
                    <a:bodyPr/>
                    <a:lstStyle/>
                    <a:p>
                      <a:r>
                        <a:rPr lang="en-US" dirty="0" smtClean="0"/>
                        <a:t>PLUS</a:t>
                      </a:r>
                      <a:endParaRPr lang="en-US" dirty="0"/>
                    </a:p>
                  </a:txBody>
                  <a:tcPr marL="74577" marR="74577"/>
                </a:tc>
                <a:tc>
                  <a:txBody>
                    <a:bodyPr/>
                    <a:lstStyle/>
                    <a:p>
                      <a:r>
                        <a:rPr lang="en-US" dirty="0" smtClean="0"/>
                        <a:t>ROTTEN ATTITUDES</a:t>
                      </a:r>
                      <a:endParaRPr lang="en-US" dirty="0"/>
                    </a:p>
                  </a:txBody>
                  <a:tcPr marL="74577" marR="74577"/>
                </a:tc>
                <a:tc>
                  <a:txBody>
                    <a:bodyPr/>
                    <a:lstStyle/>
                    <a:p>
                      <a:r>
                        <a:rPr lang="en-US" dirty="0" smtClean="0"/>
                        <a:t>=</a:t>
                      </a:r>
                      <a:endParaRPr lang="en-US" dirty="0"/>
                    </a:p>
                  </a:txBody>
                  <a:tcPr marL="74577" marR="74577"/>
                </a:tc>
                <a:tc>
                  <a:txBody>
                    <a:bodyPr/>
                    <a:lstStyle/>
                    <a:p>
                      <a:r>
                        <a:rPr lang="en-US" dirty="0" smtClean="0"/>
                        <a:t>BAD TEAM</a:t>
                      </a:r>
                      <a:endParaRPr lang="en-US" dirty="0"/>
                    </a:p>
                  </a:txBody>
                  <a:tcPr marL="74577" marR="74577"/>
                </a:tc>
              </a:tr>
              <a:tr h="370840">
                <a:tc>
                  <a:txBody>
                    <a:bodyPr/>
                    <a:lstStyle/>
                    <a:p>
                      <a:r>
                        <a:rPr lang="en-US" dirty="0" smtClean="0"/>
                        <a:t>GREAT TALENT</a:t>
                      </a:r>
                      <a:endParaRPr lang="en-US" dirty="0"/>
                    </a:p>
                  </a:txBody>
                  <a:tcPr marL="74577" marR="74577"/>
                </a:tc>
                <a:tc>
                  <a:txBody>
                    <a:bodyPr/>
                    <a:lstStyle/>
                    <a:p>
                      <a:r>
                        <a:rPr lang="en-US" dirty="0" smtClean="0"/>
                        <a:t>PLUS</a:t>
                      </a:r>
                      <a:endParaRPr lang="en-US" dirty="0"/>
                    </a:p>
                  </a:txBody>
                  <a:tcPr marL="74577" marR="74577"/>
                </a:tc>
                <a:tc>
                  <a:txBody>
                    <a:bodyPr/>
                    <a:lstStyle/>
                    <a:p>
                      <a:r>
                        <a:rPr lang="en-US" dirty="0" smtClean="0"/>
                        <a:t>BAD ATTITUDES</a:t>
                      </a:r>
                      <a:endParaRPr lang="en-US" dirty="0"/>
                    </a:p>
                  </a:txBody>
                  <a:tcPr marL="74577" marR="74577"/>
                </a:tc>
                <a:tc>
                  <a:txBody>
                    <a:bodyPr/>
                    <a:lstStyle/>
                    <a:p>
                      <a:r>
                        <a:rPr lang="en-US" dirty="0" smtClean="0"/>
                        <a:t>=</a:t>
                      </a:r>
                      <a:endParaRPr lang="en-US" dirty="0"/>
                    </a:p>
                  </a:txBody>
                  <a:tcPr marL="74577" marR="74577"/>
                </a:tc>
                <a:tc>
                  <a:txBody>
                    <a:bodyPr/>
                    <a:lstStyle/>
                    <a:p>
                      <a:r>
                        <a:rPr lang="en-US" dirty="0" smtClean="0"/>
                        <a:t>AVERAGE TEAM</a:t>
                      </a:r>
                      <a:endParaRPr lang="en-US" dirty="0"/>
                    </a:p>
                  </a:txBody>
                  <a:tcPr marL="74577" marR="74577"/>
                </a:tc>
              </a:tr>
              <a:tr h="370840">
                <a:tc>
                  <a:txBody>
                    <a:bodyPr/>
                    <a:lstStyle/>
                    <a:p>
                      <a:r>
                        <a:rPr lang="en-US" dirty="0" smtClean="0"/>
                        <a:t>GREAT TALENT</a:t>
                      </a:r>
                      <a:endParaRPr lang="en-US" dirty="0"/>
                    </a:p>
                  </a:txBody>
                  <a:tcPr marL="74577" marR="74577"/>
                </a:tc>
                <a:tc>
                  <a:txBody>
                    <a:bodyPr/>
                    <a:lstStyle/>
                    <a:p>
                      <a:r>
                        <a:rPr lang="en-US" dirty="0" smtClean="0"/>
                        <a:t>PLUS</a:t>
                      </a:r>
                      <a:endParaRPr lang="en-US" dirty="0"/>
                    </a:p>
                  </a:txBody>
                  <a:tcPr marL="74577" marR="74577"/>
                </a:tc>
                <a:tc>
                  <a:txBody>
                    <a:bodyPr/>
                    <a:lstStyle/>
                    <a:p>
                      <a:r>
                        <a:rPr lang="en-US" dirty="0" smtClean="0"/>
                        <a:t>AVERAGE ATTITUDES</a:t>
                      </a:r>
                      <a:endParaRPr lang="en-US" dirty="0"/>
                    </a:p>
                  </a:txBody>
                  <a:tcPr marL="74577" marR="74577"/>
                </a:tc>
                <a:tc>
                  <a:txBody>
                    <a:bodyPr/>
                    <a:lstStyle/>
                    <a:p>
                      <a:r>
                        <a:rPr lang="en-US" dirty="0" smtClean="0"/>
                        <a:t>=</a:t>
                      </a:r>
                      <a:endParaRPr lang="en-US" dirty="0"/>
                    </a:p>
                  </a:txBody>
                  <a:tcPr marL="74577" marR="74577"/>
                </a:tc>
                <a:tc>
                  <a:txBody>
                    <a:bodyPr/>
                    <a:lstStyle/>
                    <a:p>
                      <a:r>
                        <a:rPr lang="en-US" dirty="0" smtClean="0"/>
                        <a:t>GOOD TEAM</a:t>
                      </a:r>
                      <a:endParaRPr lang="en-US" dirty="0"/>
                    </a:p>
                  </a:txBody>
                  <a:tcPr marL="74577" marR="74577"/>
                </a:tc>
              </a:tr>
              <a:tr h="370840">
                <a:tc>
                  <a:txBody>
                    <a:bodyPr/>
                    <a:lstStyle/>
                    <a:p>
                      <a:r>
                        <a:rPr lang="en-US" dirty="0" smtClean="0"/>
                        <a:t>GREAT TALENT</a:t>
                      </a:r>
                      <a:endParaRPr lang="en-US" dirty="0"/>
                    </a:p>
                  </a:txBody>
                  <a:tcPr marL="74577" marR="74577"/>
                </a:tc>
                <a:tc>
                  <a:txBody>
                    <a:bodyPr/>
                    <a:lstStyle/>
                    <a:p>
                      <a:r>
                        <a:rPr lang="en-US" dirty="0" smtClean="0"/>
                        <a:t>PLUS</a:t>
                      </a:r>
                      <a:endParaRPr lang="en-US" dirty="0"/>
                    </a:p>
                  </a:txBody>
                  <a:tcPr marL="74577" marR="74577"/>
                </a:tc>
                <a:tc>
                  <a:txBody>
                    <a:bodyPr/>
                    <a:lstStyle/>
                    <a:p>
                      <a:r>
                        <a:rPr lang="en-US" dirty="0" smtClean="0"/>
                        <a:t>GOOD ATTITUDES</a:t>
                      </a:r>
                      <a:endParaRPr lang="en-US" dirty="0"/>
                    </a:p>
                  </a:txBody>
                  <a:tcPr marL="74577" marR="74577"/>
                </a:tc>
                <a:tc>
                  <a:txBody>
                    <a:bodyPr/>
                    <a:lstStyle/>
                    <a:p>
                      <a:r>
                        <a:rPr lang="en-US" dirty="0" smtClean="0"/>
                        <a:t>=</a:t>
                      </a:r>
                      <a:endParaRPr lang="en-US" dirty="0"/>
                    </a:p>
                  </a:txBody>
                  <a:tcPr marL="74577" marR="74577"/>
                </a:tc>
                <a:tc>
                  <a:txBody>
                    <a:bodyPr/>
                    <a:lstStyle/>
                    <a:p>
                      <a:r>
                        <a:rPr lang="en-US" dirty="0" smtClean="0"/>
                        <a:t>GREAT TEAM</a:t>
                      </a:r>
                      <a:endParaRPr lang="en-US" dirty="0"/>
                    </a:p>
                  </a:txBody>
                  <a:tcPr marL="74577" marR="74577"/>
                </a:tc>
              </a:tr>
            </a:tbl>
          </a:graphicData>
        </a:graphic>
      </p:graphicFrame>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OBJECTIVE # TWO</a:t>
            </a:r>
            <a:endParaRPr lang="en-US" b="1" dirty="0"/>
          </a:p>
        </p:txBody>
      </p:sp>
      <p:sp>
        <p:nvSpPr>
          <p:cNvPr id="3" name="Content Placeholder 2"/>
          <p:cNvSpPr>
            <a:spLocks noGrp="1"/>
          </p:cNvSpPr>
          <p:nvPr>
            <p:ph idx="1"/>
          </p:nvPr>
        </p:nvSpPr>
        <p:spPr/>
        <p:txBody>
          <a:bodyPr/>
          <a:lstStyle/>
          <a:p>
            <a:endParaRPr lang="en-US"/>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 </a:t>
            </a:r>
            <a:r>
              <a:rPr lang="en-US" b="1" dirty="0" smtClean="0"/>
              <a:t>1.2 Importance </a:t>
            </a:r>
            <a:r>
              <a:rPr lang="en-US" b="1" dirty="0"/>
              <a:t>of P</a:t>
            </a:r>
            <a:r>
              <a:rPr lang="en-US" b="1" dirty="0" smtClean="0"/>
              <a:t>sychology </a:t>
            </a:r>
            <a:r>
              <a:rPr lang="en-US" b="1" dirty="0"/>
              <a:t>in </a:t>
            </a:r>
            <a:r>
              <a:rPr lang="en-US" b="1" dirty="0" smtClean="0"/>
              <a:t>Public </a:t>
            </a:r>
            <a:r>
              <a:rPr lang="en-US" b="1" dirty="0"/>
              <a:t>H</a:t>
            </a:r>
            <a:r>
              <a:rPr lang="en-US" b="1" dirty="0" smtClean="0"/>
              <a:t>ealth </a:t>
            </a:r>
            <a:r>
              <a:rPr lang="en-US" b="1" dirty="0"/>
              <a:t>W</a:t>
            </a:r>
            <a:r>
              <a:rPr lang="en-US" b="1" dirty="0" smtClean="0"/>
              <a:t>ork</a:t>
            </a:r>
            <a:r>
              <a:rPr lang="en-US" b="1" dirty="0"/>
              <a:t>.</a:t>
            </a:r>
          </a:p>
        </p:txBody>
      </p:sp>
      <p:sp>
        <p:nvSpPr>
          <p:cNvPr id="3" name="Content Placeholder 2"/>
          <p:cNvSpPr>
            <a:spLocks noGrp="1"/>
          </p:cNvSpPr>
          <p:nvPr>
            <p:ph idx="1"/>
          </p:nvPr>
        </p:nvSpPr>
        <p:spPr/>
        <p:txBody>
          <a:bodyPr/>
          <a:lstStyle/>
          <a:p>
            <a:r>
              <a:rPr lang="en-US" dirty="0"/>
              <a:t> The branch of psychology that deals with communities is social psychology. </a:t>
            </a:r>
            <a:endParaRPr lang="en-US" dirty="0" smtClean="0"/>
          </a:p>
          <a:p>
            <a:endParaRPr lang="en-US" dirty="0"/>
          </a:p>
          <a:p>
            <a:r>
              <a:rPr lang="en-US" dirty="0" err="1"/>
              <a:t>Allport</a:t>
            </a:r>
            <a:r>
              <a:rPr lang="en-US" dirty="0"/>
              <a:t> (1968) describes</a:t>
            </a:r>
            <a:r>
              <a:rPr lang="en-US" b="1" dirty="0"/>
              <a:t> social psychology</a:t>
            </a:r>
            <a:r>
              <a:rPr lang="en-US" dirty="0"/>
              <a:t> as being concerned ‘to understand and explain how the thought, feeling and behaviour of individuals are influenced by actual, imagined or implied presence of others’</a:t>
            </a:r>
          </a:p>
        </p:txBody>
      </p:sp>
    </p:spTree>
    <p:extLst>
      <p:ext uri="{BB962C8B-B14F-4D97-AF65-F5344CB8AC3E}">
        <p14:creationId xmlns:p14="http://schemas.microsoft.com/office/powerpoint/2010/main" val="306585884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Social Psychology: what it deals with.</a:t>
            </a:r>
            <a:r>
              <a:rPr lang="en-US" dirty="0" smtClean="0"/>
              <a:t> </a:t>
            </a:r>
            <a:endParaRPr lang="en-US" dirty="0"/>
          </a:p>
        </p:txBody>
      </p:sp>
      <p:sp>
        <p:nvSpPr>
          <p:cNvPr id="3" name="Content Placeholder 2"/>
          <p:cNvSpPr>
            <a:spLocks noGrp="1"/>
          </p:cNvSpPr>
          <p:nvPr>
            <p:ph idx="1"/>
          </p:nvPr>
        </p:nvSpPr>
        <p:spPr/>
        <p:txBody>
          <a:bodyPr/>
          <a:lstStyle/>
          <a:p>
            <a:r>
              <a:rPr lang="en-US" dirty="0"/>
              <a:t> </a:t>
            </a:r>
            <a:r>
              <a:rPr lang="en-US" dirty="0" smtClean="0"/>
              <a:t>S.P </a:t>
            </a:r>
            <a:r>
              <a:rPr lang="en-US" dirty="0"/>
              <a:t>deals with the </a:t>
            </a:r>
            <a:r>
              <a:rPr lang="en-US" dirty="0" smtClean="0"/>
              <a:t>group </a:t>
            </a:r>
            <a:r>
              <a:rPr lang="en-US" dirty="0"/>
              <a:t>behaviour and inter-relationships of people with other people. </a:t>
            </a:r>
            <a:endParaRPr lang="en-US" dirty="0" smtClean="0"/>
          </a:p>
          <a:p>
            <a:endParaRPr lang="en-US" dirty="0"/>
          </a:p>
          <a:p>
            <a:r>
              <a:rPr lang="en-US" dirty="0" smtClean="0"/>
              <a:t>Group </a:t>
            </a:r>
            <a:r>
              <a:rPr lang="en-US" dirty="0"/>
              <a:t>dynamics, likes, and dislikes, interests and attitudes, social distance and prejudices of the people in their personal and social relationships form the subject matter of the branch</a:t>
            </a:r>
          </a:p>
        </p:txBody>
      </p:sp>
    </p:spTree>
    <p:extLst>
      <p:ext uri="{BB962C8B-B14F-4D97-AF65-F5344CB8AC3E}">
        <p14:creationId xmlns:p14="http://schemas.microsoft.com/office/powerpoint/2010/main" val="144614804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LEADERSHIP IN PUBLIC H. WORK</a:t>
            </a:r>
            <a:endParaRPr lang="en-US" b="1" dirty="0"/>
          </a:p>
        </p:txBody>
      </p:sp>
      <p:sp>
        <p:nvSpPr>
          <p:cNvPr id="3" name="Content Placeholder 2"/>
          <p:cNvSpPr>
            <a:spLocks noGrp="1"/>
          </p:cNvSpPr>
          <p:nvPr>
            <p:ph idx="1"/>
          </p:nvPr>
        </p:nvSpPr>
        <p:spPr/>
        <p:txBody>
          <a:bodyPr>
            <a:normAutofit lnSpcReduction="10000"/>
          </a:bodyPr>
          <a:lstStyle/>
          <a:p>
            <a:pPr>
              <a:buNone/>
            </a:pPr>
            <a:r>
              <a:rPr lang="en-US" dirty="0" smtClean="0"/>
              <a:t> </a:t>
            </a:r>
          </a:p>
          <a:p>
            <a:r>
              <a:rPr lang="en-US" dirty="0" smtClean="0"/>
              <a:t>Def. A leader</a:t>
            </a:r>
          </a:p>
          <a:p>
            <a:endParaRPr lang="en-US" dirty="0" smtClean="0"/>
          </a:p>
          <a:p>
            <a:r>
              <a:rPr lang="en-US" dirty="0" smtClean="0"/>
              <a:t>Leadership styles</a:t>
            </a:r>
          </a:p>
          <a:p>
            <a:endParaRPr lang="en-US" dirty="0" smtClean="0"/>
          </a:p>
          <a:p>
            <a:r>
              <a:rPr lang="en-US" dirty="0" smtClean="0"/>
              <a:t>Role of the Leader in a team</a:t>
            </a:r>
          </a:p>
          <a:p>
            <a:endParaRPr lang="en-US" dirty="0" smtClean="0"/>
          </a:p>
          <a:p>
            <a:r>
              <a:rPr lang="en-US" dirty="0" smtClean="0"/>
              <a:t>Team dynamics/formation/stages</a:t>
            </a:r>
          </a:p>
          <a:p>
            <a:endParaRPr lang="en-US" smtClean="0"/>
          </a:p>
          <a:p>
            <a:r>
              <a:rPr lang="en-US" smtClean="0"/>
              <a:t>Team </a:t>
            </a:r>
            <a:r>
              <a:rPr lang="en-US" dirty="0" smtClean="0"/>
              <a:t>members’ role-</a:t>
            </a:r>
            <a:r>
              <a:rPr lang="en-US" dirty="0" err="1" smtClean="0"/>
              <a:t>Belbin’s</a:t>
            </a:r>
            <a:endParaRPr lang="en-US"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EXAMPLES OF LEADERS</a:t>
            </a:r>
            <a:endParaRPr lang="en-US" b="1" dirty="0"/>
          </a:p>
        </p:txBody>
      </p:sp>
      <p:sp>
        <p:nvSpPr>
          <p:cNvPr id="3" name="Content Placeholder 2"/>
          <p:cNvSpPr>
            <a:spLocks noGrp="1"/>
          </p:cNvSpPr>
          <p:nvPr>
            <p:ph idx="1"/>
          </p:nvPr>
        </p:nvSpPr>
        <p:spPr/>
        <p:txBody>
          <a:bodyPr/>
          <a:lstStyle/>
          <a:p>
            <a:r>
              <a:rPr lang="en-US" dirty="0" smtClean="0"/>
              <a:t>Give  examples of your favored leader</a:t>
            </a:r>
            <a:endParaRPr lang="en-US"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WHAT DO YOU LIKE MOST ABOUT HIM/HER?</a:t>
            </a:r>
            <a:endParaRPr lang="en-US" b="1" dirty="0"/>
          </a:p>
        </p:txBody>
      </p:sp>
      <p:sp>
        <p:nvSpPr>
          <p:cNvPr id="3" name="Content Placeholder 2"/>
          <p:cNvSpPr>
            <a:spLocks noGrp="1"/>
          </p:cNvSpPr>
          <p:nvPr>
            <p:ph idx="1"/>
          </p:nvPr>
        </p:nvSpPr>
        <p:spPr/>
        <p:txBody>
          <a:bodyPr/>
          <a:lstStyle/>
          <a:p>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NATURE OF PSYCHOLOGY</a:t>
            </a:r>
            <a:endParaRPr lang="en-US" b="1" dirty="0"/>
          </a:p>
        </p:txBody>
      </p:sp>
      <p:sp>
        <p:nvSpPr>
          <p:cNvPr id="3" name="Content Placeholder 2"/>
          <p:cNvSpPr>
            <a:spLocks noGrp="1"/>
          </p:cNvSpPr>
          <p:nvPr>
            <p:ph idx="1"/>
          </p:nvPr>
        </p:nvSpPr>
        <p:spPr/>
        <p:txBody>
          <a:bodyPr>
            <a:normAutofit/>
          </a:bodyPr>
          <a:lstStyle/>
          <a:p>
            <a:r>
              <a:rPr lang="en-US" dirty="0" smtClean="0"/>
              <a:t>Nature of psychology is quite </a:t>
            </a:r>
            <a:r>
              <a:rPr lang="en-US" b="1" dirty="0" smtClean="0"/>
              <a:t>scientific</a:t>
            </a:r>
            <a:r>
              <a:rPr lang="en-US" dirty="0" smtClean="0"/>
              <a:t> and not </a:t>
            </a:r>
            <a:r>
              <a:rPr lang="en-US" b="1" dirty="0" smtClean="0"/>
              <a:t>philosophical or mysterious</a:t>
            </a:r>
            <a:r>
              <a:rPr lang="en-US" dirty="0" smtClean="0"/>
              <a:t> as supposed to be considered in days gone by.</a:t>
            </a:r>
          </a:p>
          <a:p>
            <a:r>
              <a:rPr lang="en-US" dirty="0" smtClean="0"/>
              <a:t> Like sciences, it believes in </a:t>
            </a:r>
            <a:r>
              <a:rPr lang="en-US" b="1" dirty="0" smtClean="0"/>
              <a:t>cause and other</a:t>
            </a:r>
            <a:r>
              <a:rPr lang="en-US" dirty="0" smtClean="0"/>
              <a:t> scientific methods for its study, </a:t>
            </a:r>
          </a:p>
          <a:p>
            <a:r>
              <a:rPr lang="en-US" dirty="0" smtClean="0"/>
              <a:t>possesses a </a:t>
            </a:r>
            <a:r>
              <a:rPr lang="en-US" b="1" dirty="0" smtClean="0"/>
              <a:t>universally</a:t>
            </a:r>
            <a:r>
              <a:rPr lang="en-US" dirty="0" smtClean="0"/>
              <a:t> accepted body of facts and believes in the </a:t>
            </a:r>
            <a:r>
              <a:rPr lang="en-US" b="1" dirty="0" smtClean="0"/>
              <a:t>modification</a:t>
            </a:r>
            <a:r>
              <a:rPr lang="en-US" dirty="0" smtClean="0"/>
              <a:t> and alterations in its principles thorough </a:t>
            </a:r>
            <a:r>
              <a:rPr lang="en-US" b="1" dirty="0" smtClean="0"/>
              <a:t>future researches and findings</a:t>
            </a:r>
            <a:r>
              <a:rPr lang="en-US" dirty="0" smtClean="0"/>
              <a:t>.</a:t>
            </a:r>
          </a:p>
          <a:p>
            <a:endParaRPr lang="en-US"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DEF: OF LEADERSHIP</a:t>
            </a:r>
            <a:endParaRPr lang="en-US" b="1" dirty="0"/>
          </a:p>
        </p:txBody>
      </p:sp>
      <p:sp>
        <p:nvSpPr>
          <p:cNvPr id="3" name="Content Placeholder 2"/>
          <p:cNvSpPr>
            <a:spLocks noGrp="1"/>
          </p:cNvSpPr>
          <p:nvPr>
            <p:ph idx="1"/>
          </p:nvPr>
        </p:nvSpPr>
        <p:spPr/>
        <p:txBody>
          <a:bodyPr/>
          <a:lstStyle/>
          <a:p>
            <a:r>
              <a:rPr lang="en-US" dirty="0" smtClean="0"/>
              <a:t>It seems everybody defines leadership differently.</a:t>
            </a:r>
            <a:endParaRPr lang="en-US"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JOHN MAXWELL DEFINES LEADERSHIP:</a:t>
            </a:r>
            <a:endParaRPr lang="en-US" b="1" dirty="0"/>
          </a:p>
        </p:txBody>
      </p:sp>
      <p:sp>
        <p:nvSpPr>
          <p:cNvPr id="3" name="Content Placeholder 2"/>
          <p:cNvSpPr>
            <a:spLocks noGrp="1"/>
          </p:cNvSpPr>
          <p:nvPr>
            <p:ph idx="1"/>
          </p:nvPr>
        </p:nvSpPr>
        <p:spPr/>
        <p:txBody>
          <a:bodyPr/>
          <a:lstStyle/>
          <a:p>
            <a:endParaRPr lang="en-US" dirty="0" smtClean="0"/>
          </a:p>
          <a:p>
            <a:r>
              <a:rPr lang="en-US" dirty="0" smtClean="0"/>
              <a:t>“A </a:t>
            </a:r>
            <a:r>
              <a:rPr lang="en-US" b="1" dirty="0" smtClean="0"/>
              <a:t>leader</a:t>
            </a:r>
            <a:r>
              <a:rPr lang="en-US" dirty="0" smtClean="0"/>
              <a:t> is one who </a:t>
            </a:r>
            <a:r>
              <a:rPr lang="en-US" b="1" dirty="0" smtClean="0"/>
              <a:t>knows the way, goes the way, and shows the way.</a:t>
            </a:r>
            <a:r>
              <a:rPr lang="en-US" dirty="0" smtClean="0"/>
              <a:t>”</a:t>
            </a:r>
          </a:p>
          <a:p>
            <a:endParaRPr lang="en-US" dirty="0" smtClean="0"/>
          </a:p>
          <a:p>
            <a:r>
              <a:rPr lang="en-US" dirty="0" smtClean="0"/>
              <a:t>A </a:t>
            </a:r>
            <a:r>
              <a:rPr lang="en-US" b="1" dirty="0" smtClean="0"/>
              <a:t>good leader</a:t>
            </a:r>
            <a:r>
              <a:rPr lang="en-US" dirty="0" smtClean="0"/>
              <a:t> has a </a:t>
            </a:r>
            <a:r>
              <a:rPr lang="en-US" b="1" dirty="0" smtClean="0"/>
              <a:t>futuristic vision</a:t>
            </a:r>
            <a:r>
              <a:rPr lang="en-US" dirty="0" smtClean="0"/>
              <a:t> &amp; knows how to turn his ideas into real-world success stories.</a:t>
            </a:r>
            <a:endParaRPr lang="en-US"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JOHN C. MAXWELL SAYS:</a:t>
            </a:r>
            <a:endParaRPr lang="en-US" b="1" dirty="0"/>
          </a:p>
        </p:txBody>
      </p:sp>
      <p:sp>
        <p:nvSpPr>
          <p:cNvPr id="3" name="Content Placeholder 2"/>
          <p:cNvSpPr>
            <a:spLocks noGrp="1"/>
          </p:cNvSpPr>
          <p:nvPr>
            <p:ph idx="1"/>
          </p:nvPr>
        </p:nvSpPr>
        <p:spPr/>
        <p:txBody>
          <a:bodyPr/>
          <a:lstStyle/>
          <a:p>
            <a:endParaRPr lang="en-US" dirty="0" smtClean="0"/>
          </a:p>
          <a:p>
            <a:pPr>
              <a:buNone/>
            </a:pPr>
            <a:r>
              <a:rPr lang="en-US" b="1" dirty="0" smtClean="0"/>
              <a:t>      </a:t>
            </a:r>
          </a:p>
          <a:p>
            <a:pPr>
              <a:buNone/>
            </a:pPr>
            <a:r>
              <a:rPr lang="en-US" b="1" dirty="0" smtClean="0"/>
              <a:t>    ‘’Everything rises &amp; </a:t>
            </a:r>
            <a:r>
              <a:rPr lang="en-US" b="1" smtClean="0"/>
              <a:t>falls with </a:t>
            </a:r>
            <a:r>
              <a:rPr lang="en-US" b="1" dirty="0" smtClean="0"/>
              <a:t>leadership”</a:t>
            </a:r>
            <a:endParaRPr lang="en-US" b="1"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OVER &amp; ABOVE LEADERSHIP IS ABOUT:</a:t>
            </a:r>
            <a:endParaRPr lang="en-US" b="1" dirty="0"/>
          </a:p>
        </p:txBody>
      </p:sp>
      <p:sp>
        <p:nvSpPr>
          <p:cNvPr id="3" name="Content Placeholder 2"/>
          <p:cNvSpPr>
            <a:spLocks noGrp="1"/>
          </p:cNvSpPr>
          <p:nvPr>
            <p:ph idx="1"/>
          </p:nvPr>
        </p:nvSpPr>
        <p:spPr/>
        <p:txBody>
          <a:bodyPr/>
          <a:lstStyle/>
          <a:p>
            <a:pPr>
              <a:buNone/>
            </a:pPr>
            <a:r>
              <a:rPr lang="en-US" b="1" dirty="0" smtClean="0"/>
              <a:t>                 </a:t>
            </a:r>
          </a:p>
          <a:p>
            <a:pPr>
              <a:buNone/>
            </a:pPr>
            <a:r>
              <a:rPr lang="en-US" b="1" dirty="0" smtClean="0"/>
              <a:t>                </a:t>
            </a:r>
          </a:p>
          <a:p>
            <a:pPr>
              <a:buNone/>
            </a:pPr>
            <a:r>
              <a:rPr lang="en-US" b="1" dirty="0" smtClean="0"/>
              <a:t>                       ‘Exerting Influence’</a:t>
            </a:r>
            <a:endParaRPr lang="en-US" b="1"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QUALITIES</a:t>
            </a:r>
            <a:endParaRPr lang="en-US" b="1" dirty="0"/>
          </a:p>
        </p:txBody>
      </p:sp>
      <p:sp>
        <p:nvSpPr>
          <p:cNvPr id="3" name="Content Placeholder 2"/>
          <p:cNvSpPr>
            <a:spLocks noGrp="1"/>
          </p:cNvSpPr>
          <p:nvPr>
            <p:ph idx="1"/>
          </p:nvPr>
        </p:nvSpPr>
        <p:spPr/>
        <p:txBody>
          <a:bodyPr/>
          <a:lstStyle/>
          <a:p>
            <a:endParaRPr lang="en-US"/>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INTEGRITY</a:t>
            </a:r>
            <a:endParaRPr lang="en-US" b="1" dirty="0"/>
          </a:p>
        </p:txBody>
      </p:sp>
      <p:sp>
        <p:nvSpPr>
          <p:cNvPr id="3" name="Content Placeholder 2"/>
          <p:cNvSpPr>
            <a:spLocks noGrp="1"/>
          </p:cNvSpPr>
          <p:nvPr>
            <p:ph idx="1"/>
          </p:nvPr>
        </p:nvSpPr>
        <p:spPr/>
        <p:txBody>
          <a:bodyPr/>
          <a:lstStyle/>
          <a:p>
            <a:r>
              <a:rPr lang="en-US" dirty="0" smtClean="0"/>
              <a:t>Is the </a:t>
            </a:r>
            <a:r>
              <a:rPr lang="en-US" b="1" dirty="0" smtClean="0"/>
              <a:t>supreme quality</a:t>
            </a:r>
            <a:r>
              <a:rPr lang="en-US" dirty="0" smtClean="0"/>
              <a:t> of leadership.</a:t>
            </a:r>
          </a:p>
          <a:p>
            <a:endParaRPr lang="en-US" dirty="0" smtClean="0"/>
          </a:p>
          <a:p>
            <a:r>
              <a:rPr lang="en-US" dirty="0" smtClean="0"/>
              <a:t>Without it, no </a:t>
            </a:r>
            <a:r>
              <a:rPr lang="en-US" b="1" dirty="0" smtClean="0"/>
              <a:t>real success</a:t>
            </a:r>
            <a:r>
              <a:rPr lang="en-US" dirty="0" smtClean="0"/>
              <a:t> is possible.</a:t>
            </a:r>
          </a:p>
          <a:p>
            <a:endParaRPr lang="en-US" dirty="0" smtClean="0"/>
          </a:p>
          <a:p>
            <a:r>
              <a:rPr lang="en-US" b="1" dirty="0" smtClean="0"/>
              <a:t>Honesty &amp; Integrity</a:t>
            </a:r>
            <a:r>
              <a:rPr lang="en-US" dirty="0" smtClean="0"/>
              <a:t> are two important ingredients which make a good leader.</a:t>
            </a:r>
            <a:endParaRPr lang="en-US"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INTEGRITY CONT’</a:t>
            </a:r>
            <a:endParaRPr lang="en-US" b="1" dirty="0"/>
          </a:p>
        </p:txBody>
      </p:sp>
      <p:sp>
        <p:nvSpPr>
          <p:cNvPr id="3" name="Content Placeholder 2"/>
          <p:cNvSpPr>
            <a:spLocks noGrp="1"/>
          </p:cNvSpPr>
          <p:nvPr>
            <p:ph idx="1"/>
          </p:nvPr>
        </p:nvSpPr>
        <p:spPr/>
        <p:txBody>
          <a:bodyPr/>
          <a:lstStyle/>
          <a:p>
            <a:pPr marL="0" indent="0">
              <a:buNone/>
            </a:pPr>
            <a:r>
              <a:rPr lang="en-US" dirty="0" smtClean="0"/>
              <a:t>Is ‘the state of being complete and unified’</a:t>
            </a:r>
          </a:p>
          <a:p>
            <a:pPr marL="0" indent="0">
              <a:buNone/>
            </a:pPr>
            <a:endParaRPr lang="en-US" dirty="0" smtClean="0"/>
          </a:p>
          <a:p>
            <a:pPr marL="0" indent="0">
              <a:buNone/>
            </a:pPr>
            <a:r>
              <a:rPr lang="en-US" dirty="0" smtClean="0"/>
              <a:t>When I have integrity, my words &amp; my deeds match up.</a:t>
            </a:r>
            <a:endParaRPr lang="en-US"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b="1" dirty="0" smtClean="0"/>
          </a:p>
          <a:p>
            <a:r>
              <a:rPr lang="en-US" b="1" dirty="0" smtClean="0"/>
              <a:t>Integrity:</a:t>
            </a:r>
            <a:r>
              <a:rPr lang="en-US" dirty="0" smtClean="0"/>
              <a:t>  is what compels you to do the right thing all the time.</a:t>
            </a:r>
          </a:p>
          <a:p>
            <a:endParaRPr lang="en-US" b="1" dirty="0" smtClean="0"/>
          </a:p>
          <a:p>
            <a:r>
              <a:rPr lang="en-US" b="1" dirty="0" smtClean="0"/>
              <a:t>Integrity</a:t>
            </a:r>
            <a:r>
              <a:rPr lang="en-US" dirty="0" smtClean="0"/>
              <a:t>: is the </a:t>
            </a:r>
            <a:r>
              <a:rPr lang="en-US" b="1" dirty="0" smtClean="0"/>
              <a:t>value </a:t>
            </a:r>
            <a:r>
              <a:rPr lang="en-US" dirty="0" smtClean="0"/>
              <a:t>we place on ourselves.</a:t>
            </a:r>
          </a:p>
          <a:p>
            <a:endParaRPr lang="en-US"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HENRY KRAVIS  said,</a:t>
            </a:r>
            <a:endParaRPr lang="en-US" dirty="0"/>
          </a:p>
        </p:txBody>
      </p:sp>
      <p:sp>
        <p:nvSpPr>
          <p:cNvPr id="3" name="Content Placeholder 2"/>
          <p:cNvSpPr>
            <a:spLocks noGrp="1"/>
          </p:cNvSpPr>
          <p:nvPr>
            <p:ph idx="1"/>
          </p:nvPr>
        </p:nvSpPr>
        <p:spPr/>
        <p:txBody>
          <a:bodyPr/>
          <a:lstStyle/>
          <a:p>
            <a:endParaRPr lang="en-US" dirty="0" smtClean="0"/>
          </a:p>
          <a:p>
            <a:r>
              <a:rPr lang="en-US" dirty="0" smtClean="0"/>
              <a:t>“If you don’t have </a:t>
            </a:r>
            <a:r>
              <a:rPr lang="en-US" b="1" dirty="0" smtClean="0"/>
              <a:t>integrity,</a:t>
            </a:r>
            <a:r>
              <a:rPr lang="en-US" dirty="0" smtClean="0"/>
              <a:t>  you have </a:t>
            </a:r>
            <a:r>
              <a:rPr lang="en-US" b="1" dirty="0" smtClean="0"/>
              <a:t>nothing. </a:t>
            </a:r>
            <a:r>
              <a:rPr lang="en-US" dirty="0" smtClean="0"/>
              <a:t> You can’t buy it. You can have all the money in the world, but if you are not a</a:t>
            </a:r>
            <a:r>
              <a:rPr lang="en-US" b="1" dirty="0" smtClean="0"/>
              <a:t> moral &amp; ethical person,</a:t>
            </a:r>
            <a:r>
              <a:rPr lang="en-US" dirty="0" smtClean="0"/>
              <a:t> you really have nothing”.</a:t>
            </a:r>
            <a:endParaRPr lang="en-US"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OTHER QUALITIES</a:t>
            </a:r>
            <a:endParaRPr lang="en-US" b="1" dirty="0"/>
          </a:p>
        </p:txBody>
      </p:sp>
      <p:sp>
        <p:nvSpPr>
          <p:cNvPr id="3" name="Content Placeholder 2"/>
          <p:cNvSpPr>
            <a:spLocks noGrp="1"/>
          </p:cNvSpPr>
          <p:nvPr>
            <p:ph idx="1"/>
          </p:nvPr>
        </p:nvSpPr>
        <p:spPr/>
        <p:txBody>
          <a:bodyPr>
            <a:normAutofit/>
          </a:bodyPr>
          <a:lstStyle/>
          <a:p>
            <a:r>
              <a:rPr lang="en-US" dirty="0" smtClean="0"/>
              <a:t>Tolerance</a:t>
            </a:r>
          </a:p>
          <a:p>
            <a:r>
              <a:rPr lang="en-US" dirty="0" smtClean="0"/>
              <a:t>Forgiveness</a:t>
            </a:r>
          </a:p>
          <a:p>
            <a:r>
              <a:rPr lang="en-US" dirty="0" smtClean="0"/>
              <a:t>Confident</a:t>
            </a:r>
          </a:p>
          <a:p>
            <a:r>
              <a:rPr lang="en-US" dirty="0" smtClean="0"/>
              <a:t>Lead by example</a:t>
            </a:r>
          </a:p>
          <a:p>
            <a:r>
              <a:rPr lang="en-US" dirty="0" smtClean="0"/>
              <a:t>Persuade others to follow</a:t>
            </a:r>
          </a:p>
          <a:p>
            <a:r>
              <a:rPr lang="en-US" dirty="0" smtClean="0"/>
              <a:t>Think positive</a:t>
            </a:r>
          </a:p>
          <a:p>
            <a:r>
              <a:rPr lang="en-US" dirty="0" smtClean="0"/>
              <a:t>Stay calm under pressure</a:t>
            </a:r>
          </a:p>
          <a:p>
            <a:r>
              <a:rPr lang="en-US" dirty="0" smtClean="0"/>
              <a:t>Keep the motivation level up</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SCOPE</a:t>
            </a:r>
            <a:endParaRPr lang="en-US" b="1" dirty="0"/>
          </a:p>
        </p:txBody>
      </p:sp>
      <p:sp>
        <p:nvSpPr>
          <p:cNvPr id="3" name="Content Placeholder 2"/>
          <p:cNvSpPr>
            <a:spLocks noGrp="1"/>
          </p:cNvSpPr>
          <p:nvPr>
            <p:ph idx="1"/>
          </p:nvPr>
        </p:nvSpPr>
        <p:spPr/>
        <p:txBody>
          <a:bodyPr/>
          <a:lstStyle/>
          <a:p>
            <a:r>
              <a:rPr lang="en-US" b="1" dirty="0" smtClean="0"/>
              <a:t>Scope</a:t>
            </a:r>
            <a:r>
              <a:rPr lang="en-US" dirty="0" smtClean="0"/>
              <a:t> of psychology is too wide.</a:t>
            </a:r>
          </a:p>
          <a:p>
            <a:endParaRPr lang="en-US" dirty="0" smtClean="0"/>
          </a:p>
          <a:p>
            <a:r>
              <a:rPr lang="en-US" dirty="0" smtClean="0"/>
              <a:t> It </a:t>
            </a:r>
            <a:r>
              <a:rPr lang="en-US" b="1" dirty="0" smtClean="0"/>
              <a:t>studies, describes and explains</a:t>
            </a:r>
            <a:r>
              <a:rPr lang="en-US" dirty="0" smtClean="0"/>
              <a:t> the </a:t>
            </a:r>
            <a:r>
              <a:rPr lang="en-US" dirty="0" err="1" smtClean="0"/>
              <a:t>behaviour</a:t>
            </a:r>
            <a:r>
              <a:rPr lang="en-US" dirty="0" smtClean="0"/>
              <a:t> of all the living organisms. </a:t>
            </a:r>
          </a:p>
          <a:p>
            <a:endParaRPr lang="en-US" dirty="0" smtClean="0"/>
          </a:p>
          <a:p>
            <a:r>
              <a:rPr lang="en-US" dirty="0" smtClean="0"/>
              <a:t>Living organisms and their</a:t>
            </a:r>
            <a:r>
              <a:rPr lang="en-US" b="1" dirty="0" smtClean="0"/>
              <a:t> life activities are countless.</a:t>
            </a:r>
            <a:r>
              <a:rPr lang="en-US" dirty="0" smtClean="0"/>
              <a:t> Therefore </a:t>
            </a:r>
            <a:r>
              <a:rPr lang="en-US" b="1" dirty="0" smtClean="0"/>
              <a:t>no limit</a:t>
            </a:r>
            <a:r>
              <a:rPr lang="en-US" dirty="0" smtClean="0"/>
              <a:t> can be imposed upon the scope of the subject psychology. </a:t>
            </a:r>
          </a:p>
          <a:p>
            <a:endParaRPr lang="en-US"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John Quincy Adams puts it,</a:t>
            </a:r>
            <a:endParaRPr lang="en-US" b="1" dirty="0"/>
          </a:p>
        </p:txBody>
      </p:sp>
      <p:sp>
        <p:nvSpPr>
          <p:cNvPr id="3" name="Content Placeholder 2"/>
          <p:cNvSpPr>
            <a:spLocks noGrp="1"/>
          </p:cNvSpPr>
          <p:nvPr>
            <p:ph idx="1"/>
          </p:nvPr>
        </p:nvSpPr>
        <p:spPr/>
        <p:txBody>
          <a:bodyPr/>
          <a:lstStyle/>
          <a:p>
            <a:endParaRPr lang="en-US" dirty="0" smtClean="0"/>
          </a:p>
          <a:p>
            <a:r>
              <a:rPr lang="en-US" dirty="0" smtClean="0"/>
              <a:t>“ If your actions </a:t>
            </a:r>
            <a:r>
              <a:rPr lang="en-US" b="1" dirty="0" smtClean="0"/>
              <a:t>inspire others</a:t>
            </a:r>
            <a:r>
              <a:rPr lang="en-US" dirty="0" smtClean="0"/>
              <a:t> to </a:t>
            </a:r>
            <a:r>
              <a:rPr lang="en-US" b="1" dirty="0" smtClean="0"/>
              <a:t>dream more, learn more</a:t>
            </a:r>
            <a:r>
              <a:rPr lang="en-US" dirty="0" smtClean="0"/>
              <a:t>, </a:t>
            </a:r>
            <a:r>
              <a:rPr lang="en-US" b="1" dirty="0" smtClean="0"/>
              <a:t>do more</a:t>
            </a:r>
            <a:r>
              <a:rPr lang="en-US" dirty="0" smtClean="0"/>
              <a:t> and </a:t>
            </a:r>
            <a:r>
              <a:rPr lang="en-US" b="1" dirty="0" smtClean="0"/>
              <a:t>become more, you </a:t>
            </a:r>
            <a:r>
              <a:rPr lang="en-US" dirty="0" smtClean="0"/>
              <a:t>are a leader.”</a:t>
            </a:r>
            <a:endParaRPr lang="en-US"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As a leader you should be successful in </a:t>
            </a:r>
            <a:r>
              <a:rPr lang="en-US" b="1" dirty="0" smtClean="0"/>
              <a:t>inspiring your subordinates</a:t>
            </a:r>
            <a:r>
              <a:rPr lang="en-US" dirty="0" smtClean="0"/>
              <a:t> to overcome any current &amp; future challenge.</a:t>
            </a:r>
          </a:p>
          <a:p>
            <a:endParaRPr lang="en-US" dirty="0" smtClean="0"/>
          </a:p>
          <a:p>
            <a:r>
              <a:rPr lang="en-US" dirty="0" smtClean="0"/>
              <a:t>Subordinates should not feel that you are not </a:t>
            </a:r>
            <a:r>
              <a:rPr lang="en-US" b="1" dirty="0" smtClean="0"/>
              <a:t>fully committed or lack passion</a:t>
            </a:r>
            <a:r>
              <a:rPr lang="en-US" dirty="0" smtClean="0"/>
              <a:t>, then it would be an uphill task for the leader to </a:t>
            </a:r>
            <a:r>
              <a:rPr lang="en-US" b="1" dirty="0" smtClean="0"/>
              <a:t>motivate your followers</a:t>
            </a:r>
            <a:r>
              <a:rPr lang="en-US" dirty="0" smtClean="0"/>
              <a:t> to achieve the </a:t>
            </a:r>
            <a:r>
              <a:rPr lang="en-US" b="1" dirty="0" smtClean="0"/>
              <a:t>goal</a:t>
            </a:r>
            <a:r>
              <a:rPr lang="en-US" dirty="0" smtClean="0"/>
              <a:t>.</a:t>
            </a:r>
            <a:endParaRPr lang="en-US"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The leader should clearly </a:t>
            </a:r>
            <a:r>
              <a:rPr lang="en-US" b="1" dirty="0" smtClean="0"/>
              <a:t>communicate your vision </a:t>
            </a:r>
            <a:r>
              <a:rPr lang="en-US" dirty="0" smtClean="0"/>
              <a:t>to your followers and tell them the strategy to achieve the goal without that it will be very difficult for you to get the </a:t>
            </a:r>
            <a:r>
              <a:rPr lang="en-US" b="1" dirty="0" smtClean="0"/>
              <a:t>results</a:t>
            </a:r>
            <a:r>
              <a:rPr lang="en-US" dirty="0" smtClean="0"/>
              <a:t> you want.</a:t>
            </a:r>
          </a:p>
          <a:p>
            <a:r>
              <a:rPr lang="en-US" dirty="0" smtClean="0"/>
              <a:t>Simply put, if you are unable to </a:t>
            </a:r>
            <a:r>
              <a:rPr lang="en-US" b="1" dirty="0" smtClean="0"/>
              <a:t>communicate your message effectively</a:t>
            </a:r>
            <a:r>
              <a:rPr lang="en-US" dirty="0" smtClean="0"/>
              <a:t> to your followers, you can never be a good leader</a:t>
            </a:r>
            <a:endParaRPr lang="en-US"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DECISION-MAKING</a:t>
            </a:r>
            <a:endParaRPr lang="en-US" b="1" dirty="0"/>
          </a:p>
        </p:txBody>
      </p:sp>
      <p:sp>
        <p:nvSpPr>
          <p:cNvPr id="3" name="Content Placeholder 2"/>
          <p:cNvSpPr>
            <a:spLocks noGrp="1"/>
          </p:cNvSpPr>
          <p:nvPr>
            <p:ph idx="1"/>
          </p:nvPr>
        </p:nvSpPr>
        <p:spPr/>
        <p:txBody>
          <a:bodyPr/>
          <a:lstStyle/>
          <a:p>
            <a:r>
              <a:rPr lang="en-US" dirty="0" smtClean="0"/>
              <a:t>A  leader should have the ability to take the </a:t>
            </a:r>
            <a:r>
              <a:rPr lang="en-US" b="1" dirty="0" smtClean="0"/>
              <a:t>right decision at the right time.</a:t>
            </a:r>
            <a:endParaRPr lang="en-US" dirty="0" smtClean="0"/>
          </a:p>
          <a:p>
            <a:endParaRPr lang="en-US" dirty="0" smtClean="0"/>
          </a:p>
          <a:p>
            <a:r>
              <a:rPr lang="en-US" dirty="0" smtClean="0"/>
              <a:t>Decisions taken by leaders have a</a:t>
            </a:r>
            <a:r>
              <a:rPr lang="en-US" b="1" dirty="0" smtClean="0"/>
              <a:t> profound impact on masses</a:t>
            </a:r>
            <a:r>
              <a:rPr lang="en-US" dirty="0" smtClean="0"/>
              <a:t>.</a:t>
            </a:r>
          </a:p>
          <a:p>
            <a:endParaRPr lang="en-US" dirty="0" smtClean="0"/>
          </a:p>
          <a:p>
            <a:r>
              <a:rPr lang="en-US" dirty="0" smtClean="0"/>
              <a:t>A leader should </a:t>
            </a:r>
            <a:r>
              <a:rPr lang="en-US" b="1" dirty="0" smtClean="0"/>
              <a:t>think long &amp; hard</a:t>
            </a:r>
            <a:r>
              <a:rPr lang="en-US" dirty="0" smtClean="0"/>
              <a:t> before taking a decision</a:t>
            </a:r>
            <a:endParaRPr lang="en-US"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METHODS OF D. MAKING</a:t>
            </a:r>
            <a:endParaRPr lang="en-US" b="1" dirty="0"/>
          </a:p>
        </p:txBody>
      </p:sp>
      <p:sp>
        <p:nvSpPr>
          <p:cNvPr id="3" name="Content Placeholder 2"/>
          <p:cNvSpPr>
            <a:spLocks noGrp="1"/>
          </p:cNvSpPr>
          <p:nvPr>
            <p:ph idx="1"/>
          </p:nvPr>
        </p:nvSpPr>
        <p:spPr/>
        <p:txBody>
          <a:bodyPr>
            <a:normAutofit fontScale="92500" lnSpcReduction="20000"/>
          </a:bodyPr>
          <a:lstStyle/>
          <a:p>
            <a:r>
              <a:rPr lang="en-US" dirty="0" smtClean="0"/>
              <a:t>No decision</a:t>
            </a:r>
          </a:p>
          <a:p>
            <a:endParaRPr lang="en-US" dirty="0" smtClean="0"/>
          </a:p>
          <a:p>
            <a:r>
              <a:rPr lang="en-US" dirty="0" smtClean="0"/>
              <a:t>Minority –DM</a:t>
            </a:r>
          </a:p>
          <a:p>
            <a:endParaRPr lang="en-US" dirty="0" smtClean="0"/>
          </a:p>
          <a:p>
            <a:r>
              <a:rPr lang="en-US" dirty="0" smtClean="0"/>
              <a:t>Marjory- DM</a:t>
            </a:r>
          </a:p>
          <a:p>
            <a:endParaRPr lang="en-US" dirty="0" smtClean="0"/>
          </a:p>
          <a:p>
            <a:r>
              <a:rPr lang="en-US" dirty="0" smtClean="0"/>
              <a:t>Unilateral –DM</a:t>
            </a:r>
          </a:p>
          <a:p>
            <a:endParaRPr lang="en-US" dirty="0" smtClean="0"/>
          </a:p>
          <a:p>
            <a:r>
              <a:rPr lang="en-US" dirty="0" err="1" smtClean="0"/>
              <a:t>Handcrasp</a:t>
            </a:r>
            <a:r>
              <a:rPr lang="en-US" dirty="0" smtClean="0"/>
              <a:t> –DM</a:t>
            </a:r>
          </a:p>
          <a:p>
            <a:endParaRPr lang="en-US" dirty="0" smtClean="0"/>
          </a:p>
          <a:p>
            <a:r>
              <a:rPr lang="en-US" dirty="0" smtClean="0"/>
              <a:t>Consensus-DM</a:t>
            </a:r>
            <a:endParaRPr lang="en-US"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ACCOUNTABILITY</a:t>
            </a:r>
            <a:endParaRPr lang="en-US" b="1" dirty="0"/>
          </a:p>
        </p:txBody>
      </p:sp>
      <p:sp>
        <p:nvSpPr>
          <p:cNvPr id="3" name="Content Placeholder 2"/>
          <p:cNvSpPr>
            <a:spLocks noGrp="1"/>
          </p:cNvSpPr>
          <p:nvPr>
            <p:ph idx="1"/>
          </p:nvPr>
        </p:nvSpPr>
        <p:spPr/>
        <p:txBody>
          <a:bodyPr/>
          <a:lstStyle/>
          <a:p>
            <a:r>
              <a:rPr lang="en-US" b="1" dirty="0" smtClean="0"/>
              <a:t>Arnold </a:t>
            </a:r>
            <a:r>
              <a:rPr lang="en-US" b="1" dirty="0" err="1" smtClean="0"/>
              <a:t>Glasow</a:t>
            </a:r>
            <a:r>
              <a:rPr lang="en-US" b="1" dirty="0" smtClean="0"/>
              <a:t> said:</a:t>
            </a:r>
          </a:p>
          <a:p>
            <a:pPr>
              <a:buNone/>
            </a:pPr>
            <a:r>
              <a:rPr lang="en-US" b="1" dirty="0" smtClean="0"/>
              <a:t>“ </a:t>
            </a:r>
            <a:r>
              <a:rPr lang="en-US" dirty="0" smtClean="0"/>
              <a:t>A good leader takes little more than his share of the blame &amp; little less than his share of the credit.”</a:t>
            </a:r>
          </a:p>
          <a:p>
            <a:endParaRPr lang="en-US" b="1" dirty="0" smtClean="0"/>
          </a:p>
          <a:p>
            <a:endParaRPr lang="en-US" b="1"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A LEADER CANNOT DO EVERYTHING</a:t>
            </a:r>
            <a:endParaRPr lang="en-US" b="1" dirty="0"/>
          </a:p>
        </p:txBody>
      </p:sp>
      <p:sp>
        <p:nvSpPr>
          <p:cNvPr id="3" name="Content Placeholder 2"/>
          <p:cNvSpPr>
            <a:spLocks noGrp="1"/>
          </p:cNvSpPr>
          <p:nvPr>
            <p:ph idx="1"/>
          </p:nvPr>
        </p:nvSpPr>
        <p:spPr/>
        <p:txBody>
          <a:bodyPr/>
          <a:lstStyle/>
          <a:p>
            <a:r>
              <a:rPr lang="en-US" dirty="0" smtClean="0"/>
              <a:t>It is important for a leader to </a:t>
            </a:r>
            <a:r>
              <a:rPr lang="en-US" b="1" dirty="0" smtClean="0"/>
              <a:t>focus on key responsibilities</a:t>
            </a:r>
            <a:r>
              <a:rPr lang="en-US" dirty="0" smtClean="0"/>
              <a:t> while leaving the rest to others.</a:t>
            </a:r>
          </a:p>
          <a:p>
            <a:endParaRPr lang="en-US" dirty="0" smtClean="0"/>
          </a:p>
          <a:p>
            <a:r>
              <a:rPr lang="en-US" dirty="0" smtClean="0"/>
              <a:t>By that, we mean </a:t>
            </a:r>
            <a:r>
              <a:rPr lang="en-US" b="1" dirty="0" smtClean="0"/>
              <a:t>empowering your followers &amp; delegating tasks</a:t>
            </a:r>
            <a:r>
              <a:rPr lang="en-US" dirty="0" smtClean="0"/>
              <a:t> to them.</a:t>
            </a:r>
          </a:p>
          <a:p>
            <a:endParaRPr lang="en-US" b="1" dirty="0" smtClean="0"/>
          </a:p>
          <a:p>
            <a:endParaRPr lang="en-US" b="1" dirty="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WHAT SEPARATES A LEADER FROM A FOLLOWER?</a:t>
            </a:r>
            <a:endParaRPr lang="en-US" b="1" dirty="0"/>
          </a:p>
        </p:txBody>
      </p:sp>
      <p:sp>
        <p:nvSpPr>
          <p:cNvPr id="3" name="Content Placeholder 2"/>
          <p:cNvSpPr>
            <a:spLocks noGrp="1"/>
          </p:cNvSpPr>
          <p:nvPr>
            <p:ph idx="1"/>
          </p:nvPr>
        </p:nvSpPr>
        <p:spPr/>
        <p:txBody>
          <a:bodyPr/>
          <a:lstStyle/>
          <a:p>
            <a:r>
              <a:rPr lang="en-US" b="1" dirty="0" smtClean="0"/>
              <a:t>Steve Jobs said:</a:t>
            </a:r>
          </a:p>
          <a:p>
            <a:pPr>
              <a:buNone/>
            </a:pPr>
            <a:r>
              <a:rPr lang="en-US" b="1" dirty="0" smtClean="0"/>
              <a:t>“Innovation</a:t>
            </a:r>
            <a:r>
              <a:rPr lang="en-US" dirty="0" smtClean="0"/>
              <a:t> distinguishes between a leader and a follower.”</a:t>
            </a:r>
          </a:p>
          <a:p>
            <a:endParaRPr lang="en-US" dirty="0" smtClean="0"/>
          </a:p>
          <a:p>
            <a:r>
              <a:rPr lang="en-US" dirty="0" smtClean="0"/>
              <a:t>In order to get ahead in today’s fast-paced world, a leader must be </a:t>
            </a:r>
            <a:r>
              <a:rPr lang="en-US" b="1" dirty="0" smtClean="0"/>
              <a:t>creative &amp; innovative</a:t>
            </a:r>
            <a:r>
              <a:rPr lang="en-US" dirty="0" smtClean="0"/>
              <a:t> at the same time.</a:t>
            </a:r>
            <a:endParaRPr lang="en-US" dirty="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THINK OUT OF THE BOX</a:t>
            </a:r>
            <a:endParaRPr lang="en-US" b="1" dirty="0"/>
          </a:p>
        </p:txBody>
      </p:sp>
      <p:sp>
        <p:nvSpPr>
          <p:cNvPr id="3" name="Content Placeholder 2"/>
          <p:cNvSpPr>
            <a:spLocks noGrp="1"/>
          </p:cNvSpPr>
          <p:nvPr>
            <p:ph idx="1"/>
          </p:nvPr>
        </p:nvSpPr>
        <p:spPr/>
        <p:txBody>
          <a:bodyPr/>
          <a:lstStyle/>
          <a:p>
            <a:r>
              <a:rPr lang="en-US" dirty="0" smtClean="0"/>
              <a:t>There’s need to think out of the box to come up with unique ideas &amp; turn those ideas &amp; goals into reality.</a:t>
            </a:r>
          </a:p>
          <a:p>
            <a:endParaRPr lang="en-US" dirty="0" smtClean="0"/>
          </a:p>
          <a:p>
            <a:endParaRPr lang="en-US" dirty="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LASTLY, DEVELOP EMPATHY</a:t>
            </a:r>
            <a:endParaRPr lang="en-US" dirty="0"/>
          </a:p>
        </p:txBody>
      </p:sp>
      <p:sp>
        <p:nvSpPr>
          <p:cNvPr id="3" name="Content Placeholder 2"/>
          <p:cNvSpPr>
            <a:spLocks noGrp="1"/>
          </p:cNvSpPr>
          <p:nvPr>
            <p:ph idx="1"/>
          </p:nvPr>
        </p:nvSpPr>
        <p:spPr/>
        <p:txBody>
          <a:bodyPr>
            <a:normAutofit/>
          </a:bodyPr>
          <a:lstStyle/>
          <a:p>
            <a:pPr>
              <a:buNone/>
            </a:pPr>
            <a:endParaRPr lang="en-US" dirty="0" smtClean="0"/>
          </a:p>
          <a:p>
            <a:r>
              <a:rPr lang="en-US" dirty="0" smtClean="0"/>
              <a:t>Leaders should</a:t>
            </a:r>
            <a:r>
              <a:rPr lang="en-US" b="1" dirty="0" smtClean="0"/>
              <a:t> develop empathy</a:t>
            </a:r>
            <a:r>
              <a:rPr lang="en-US" dirty="0" smtClean="0"/>
              <a:t> with their followers.</a:t>
            </a:r>
          </a:p>
          <a:p>
            <a:endParaRPr lang="en-US" dirty="0" smtClean="0"/>
          </a:p>
          <a:p>
            <a:r>
              <a:rPr lang="en-US" dirty="0" smtClean="0"/>
              <a:t> Leaders who follow a </a:t>
            </a:r>
            <a:r>
              <a:rPr lang="en-US" b="1" dirty="0" smtClean="0"/>
              <a:t>dictatorial style</a:t>
            </a:r>
            <a:r>
              <a:rPr lang="en-US" dirty="0" smtClean="0"/>
              <a:t> neglect empathy altogether.</a:t>
            </a:r>
          </a:p>
          <a:p>
            <a:endParaRPr lang="en-US" dirty="0" smtClean="0"/>
          </a:p>
          <a:p>
            <a:r>
              <a:rPr lang="en-US" dirty="0" smtClean="0"/>
              <a:t>Due to this, they fail to make a </a:t>
            </a:r>
            <a:r>
              <a:rPr lang="en-US" b="1" dirty="0" smtClean="0"/>
              <a:t>closer connection</a:t>
            </a:r>
            <a:r>
              <a:rPr lang="en-US" dirty="0" smtClean="0"/>
              <a:t> with their followers.</a:t>
            </a:r>
          </a:p>
          <a:p>
            <a:endParaRPr lang="en-US" b="1"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BRANCHES OF PSYCHOLOGY</a:t>
            </a:r>
            <a:endParaRPr lang="en-US" dirty="0"/>
          </a:p>
        </p:txBody>
      </p:sp>
      <p:sp>
        <p:nvSpPr>
          <p:cNvPr id="3" name="Content Placeholder 2"/>
          <p:cNvSpPr>
            <a:spLocks noGrp="1"/>
          </p:cNvSpPr>
          <p:nvPr>
            <p:ph idx="1"/>
          </p:nvPr>
        </p:nvSpPr>
        <p:spPr/>
        <p:txBody>
          <a:bodyPr>
            <a:normAutofit/>
          </a:bodyPr>
          <a:lstStyle/>
          <a:p>
            <a:r>
              <a:rPr lang="en-US" dirty="0"/>
              <a:t> It has many branches of studies. These may </a:t>
            </a:r>
            <a:r>
              <a:rPr lang="en-US" dirty="0" smtClean="0"/>
              <a:t>include:</a:t>
            </a:r>
          </a:p>
          <a:p>
            <a:r>
              <a:rPr lang="en-US" dirty="0" smtClean="0"/>
              <a:t> educational;</a:t>
            </a:r>
          </a:p>
          <a:p>
            <a:r>
              <a:rPr lang="en-US" dirty="0" smtClean="0"/>
              <a:t> clinical; </a:t>
            </a:r>
          </a:p>
          <a:p>
            <a:r>
              <a:rPr lang="en-US" dirty="0" smtClean="0"/>
              <a:t>Industrial;</a:t>
            </a:r>
          </a:p>
          <a:p>
            <a:r>
              <a:rPr lang="en-US" dirty="0" smtClean="0"/>
              <a:t> social;</a:t>
            </a:r>
          </a:p>
          <a:p>
            <a:r>
              <a:rPr lang="en-US" dirty="0" smtClean="0"/>
              <a:t> </a:t>
            </a:r>
            <a:r>
              <a:rPr lang="en-US" dirty="0"/>
              <a:t>legal, military, and political psychology.</a:t>
            </a:r>
          </a:p>
        </p:txBody>
      </p:sp>
    </p:spTree>
    <p:extLst>
      <p:ext uri="{BB962C8B-B14F-4D97-AF65-F5344CB8AC3E}">
        <p14:creationId xmlns:p14="http://schemas.microsoft.com/office/powerpoint/2010/main" val="2940356705"/>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AN EFFECTIVE LEADER.</a:t>
            </a:r>
            <a:endParaRPr lang="en-US" dirty="0"/>
          </a:p>
        </p:txBody>
      </p:sp>
      <p:sp>
        <p:nvSpPr>
          <p:cNvPr id="3" name="Content Placeholder 2"/>
          <p:cNvSpPr>
            <a:spLocks noGrp="1"/>
          </p:cNvSpPr>
          <p:nvPr>
            <p:ph idx="1"/>
          </p:nvPr>
        </p:nvSpPr>
        <p:spPr/>
        <p:txBody>
          <a:bodyPr/>
          <a:lstStyle/>
          <a:p>
            <a:endParaRPr lang="en-US" dirty="0" smtClean="0"/>
          </a:p>
          <a:p>
            <a:r>
              <a:rPr lang="en-US" dirty="0" smtClean="0"/>
              <a:t>Understanding the </a:t>
            </a:r>
            <a:r>
              <a:rPr lang="en-US" b="1" dirty="0" smtClean="0"/>
              <a:t>problems of your followers</a:t>
            </a:r>
            <a:r>
              <a:rPr lang="en-US" dirty="0" smtClean="0"/>
              <a:t> &amp; </a:t>
            </a:r>
            <a:r>
              <a:rPr lang="en-US" b="1" dirty="0" smtClean="0"/>
              <a:t>feeling their pain</a:t>
            </a:r>
            <a:r>
              <a:rPr lang="en-US" dirty="0" smtClean="0"/>
              <a:t> is the first step to become </a:t>
            </a:r>
            <a:r>
              <a:rPr lang="en-US" b="1" dirty="0" smtClean="0"/>
              <a:t>an effective leader.</a:t>
            </a:r>
            <a:endParaRPr lang="en-US" dirty="0"/>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Role </a:t>
            </a:r>
            <a:r>
              <a:rPr lang="en-US" dirty="0"/>
              <a:t>of A</a:t>
            </a:r>
            <a:r>
              <a:rPr lang="en-US" dirty="0" smtClean="0"/>
              <a:t>ttitudes </a:t>
            </a:r>
            <a:r>
              <a:rPr lang="en-US" dirty="0"/>
              <a:t>in </a:t>
            </a:r>
            <a:r>
              <a:rPr lang="en-US" dirty="0" smtClean="0"/>
              <a:t>Public </a:t>
            </a:r>
            <a:r>
              <a:rPr lang="en-US" dirty="0"/>
              <a:t>health work. </a:t>
            </a:r>
            <a:r>
              <a:rPr lang="en-US" dirty="0" smtClean="0"/>
              <a:t> </a:t>
            </a:r>
            <a:endParaRPr lang="en-US" dirty="0"/>
          </a:p>
        </p:txBody>
      </p:sp>
      <p:sp>
        <p:nvSpPr>
          <p:cNvPr id="3" name="Content Placeholder 2"/>
          <p:cNvSpPr>
            <a:spLocks noGrp="1"/>
          </p:cNvSpPr>
          <p:nvPr>
            <p:ph idx="1"/>
          </p:nvPr>
        </p:nvSpPr>
        <p:spPr/>
        <p:txBody>
          <a:bodyPr/>
          <a:lstStyle/>
          <a:p>
            <a:r>
              <a:rPr lang="en-US" dirty="0" smtClean="0"/>
              <a:t>Public </a:t>
            </a:r>
            <a:r>
              <a:rPr lang="en-US" dirty="0"/>
              <a:t>health </a:t>
            </a:r>
            <a:r>
              <a:rPr lang="en-US" dirty="0" smtClean="0"/>
              <a:t>practitioners </a:t>
            </a:r>
            <a:r>
              <a:rPr lang="en-US" dirty="0"/>
              <a:t>should be concerned to discover the most acceptable and effective means by which to influence community attitudes and behaviour.</a:t>
            </a:r>
          </a:p>
        </p:txBody>
      </p:sp>
    </p:spTree>
    <p:extLst>
      <p:ext uri="{BB962C8B-B14F-4D97-AF65-F5344CB8AC3E}">
        <p14:creationId xmlns:p14="http://schemas.microsoft.com/office/powerpoint/2010/main" val="1894516226"/>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Some </a:t>
            </a:r>
            <a:r>
              <a:rPr lang="en-US" dirty="0" smtClean="0"/>
              <a:t>Examples Would Include:</a:t>
            </a:r>
            <a:endParaRPr lang="en-US" dirty="0"/>
          </a:p>
        </p:txBody>
      </p:sp>
      <p:sp>
        <p:nvSpPr>
          <p:cNvPr id="3" name="Content Placeholder 2"/>
          <p:cNvSpPr>
            <a:spLocks noGrp="1"/>
          </p:cNvSpPr>
          <p:nvPr>
            <p:ph idx="1"/>
          </p:nvPr>
        </p:nvSpPr>
        <p:spPr/>
        <p:txBody>
          <a:bodyPr>
            <a:normAutofit/>
          </a:bodyPr>
          <a:lstStyle/>
          <a:p>
            <a:r>
              <a:rPr lang="en-US" dirty="0" smtClean="0"/>
              <a:t>How </a:t>
            </a:r>
            <a:r>
              <a:rPr lang="en-US" dirty="0"/>
              <a:t>can people be helped to act spontaneously in ways that will benefit their own health and health of those, like the young and the old, for whom they may be responsible</a:t>
            </a:r>
            <a:r>
              <a:rPr lang="en-US" dirty="0" smtClean="0"/>
              <a:t>?</a:t>
            </a:r>
            <a:endParaRPr lang="en-US" dirty="0"/>
          </a:p>
        </p:txBody>
      </p:sp>
    </p:spTree>
    <p:extLst>
      <p:ext uri="{BB962C8B-B14F-4D97-AF65-F5344CB8AC3E}">
        <p14:creationId xmlns:p14="http://schemas.microsoft.com/office/powerpoint/2010/main" val="3611102323"/>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t> In particular, how can men and women be persuaded that it is in their best interests to have a periodic cancer check? </a:t>
            </a:r>
          </a:p>
          <a:p>
            <a:pPr marL="0" indent="0">
              <a:buNone/>
            </a:pPr>
            <a:endParaRPr lang="en-US" dirty="0"/>
          </a:p>
        </p:txBody>
      </p:sp>
    </p:spTree>
    <p:extLst>
      <p:ext uri="{BB962C8B-B14F-4D97-AF65-F5344CB8AC3E}">
        <p14:creationId xmlns:p14="http://schemas.microsoft.com/office/powerpoint/2010/main" val="3510455586"/>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t>What is the most satisfactory way of bringing home to people the health risks involved in heavy smoking of </a:t>
            </a:r>
            <a:r>
              <a:rPr lang="en-US" dirty="0" smtClean="0"/>
              <a:t>cigarettes? </a:t>
            </a:r>
            <a:endParaRPr lang="en-US" dirty="0"/>
          </a:p>
          <a:p>
            <a:endParaRPr lang="en-US" dirty="0"/>
          </a:p>
        </p:txBody>
      </p:sp>
    </p:spTree>
    <p:extLst>
      <p:ext uri="{BB962C8B-B14F-4D97-AF65-F5344CB8AC3E}">
        <p14:creationId xmlns:p14="http://schemas.microsoft.com/office/powerpoint/2010/main" val="2338361984"/>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marL="0" indent="0">
              <a:buNone/>
            </a:pPr>
            <a:endParaRPr lang="en-US" dirty="0"/>
          </a:p>
          <a:p>
            <a:r>
              <a:rPr lang="en-US" dirty="0"/>
              <a:t>Can the prejudices of some sections of a community towards the fluoridation of its public water supply be overcome? </a:t>
            </a:r>
          </a:p>
          <a:p>
            <a:endParaRPr lang="en-US" dirty="0"/>
          </a:p>
        </p:txBody>
      </p:sp>
    </p:spTree>
    <p:extLst>
      <p:ext uri="{BB962C8B-B14F-4D97-AF65-F5344CB8AC3E}">
        <p14:creationId xmlns:p14="http://schemas.microsoft.com/office/powerpoint/2010/main" val="1683498407"/>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t>How can children be encouraged to develop more positive attitudes towards cleaning their teeth after meals, </a:t>
            </a:r>
            <a:endParaRPr lang="en-US" dirty="0" smtClean="0"/>
          </a:p>
          <a:p>
            <a:endParaRPr lang="en-US" dirty="0"/>
          </a:p>
          <a:p>
            <a:r>
              <a:rPr lang="en-US" dirty="0"/>
              <a:t>A</a:t>
            </a:r>
            <a:r>
              <a:rPr lang="en-US" dirty="0" smtClean="0"/>
              <a:t>nd </a:t>
            </a:r>
            <a:r>
              <a:rPr lang="en-US" dirty="0"/>
              <a:t>adolescents encouraged to develop more negative attitudes towards the taking of ‘hard’ drugs? </a:t>
            </a:r>
          </a:p>
          <a:p>
            <a:pPr marL="0" indent="0">
              <a:buNone/>
            </a:pPr>
            <a:endParaRPr lang="en-US" dirty="0"/>
          </a:p>
        </p:txBody>
      </p:sp>
    </p:spTree>
    <p:extLst>
      <p:ext uri="{BB962C8B-B14F-4D97-AF65-F5344CB8AC3E}">
        <p14:creationId xmlns:p14="http://schemas.microsoft.com/office/powerpoint/2010/main" val="4015141560"/>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 </a:t>
            </a:r>
            <a:r>
              <a:rPr lang="en-US" b="1" dirty="0" smtClean="0"/>
              <a:t>1.3 INTERPERSONAL RELATIONSHIPS WITH OTHERS IN THE COMMUNITY</a:t>
            </a:r>
            <a:endParaRPr lang="en-US" b="1" dirty="0"/>
          </a:p>
        </p:txBody>
      </p:sp>
      <p:sp>
        <p:nvSpPr>
          <p:cNvPr id="3" name="Content Placeholder 2"/>
          <p:cNvSpPr>
            <a:spLocks noGrp="1"/>
          </p:cNvSpPr>
          <p:nvPr>
            <p:ph idx="1"/>
          </p:nvPr>
        </p:nvSpPr>
        <p:spPr/>
        <p:txBody>
          <a:bodyPr>
            <a:normAutofit/>
          </a:bodyPr>
          <a:lstStyle/>
          <a:p>
            <a:endParaRPr lang="en-US" dirty="0" smtClean="0"/>
          </a:p>
          <a:p>
            <a:r>
              <a:rPr lang="en-US" dirty="0" smtClean="0"/>
              <a:t>The </a:t>
            </a:r>
            <a:r>
              <a:rPr lang="en-US" b="1" dirty="0"/>
              <a:t>effectiveness</a:t>
            </a:r>
            <a:r>
              <a:rPr lang="en-US" dirty="0"/>
              <a:t> of public health practitioners depends on much more than personal knowledge or technical or professional competence. </a:t>
            </a:r>
          </a:p>
        </p:txBody>
      </p:sp>
    </p:spTree>
    <p:extLst>
      <p:ext uri="{BB962C8B-B14F-4D97-AF65-F5344CB8AC3E}">
        <p14:creationId xmlns:p14="http://schemas.microsoft.com/office/powerpoint/2010/main" val="1342120914"/>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dirty="0"/>
              <a:t>Public health practitioners rarely work alone and a large part of their job involves relationship with their </a:t>
            </a:r>
            <a:endParaRPr lang="en-US" dirty="0" smtClean="0"/>
          </a:p>
          <a:p>
            <a:endParaRPr lang="en-US" dirty="0" smtClean="0"/>
          </a:p>
          <a:p>
            <a:r>
              <a:rPr lang="en-US" dirty="0" smtClean="0"/>
              <a:t>colleagues</a:t>
            </a:r>
            <a:r>
              <a:rPr lang="en-US" dirty="0"/>
              <a:t>, subordinates, and </a:t>
            </a:r>
            <a:r>
              <a:rPr lang="en-US" dirty="0" smtClean="0"/>
              <a:t>others,</a:t>
            </a:r>
          </a:p>
          <a:p>
            <a:endParaRPr lang="en-US" dirty="0"/>
          </a:p>
          <a:p>
            <a:endParaRPr lang="en-US" dirty="0" smtClean="0"/>
          </a:p>
          <a:p>
            <a:r>
              <a:rPr lang="en-US" dirty="0" smtClean="0"/>
              <a:t> </a:t>
            </a:r>
            <a:r>
              <a:rPr lang="en-US" dirty="0"/>
              <a:t>both on a one-to-one basis and within a group. </a:t>
            </a:r>
          </a:p>
        </p:txBody>
      </p:sp>
    </p:spTree>
    <p:extLst>
      <p:ext uri="{BB962C8B-B14F-4D97-AF65-F5344CB8AC3E}">
        <p14:creationId xmlns:p14="http://schemas.microsoft.com/office/powerpoint/2010/main" val="3361262235"/>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7200" dirty="0" smtClean="0"/>
              <a:t>SUCCESS</a:t>
            </a:r>
            <a:endParaRPr lang="en-US" dirty="0"/>
          </a:p>
        </p:txBody>
      </p:sp>
      <p:sp>
        <p:nvSpPr>
          <p:cNvPr id="3" name="Content Placeholder 2"/>
          <p:cNvSpPr>
            <a:spLocks noGrp="1"/>
          </p:cNvSpPr>
          <p:nvPr>
            <p:ph idx="1"/>
          </p:nvPr>
        </p:nvSpPr>
        <p:spPr/>
        <p:txBody>
          <a:bodyPr/>
          <a:lstStyle/>
          <a:p>
            <a:endParaRPr lang="en-US" dirty="0" smtClean="0"/>
          </a:p>
          <a:p>
            <a:endParaRPr lang="en-US" dirty="0"/>
          </a:p>
          <a:p>
            <a:r>
              <a:rPr lang="en-US" dirty="0" smtClean="0"/>
              <a:t>The </a:t>
            </a:r>
            <a:r>
              <a:rPr lang="en-US" b="1" dirty="0"/>
              <a:t>success</a:t>
            </a:r>
            <a:r>
              <a:rPr lang="en-US" dirty="0"/>
              <a:t> of public health practitioners depends largely on the </a:t>
            </a:r>
            <a:r>
              <a:rPr lang="en-US" b="1" dirty="0"/>
              <a:t>quality of interpersonal relationships.</a:t>
            </a:r>
          </a:p>
        </p:txBody>
      </p:sp>
    </p:spTree>
    <p:extLst>
      <p:ext uri="{BB962C8B-B14F-4D97-AF65-F5344CB8AC3E}">
        <p14:creationId xmlns:p14="http://schemas.microsoft.com/office/powerpoint/2010/main" val="415110133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OTHERS INCLUDE: PSYCHOLOGY OF</a:t>
            </a:r>
            <a:endParaRPr lang="en-US" b="1" dirty="0"/>
          </a:p>
        </p:txBody>
      </p:sp>
      <p:sp>
        <p:nvSpPr>
          <p:cNvPr id="3" name="Content Placeholder 2"/>
          <p:cNvSpPr>
            <a:spLocks noGrp="1"/>
          </p:cNvSpPr>
          <p:nvPr>
            <p:ph idx="1"/>
          </p:nvPr>
        </p:nvSpPr>
        <p:spPr/>
        <p:txBody>
          <a:bodyPr/>
          <a:lstStyle/>
          <a:p>
            <a:r>
              <a:rPr lang="en-US" dirty="0" smtClean="0"/>
              <a:t>Love, Complexion, happiness, shopping, gambling, sex, male, women, money, laughter, Smile, dressing, success, failure,  sports,  polygamy, violence, theft, black, white, short, tall, fat, overweight, thin/slim, student, lecture, parent, son, dependent, orphan, beauty, </a:t>
            </a:r>
            <a:r>
              <a:rPr lang="en-US" dirty="0" err="1" smtClean="0"/>
              <a:t>disfigurement,Money</a:t>
            </a:r>
            <a:r>
              <a:rPr lang="en-US" dirty="0" smtClean="0"/>
              <a:t>, Health, Zambian,  etc </a:t>
            </a:r>
            <a:r>
              <a:rPr lang="en-US" dirty="0" err="1" smtClean="0"/>
              <a:t>etc</a:t>
            </a:r>
            <a:r>
              <a:rPr lang="en-US" dirty="0" smtClean="0"/>
              <a:t>.</a:t>
            </a:r>
            <a:endParaRPr lang="en-US" dirty="0"/>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INTERPERSONAL RELATIONSHIPS-(I.R)</a:t>
            </a:r>
            <a:endParaRPr lang="en-US" b="1" dirty="0"/>
          </a:p>
        </p:txBody>
      </p:sp>
      <p:sp>
        <p:nvSpPr>
          <p:cNvPr id="3" name="Content Placeholder 2"/>
          <p:cNvSpPr>
            <a:spLocks noGrp="1"/>
          </p:cNvSpPr>
          <p:nvPr>
            <p:ph idx="1"/>
          </p:nvPr>
        </p:nvSpPr>
        <p:spPr/>
        <p:txBody>
          <a:bodyPr>
            <a:normAutofit fontScale="92500" lnSpcReduction="10000"/>
          </a:bodyPr>
          <a:lstStyle/>
          <a:p>
            <a:r>
              <a:rPr lang="en-US" dirty="0" smtClean="0"/>
              <a:t>It is important to note that I.R anchor around three (3) critical  factors namely:</a:t>
            </a:r>
          </a:p>
          <a:p>
            <a:endParaRPr lang="en-US" dirty="0" smtClean="0"/>
          </a:p>
          <a:p>
            <a:pPr marL="0" indent="0">
              <a:buNone/>
            </a:pPr>
            <a:r>
              <a:rPr lang="en-US" b="1" dirty="0" smtClean="0"/>
              <a:t>1. Positive(Abundance) and Negative(Scarcity) Mentality</a:t>
            </a:r>
          </a:p>
          <a:p>
            <a:endParaRPr lang="en-US" dirty="0" smtClean="0"/>
          </a:p>
          <a:p>
            <a:endParaRPr lang="en-US" b="1" dirty="0" smtClean="0"/>
          </a:p>
          <a:p>
            <a:pPr marL="0" indent="0">
              <a:buNone/>
            </a:pPr>
            <a:r>
              <a:rPr lang="en-US" b="1" dirty="0" smtClean="0"/>
              <a:t>2. Effective communication.</a:t>
            </a:r>
          </a:p>
          <a:p>
            <a:endParaRPr lang="en-US" dirty="0"/>
          </a:p>
          <a:p>
            <a:endParaRPr lang="en-US" dirty="0" smtClean="0"/>
          </a:p>
          <a:p>
            <a:pPr marL="0" indent="0">
              <a:buNone/>
            </a:pPr>
            <a:r>
              <a:rPr lang="en-US" b="1" dirty="0" smtClean="0"/>
              <a:t>3. Emotional Intelligence (E.I).</a:t>
            </a:r>
            <a:endParaRPr lang="en-US" b="1" dirty="0"/>
          </a:p>
        </p:txBody>
      </p:sp>
    </p:spTree>
    <p:extLst>
      <p:ext uri="{BB962C8B-B14F-4D97-AF65-F5344CB8AC3E}">
        <p14:creationId xmlns:p14="http://schemas.microsoft.com/office/powerpoint/2010/main" val="2572399394"/>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1. POSITIVE &amp; NEGATIVE MENTALITY</a:t>
            </a:r>
            <a:endParaRPr lang="en-US" b="1" dirty="0"/>
          </a:p>
        </p:txBody>
      </p:sp>
      <p:sp>
        <p:nvSpPr>
          <p:cNvPr id="3" name="Content Placeholder 2"/>
          <p:cNvSpPr>
            <a:spLocks noGrp="1"/>
          </p:cNvSpPr>
          <p:nvPr>
            <p:ph idx="1"/>
          </p:nvPr>
        </p:nvSpPr>
        <p:spPr/>
        <p:txBody>
          <a:bodyPr/>
          <a:lstStyle/>
          <a:p>
            <a:endParaRPr lang="en-US" dirty="0"/>
          </a:p>
        </p:txBody>
      </p:sp>
    </p:spTree>
    <p:extLst>
      <p:ext uri="{BB962C8B-B14F-4D97-AF65-F5344CB8AC3E}">
        <p14:creationId xmlns:p14="http://schemas.microsoft.com/office/powerpoint/2010/main" val="3004259244"/>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ABUNDANCE MENTALITY</a:t>
            </a:r>
            <a:endParaRPr lang="en-US" b="1" dirty="0"/>
          </a:p>
        </p:txBody>
      </p:sp>
      <p:sp>
        <p:nvSpPr>
          <p:cNvPr id="3" name="Content Placeholder 2"/>
          <p:cNvSpPr>
            <a:spLocks noGrp="1"/>
          </p:cNvSpPr>
          <p:nvPr>
            <p:ph idx="1"/>
          </p:nvPr>
        </p:nvSpPr>
        <p:spPr/>
        <p:txBody>
          <a:bodyPr>
            <a:normAutofit/>
          </a:bodyPr>
          <a:lstStyle/>
          <a:p>
            <a:endParaRPr lang="en-US" dirty="0" smtClean="0"/>
          </a:p>
          <a:p>
            <a:r>
              <a:rPr lang="en-US" dirty="0" smtClean="0"/>
              <a:t>This  is a show of  </a:t>
            </a:r>
            <a:r>
              <a:rPr lang="en-US" b="1" dirty="0" smtClean="0"/>
              <a:t>positive mind</a:t>
            </a:r>
            <a:r>
              <a:rPr lang="en-US" dirty="0" smtClean="0"/>
              <a:t> in all that we do.</a:t>
            </a:r>
          </a:p>
          <a:p>
            <a:endParaRPr lang="en-US" dirty="0" smtClean="0"/>
          </a:p>
          <a:p>
            <a:r>
              <a:rPr lang="en-US" dirty="0" smtClean="0"/>
              <a:t>Flows out of a deep </a:t>
            </a:r>
            <a:r>
              <a:rPr lang="en-US" b="1" dirty="0" smtClean="0"/>
              <a:t>inner sense of personal worth &amp; security.</a:t>
            </a:r>
          </a:p>
          <a:p>
            <a:endParaRPr lang="en-US" dirty="0" smtClean="0"/>
          </a:p>
          <a:p>
            <a:r>
              <a:rPr lang="en-US" dirty="0" smtClean="0"/>
              <a:t>It is a paradigm that believes that there is </a:t>
            </a:r>
            <a:r>
              <a:rPr lang="en-US" b="1" dirty="0" smtClean="0"/>
              <a:t>plenty out there </a:t>
            </a:r>
            <a:r>
              <a:rPr lang="en-US" dirty="0" smtClean="0"/>
              <a:t>&amp; </a:t>
            </a:r>
            <a:r>
              <a:rPr lang="en-US" b="1" dirty="0" smtClean="0"/>
              <a:t>enough to spare for everybody.</a:t>
            </a:r>
            <a:endParaRPr lang="en-US" b="1" dirty="0"/>
          </a:p>
        </p:txBody>
      </p:sp>
    </p:spTree>
    <p:extLst>
      <p:ext uri="{BB962C8B-B14F-4D97-AF65-F5344CB8AC3E}">
        <p14:creationId xmlns:p14="http://schemas.microsoft.com/office/powerpoint/2010/main" val="2841804258"/>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SHARING</a:t>
            </a:r>
            <a:endParaRPr lang="en-US" b="1" dirty="0"/>
          </a:p>
        </p:txBody>
      </p:sp>
      <p:sp>
        <p:nvSpPr>
          <p:cNvPr id="3" name="Content Placeholder 2"/>
          <p:cNvSpPr>
            <a:spLocks noGrp="1"/>
          </p:cNvSpPr>
          <p:nvPr>
            <p:ph idx="1"/>
          </p:nvPr>
        </p:nvSpPr>
        <p:spPr/>
        <p:txBody>
          <a:bodyPr>
            <a:normAutofit/>
          </a:bodyPr>
          <a:lstStyle/>
          <a:p>
            <a:pPr marL="0" indent="0">
              <a:buNone/>
            </a:pPr>
            <a:r>
              <a:rPr lang="en-US" b="1" dirty="0" smtClean="0"/>
              <a:t>Abundance Mentality</a:t>
            </a:r>
            <a:r>
              <a:rPr lang="en-US" dirty="0" smtClean="0"/>
              <a:t> results in sharing of:</a:t>
            </a:r>
          </a:p>
          <a:p>
            <a:pPr marL="0" indent="0">
              <a:buNone/>
            </a:pPr>
            <a:endParaRPr lang="en-US" b="1" dirty="0" smtClean="0"/>
          </a:p>
          <a:p>
            <a:pPr marL="0" indent="0">
              <a:buNone/>
            </a:pPr>
            <a:r>
              <a:rPr lang="en-US" b="1" dirty="0" smtClean="0"/>
              <a:t>Prestige,</a:t>
            </a:r>
          </a:p>
          <a:p>
            <a:pPr marL="0" indent="0">
              <a:buNone/>
            </a:pPr>
            <a:endParaRPr lang="en-US" b="1" dirty="0" smtClean="0"/>
          </a:p>
          <a:p>
            <a:pPr marL="0" indent="0">
              <a:buNone/>
            </a:pPr>
            <a:r>
              <a:rPr lang="en-US" b="1" dirty="0" smtClean="0"/>
              <a:t>Recognition,</a:t>
            </a:r>
          </a:p>
          <a:p>
            <a:pPr marL="0" indent="0">
              <a:buNone/>
            </a:pPr>
            <a:endParaRPr lang="en-US" b="1" dirty="0" smtClean="0"/>
          </a:p>
          <a:p>
            <a:pPr marL="0" indent="0">
              <a:buNone/>
            </a:pPr>
            <a:r>
              <a:rPr lang="en-US" b="1" dirty="0" smtClean="0"/>
              <a:t>Profits, and</a:t>
            </a:r>
          </a:p>
          <a:p>
            <a:pPr marL="0" indent="0">
              <a:buNone/>
            </a:pPr>
            <a:endParaRPr lang="en-US" b="1" dirty="0" smtClean="0"/>
          </a:p>
          <a:p>
            <a:pPr marL="0" indent="0">
              <a:buNone/>
            </a:pPr>
            <a:r>
              <a:rPr lang="en-US" b="1" dirty="0" smtClean="0"/>
              <a:t>Decision making.</a:t>
            </a:r>
            <a:endParaRPr lang="en-US" b="1" dirty="0"/>
          </a:p>
        </p:txBody>
      </p:sp>
    </p:spTree>
    <p:extLst>
      <p:ext uri="{BB962C8B-B14F-4D97-AF65-F5344CB8AC3E}">
        <p14:creationId xmlns:p14="http://schemas.microsoft.com/office/powerpoint/2010/main" val="2010684133"/>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marL="0" indent="0">
              <a:buNone/>
            </a:pPr>
            <a:r>
              <a:rPr lang="en-US" dirty="0" smtClean="0"/>
              <a:t>Abundance Mentality  opens</a:t>
            </a:r>
          </a:p>
          <a:p>
            <a:pPr marL="0" indent="0">
              <a:buNone/>
            </a:pPr>
            <a:r>
              <a:rPr lang="en-US" dirty="0" smtClean="0"/>
              <a:t> </a:t>
            </a:r>
          </a:p>
          <a:p>
            <a:pPr marL="0" indent="0">
              <a:buNone/>
            </a:pPr>
            <a:r>
              <a:rPr lang="en-US" b="1" dirty="0" smtClean="0"/>
              <a:t>possibilities,</a:t>
            </a:r>
          </a:p>
          <a:p>
            <a:pPr marL="0" indent="0">
              <a:buNone/>
            </a:pPr>
            <a:endParaRPr lang="en-US" b="1" dirty="0" smtClean="0"/>
          </a:p>
          <a:p>
            <a:pPr marL="0" indent="0">
              <a:buNone/>
            </a:pPr>
            <a:r>
              <a:rPr lang="en-US" b="1" dirty="0" smtClean="0"/>
              <a:t>options,</a:t>
            </a:r>
          </a:p>
          <a:p>
            <a:pPr marL="0" indent="0">
              <a:buNone/>
            </a:pPr>
            <a:endParaRPr lang="en-US" b="1" dirty="0" smtClean="0"/>
          </a:p>
          <a:p>
            <a:pPr marL="0" indent="0">
              <a:buNone/>
            </a:pPr>
            <a:r>
              <a:rPr lang="en-US" b="1" dirty="0" smtClean="0"/>
              <a:t>Alternatives, and</a:t>
            </a:r>
          </a:p>
          <a:p>
            <a:pPr marL="0" indent="0">
              <a:buNone/>
            </a:pPr>
            <a:endParaRPr lang="en-US" b="1" dirty="0" smtClean="0"/>
          </a:p>
          <a:p>
            <a:pPr marL="0" indent="0">
              <a:buNone/>
            </a:pPr>
            <a:r>
              <a:rPr lang="en-US" b="1" dirty="0" smtClean="0"/>
              <a:t>Creativity.</a:t>
            </a:r>
          </a:p>
          <a:p>
            <a:endParaRPr lang="en-US" b="1" dirty="0"/>
          </a:p>
        </p:txBody>
      </p:sp>
    </p:spTree>
    <p:extLst>
      <p:ext uri="{BB962C8B-B14F-4D97-AF65-F5344CB8AC3E}">
        <p14:creationId xmlns:p14="http://schemas.microsoft.com/office/powerpoint/2010/main" val="242326406"/>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LASTLY, </a:t>
            </a:r>
            <a:r>
              <a:rPr lang="en-US" b="1" dirty="0" smtClean="0"/>
              <a:t>ABUNDANCE MENTALITY</a:t>
            </a:r>
            <a:endParaRPr lang="en-US" b="1" dirty="0"/>
          </a:p>
        </p:txBody>
      </p:sp>
      <p:sp>
        <p:nvSpPr>
          <p:cNvPr id="3" name="Content Placeholder 2"/>
          <p:cNvSpPr>
            <a:spLocks noGrp="1"/>
          </p:cNvSpPr>
          <p:nvPr>
            <p:ph idx="1"/>
          </p:nvPr>
        </p:nvSpPr>
        <p:spPr/>
        <p:txBody>
          <a:bodyPr/>
          <a:lstStyle/>
          <a:p>
            <a:endParaRPr lang="en-US" dirty="0" smtClean="0"/>
          </a:p>
          <a:p>
            <a:r>
              <a:rPr lang="en-US" dirty="0" smtClean="0"/>
              <a:t>Is one of the three character traits essential to the  </a:t>
            </a:r>
            <a:r>
              <a:rPr lang="en-US" b="1" dirty="0" smtClean="0"/>
              <a:t>WIN/WIN paradigm.</a:t>
            </a:r>
          </a:p>
          <a:p>
            <a:endParaRPr lang="en-US" b="1" dirty="0"/>
          </a:p>
          <a:p>
            <a:endParaRPr lang="en-US" dirty="0" smtClean="0"/>
          </a:p>
          <a:p>
            <a:r>
              <a:rPr lang="en-US" dirty="0" smtClean="0"/>
              <a:t>The other two are </a:t>
            </a:r>
            <a:r>
              <a:rPr lang="en-US" b="1" dirty="0" smtClean="0"/>
              <a:t>integrity, and maturity.</a:t>
            </a:r>
            <a:endParaRPr lang="en-US" b="1" dirty="0"/>
          </a:p>
        </p:txBody>
      </p:sp>
    </p:spTree>
    <p:extLst>
      <p:ext uri="{BB962C8B-B14F-4D97-AF65-F5344CB8AC3E}">
        <p14:creationId xmlns:p14="http://schemas.microsoft.com/office/powerpoint/2010/main" val="1712015828"/>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SCARCITY MENTALITY-(S.M)</a:t>
            </a:r>
            <a:endParaRPr lang="en-US" b="1" dirty="0"/>
          </a:p>
        </p:txBody>
      </p:sp>
      <p:sp>
        <p:nvSpPr>
          <p:cNvPr id="3" name="Content Placeholder 2"/>
          <p:cNvSpPr>
            <a:spLocks noGrp="1"/>
          </p:cNvSpPr>
          <p:nvPr>
            <p:ph idx="1"/>
          </p:nvPr>
        </p:nvSpPr>
        <p:spPr/>
        <p:txBody>
          <a:bodyPr/>
          <a:lstStyle/>
          <a:p>
            <a:r>
              <a:rPr lang="en-US" dirty="0" smtClean="0"/>
              <a:t>This is the display of </a:t>
            </a:r>
            <a:r>
              <a:rPr lang="en-US" b="1" dirty="0" smtClean="0"/>
              <a:t> negativity</a:t>
            </a:r>
            <a:r>
              <a:rPr lang="en-US" dirty="0" smtClean="0"/>
              <a:t> in almost all that we do.</a:t>
            </a:r>
          </a:p>
          <a:p>
            <a:r>
              <a:rPr lang="en-US" dirty="0" smtClean="0"/>
              <a:t>Most people are deeply scripted in  </a:t>
            </a:r>
            <a:r>
              <a:rPr lang="en-US" b="1" dirty="0" smtClean="0"/>
              <a:t>Scarcity Mentality.</a:t>
            </a:r>
            <a:endParaRPr lang="en-US" b="1" dirty="0"/>
          </a:p>
          <a:p>
            <a:endParaRPr lang="en-US" dirty="0" smtClean="0"/>
          </a:p>
          <a:p>
            <a:r>
              <a:rPr lang="en-US" dirty="0" smtClean="0"/>
              <a:t>They see life as having only so much, as though there were </a:t>
            </a:r>
            <a:r>
              <a:rPr lang="en-US" b="1" dirty="0" smtClean="0"/>
              <a:t>only one pie or pizza out there.</a:t>
            </a:r>
            <a:endParaRPr lang="en-US" b="1" dirty="0"/>
          </a:p>
        </p:txBody>
      </p:sp>
    </p:spTree>
    <p:extLst>
      <p:ext uri="{BB962C8B-B14F-4D97-AF65-F5344CB8AC3E}">
        <p14:creationId xmlns:p14="http://schemas.microsoft.com/office/powerpoint/2010/main" val="1306740850"/>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If someone were to get a</a:t>
            </a:r>
            <a:r>
              <a:rPr lang="en-US" b="1" dirty="0" smtClean="0"/>
              <a:t> big piece of the pie,</a:t>
            </a:r>
            <a:r>
              <a:rPr lang="en-US" dirty="0" smtClean="0"/>
              <a:t> it would mean </a:t>
            </a:r>
            <a:r>
              <a:rPr lang="en-US" b="1" dirty="0" smtClean="0"/>
              <a:t>LESS</a:t>
            </a:r>
            <a:r>
              <a:rPr lang="en-US" dirty="0" smtClean="0"/>
              <a:t> for everybody else.</a:t>
            </a:r>
          </a:p>
          <a:p>
            <a:endParaRPr lang="en-US" b="1" dirty="0"/>
          </a:p>
          <a:p>
            <a:r>
              <a:rPr lang="en-US" b="1" dirty="0" smtClean="0"/>
              <a:t>The S.M. </a:t>
            </a:r>
            <a:r>
              <a:rPr lang="en-US" dirty="0" smtClean="0"/>
              <a:t> Is the zero-sum paradigm of life.</a:t>
            </a:r>
          </a:p>
          <a:p>
            <a:endParaRPr lang="en-US" b="1" dirty="0"/>
          </a:p>
          <a:p>
            <a:r>
              <a:rPr lang="en-US" dirty="0" smtClean="0"/>
              <a:t>People with a S.M have a very difficult time sharing </a:t>
            </a:r>
            <a:r>
              <a:rPr lang="en-US" b="1" dirty="0" smtClean="0"/>
              <a:t>recognition &amp; credit, power or profit</a:t>
            </a:r>
            <a:r>
              <a:rPr lang="en-US" dirty="0" smtClean="0"/>
              <a:t>-even with those who help in the production.</a:t>
            </a:r>
            <a:endParaRPr lang="en-US" dirty="0"/>
          </a:p>
        </p:txBody>
      </p:sp>
    </p:spTree>
    <p:extLst>
      <p:ext uri="{BB962C8B-B14F-4D97-AF65-F5344CB8AC3E}">
        <p14:creationId xmlns:p14="http://schemas.microsoft.com/office/powerpoint/2010/main" val="4075351849"/>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dirty="0" smtClean="0"/>
              <a:t>They have a </a:t>
            </a:r>
            <a:r>
              <a:rPr lang="en-US" b="1" dirty="0" smtClean="0"/>
              <a:t>very hard time</a:t>
            </a:r>
            <a:r>
              <a:rPr lang="en-US" dirty="0" smtClean="0"/>
              <a:t> being genuinely happy for the successes of other people. </a:t>
            </a:r>
          </a:p>
          <a:p>
            <a:endParaRPr lang="en-US" dirty="0" smtClean="0"/>
          </a:p>
          <a:p>
            <a:r>
              <a:rPr lang="en-US" dirty="0" smtClean="0"/>
              <a:t>This applies even to members of the family or close friends &amp; associates.</a:t>
            </a:r>
          </a:p>
          <a:p>
            <a:endParaRPr lang="en-US" dirty="0" smtClean="0"/>
          </a:p>
          <a:p>
            <a:r>
              <a:rPr lang="en-US" dirty="0" smtClean="0"/>
              <a:t>Although they might verbally express happiness for others’ </a:t>
            </a:r>
            <a:r>
              <a:rPr lang="en-US" b="1" dirty="0" smtClean="0"/>
              <a:t>success inwardly they are eating their hearts out.</a:t>
            </a:r>
            <a:endParaRPr lang="en-US" b="1" dirty="0"/>
          </a:p>
        </p:txBody>
      </p:sp>
    </p:spTree>
    <p:extLst>
      <p:ext uri="{BB962C8B-B14F-4D97-AF65-F5344CB8AC3E}">
        <p14:creationId xmlns:p14="http://schemas.microsoft.com/office/powerpoint/2010/main" val="1126574120"/>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They always compare with </a:t>
            </a:r>
            <a:r>
              <a:rPr lang="en-US" b="1" dirty="0" smtClean="0"/>
              <a:t>someone else’s success,</a:t>
            </a:r>
            <a:r>
              <a:rPr lang="en-US" dirty="0" smtClean="0"/>
              <a:t> to which they interpret to mean </a:t>
            </a:r>
            <a:r>
              <a:rPr lang="en-US" b="1" dirty="0" smtClean="0"/>
              <a:t>their failure.</a:t>
            </a:r>
          </a:p>
          <a:p>
            <a:endParaRPr lang="en-US" b="1" dirty="0"/>
          </a:p>
          <a:p>
            <a:r>
              <a:rPr lang="en-US" dirty="0" smtClean="0"/>
              <a:t>Often S.M </a:t>
            </a:r>
            <a:r>
              <a:rPr lang="en-US" dirty="0" err="1" smtClean="0"/>
              <a:t>harbour</a:t>
            </a:r>
            <a:r>
              <a:rPr lang="en-US" dirty="0" smtClean="0"/>
              <a:t> secret hopes that others might suffer misfortune—not terrible misfortune, but acceptable misfortune that would keep them </a:t>
            </a:r>
            <a:r>
              <a:rPr lang="en-US" b="1" dirty="0" smtClean="0"/>
              <a:t>“in their place”.</a:t>
            </a:r>
            <a:endParaRPr lang="en-US" b="1" dirty="0"/>
          </a:p>
        </p:txBody>
      </p:sp>
    </p:spTree>
    <p:extLst>
      <p:ext uri="{BB962C8B-B14F-4D97-AF65-F5344CB8AC3E}">
        <p14:creationId xmlns:p14="http://schemas.microsoft.com/office/powerpoint/2010/main" val="411831305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DEFINITION OF BEHAVIOUR</a:t>
            </a:r>
            <a:endParaRPr lang="en-US" dirty="0"/>
          </a:p>
        </p:txBody>
      </p:sp>
      <p:sp>
        <p:nvSpPr>
          <p:cNvPr id="3" name="Content Placeholder 2"/>
          <p:cNvSpPr>
            <a:spLocks noGrp="1"/>
          </p:cNvSpPr>
          <p:nvPr>
            <p:ph idx="1"/>
          </p:nvPr>
        </p:nvSpPr>
        <p:spPr/>
        <p:txBody>
          <a:bodyPr/>
          <a:lstStyle/>
          <a:p>
            <a:r>
              <a:rPr lang="en-US" dirty="0"/>
              <a:t>‘’Any manifestation of life is activity’’ Says </a:t>
            </a:r>
            <a:r>
              <a:rPr lang="en-US" dirty="0" err="1"/>
              <a:t>woodworth</a:t>
            </a:r>
            <a:r>
              <a:rPr lang="en-US" dirty="0"/>
              <a:t> [1948] and behaviour is a collective name for these activities</a:t>
            </a:r>
            <a:r>
              <a:rPr lang="en-US" dirty="0" smtClean="0"/>
              <a:t>.</a:t>
            </a:r>
            <a:endParaRPr lang="en-US" dirty="0"/>
          </a:p>
        </p:txBody>
      </p:sp>
    </p:spTree>
    <p:extLst>
      <p:ext uri="{BB962C8B-B14F-4D97-AF65-F5344CB8AC3E}">
        <p14:creationId xmlns:p14="http://schemas.microsoft.com/office/powerpoint/2010/main" val="3815429711"/>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They are </a:t>
            </a:r>
            <a:r>
              <a:rPr lang="en-US" b="1" dirty="0" smtClean="0"/>
              <a:t>always comparing, always competing.</a:t>
            </a:r>
          </a:p>
          <a:p>
            <a:endParaRPr lang="en-US" dirty="0"/>
          </a:p>
          <a:p>
            <a:r>
              <a:rPr lang="en-US" dirty="0" smtClean="0"/>
              <a:t>They give their energies to possessing things in </a:t>
            </a:r>
            <a:r>
              <a:rPr lang="en-US" b="1" dirty="0" smtClean="0"/>
              <a:t>order to increase their sense of worth.</a:t>
            </a:r>
          </a:p>
          <a:p>
            <a:endParaRPr lang="en-US" dirty="0" smtClean="0"/>
          </a:p>
          <a:p>
            <a:r>
              <a:rPr lang="en-US" dirty="0" smtClean="0"/>
              <a:t>They want other people to be the way they want them to be.</a:t>
            </a:r>
            <a:endParaRPr lang="en-US" dirty="0"/>
          </a:p>
        </p:txBody>
      </p:sp>
    </p:spTree>
    <p:extLst>
      <p:ext uri="{BB962C8B-B14F-4D97-AF65-F5344CB8AC3E}">
        <p14:creationId xmlns:p14="http://schemas.microsoft.com/office/powerpoint/2010/main" val="3114564688"/>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smtClean="0"/>
          </a:p>
          <a:p>
            <a:r>
              <a:rPr lang="en-US" dirty="0" smtClean="0"/>
              <a:t>They often want to </a:t>
            </a:r>
            <a:r>
              <a:rPr lang="en-US" b="1" dirty="0" smtClean="0"/>
              <a:t>clone them,</a:t>
            </a:r>
            <a:r>
              <a:rPr lang="en-US" dirty="0" smtClean="0"/>
              <a:t> and they surround themselves with “yes” people—who won’t challenge them, people who are weaker than  them.</a:t>
            </a:r>
            <a:endParaRPr lang="en-US" b="1" dirty="0"/>
          </a:p>
        </p:txBody>
      </p:sp>
    </p:spTree>
    <p:extLst>
      <p:ext uri="{BB962C8B-B14F-4D97-AF65-F5344CB8AC3E}">
        <p14:creationId xmlns:p14="http://schemas.microsoft.com/office/powerpoint/2010/main" val="846083577"/>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FINALLY</a:t>
            </a:r>
            <a:endParaRPr lang="en-US" b="1" dirty="0"/>
          </a:p>
        </p:txBody>
      </p:sp>
      <p:sp>
        <p:nvSpPr>
          <p:cNvPr id="3" name="Content Placeholder 2"/>
          <p:cNvSpPr>
            <a:spLocks noGrp="1"/>
          </p:cNvSpPr>
          <p:nvPr>
            <p:ph idx="1"/>
          </p:nvPr>
        </p:nvSpPr>
        <p:spPr/>
        <p:txBody>
          <a:bodyPr/>
          <a:lstStyle/>
          <a:p>
            <a:r>
              <a:rPr lang="en-US" dirty="0" smtClean="0"/>
              <a:t>Its difficult for people with a S.M. to be members of a complementary team.</a:t>
            </a:r>
          </a:p>
          <a:p>
            <a:endParaRPr lang="en-US" dirty="0"/>
          </a:p>
          <a:p>
            <a:r>
              <a:rPr lang="en-US" dirty="0" smtClean="0"/>
              <a:t>Finally, the S.M. are in the </a:t>
            </a:r>
            <a:r>
              <a:rPr lang="en-US" b="1" dirty="0" smtClean="0"/>
              <a:t>WIN/LOSE</a:t>
            </a:r>
            <a:r>
              <a:rPr lang="en-US" dirty="0" smtClean="0"/>
              <a:t> paradigm.</a:t>
            </a:r>
            <a:endParaRPr lang="en-US" dirty="0"/>
          </a:p>
        </p:txBody>
      </p:sp>
    </p:spTree>
    <p:extLst>
      <p:ext uri="{BB962C8B-B14F-4D97-AF65-F5344CB8AC3E}">
        <p14:creationId xmlns:p14="http://schemas.microsoft.com/office/powerpoint/2010/main" val="2747798834"/>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2.  EFFECTIVE COMMUNICATION</a:t>
            </a:r>
            <a:endParaRPr lang="en-US" b="1" dirty="0"/>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3193442725"/>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THREE ELEMENTS OF EFFECTIVE COMMUNICATION</a:t>
            </a:r>
            <a:endParaRPr lang="en-US" dirty="0"/>
          </a:p>
        </p:txBody>
      </p:sp>
      <p:sp>
        <p:nvSpPr>
          <p:cNvPr id="3" name="Content Placeholder 2"/>
          <p:cNvSpPr>
            <a:spLocks noGrp="1"/>
          </p:cNvSpPr>
          <p:nvPr>
            <p:ph idx="1"/>
          </p:nvPr>
        </p:nvSpPr>
        <p:spPr/>
        <p:txBody>
          <a:bodyPr>
            <a:normAutofit/>
          </a:bodyPr>
          <a:lstStyle/>
          <a:p>
            <a:pPr marL="0" indent="0">
              <a:buNone/>
            </a:pPr>
            <a:r>
              <a:rPr lang="en-US" b="1" dirty="0" smtClean="0"/>
              <a:t>1.</a:t>
            </a:r>
            <a:r>
              <a:rPr lang="en-US" dirty="0" smtClean="0"/>
              <a:t>  </a:t>
            </a:r>
            <a:r>
              <a:rPr lang="en-US" b="1" dirty="0" smtClean="0"/>
              <a:t> a) The power of listening  and </a:t>
            </a:r>
          </a:p>
          <a:p>
            <a:pPr marL="0" indent="0">
              <a:buNone/>
            </a:pPr>
            <a:r>
              <a:rPr lang="en-US" b="1" dirty="0" smtClean="0"/>
              <a:t>          b) Listen to understand: the power of  empathy.</a:t>
            </a:r>
          </a:p>
          <a:p>
            <a:pPr marL="0" indent="0">
              <a:buNone/>
            </a:pPr>
            <a:endParaRPr lang="en-US" b="1" dirty="0" smtClean="0"/>
          </a:p>
          <a:p>
            <a:pPr marL="514350" indent="-514350">
              <a:buAutoNum type="arabicPeriod" startAt="2"/>
            </a:pPr>
            <a:r>
              <a:rPr lang="en-US" b="1" dirty="0" smtClean="0"/>
              <a:t>Treat Feedback as a Precious Gift</a:t>
            </a:r>
          </a:p>
          <a:p>
            <a:pPr marL="514350" indent="-514350">
              <a:buAutoNum type="arabicPeriod" startAt="2"/>
            </a:pPr>
            <a:endParaRPr lang="en-US" b="1" dirty="0" smtClean="0"/>
          </a:p>
          <a:p>
            <a:pPr marL="514350" indent="-514350">
              <a:buAutoNum type="arabicPeriod" startAt="2"/>
            </a:pPr>
            <a:endParaRPr lang="en-US" b="1" dirty="0"/>
          </a:p>
          <a:p>
            <a:pPr marL="514350" indent="-514350">
              <a:buAutoNum type="arabicPeriod" startAt="2"/>
            </a:pPr>
            <a:r>
              <a:rPr lang="en-US" b="1" dirty="0" smtClean="0"/>
              <a:t>Dialogue---A Better Way to Communicate </a:t>
            </a:r>
            <a:endParaRPr lang="en-US" b="1" dirty="0"/>
          </a:p>
        </p:txBody>
      </p:sp>
    </p:spTree>
    <p:extLst>
      <p:ext uri="{BB962C8B-B14F-4D97-AF65-F5344CB8AC3E}">
        <p14:creationId xmlns:p14="http://schemas.microsoft.com/office/powerpoint/2010/main" val="3564152200"/>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The Power of Listening</a:t>
            </a:r>
            <a:endParaRPr lang="en-US" dirty="0"/>
          </a:p>
        </p:txBody>
      </p:sp>
      <p:sp>
        <p:nvSpPr>
          <p:cNvPr id="3" name="Content Placeholder 2"/>
          <p:cNvSpPr>
            <a:spLocks noGrp="1"/>
          </p:cNvSpPr>
          <p:nvPr>
            <p:ph idx="1"/>
          </p:nvPr>
        </p:nvSpPr>
        <p:spPr/>
        <p:txBody>
          <a:bodyPr>
            <a:normAutofit/>
          </a:bodyPr>
          <a:lstStyle/>
          <a:p>
            <a:pPr marL="0" indent="0">
              <a:buNone/>
            </a:pPr>
            <a:r>
              <a:rPr lang="en-US" dirty="0"/>
              <a:t>	</a:t>
            </a:r>
            <a:r>
              <a:rPr lang="en-US" dirty="0" smtClean="0"/>
              <a:t>	</a:t>
            </a:r>
            <a:endParaRPr lang="en-US" b="1" dirty="0"/>
          </a:p>
          <a:p>
            <a:pPr marL="0" indent="0">
              <a:buNone/>
            </a:pPr>
            <a:r>
              <a:rPr lang="en-US" b="1" dirty="0" smtClean="0"/>
              <a:t>                   Wise men talk because they</a:t>
            </a:r>
          </a:p>
          <a:p>
            <a:pPr marL="0" indent="0">
              <a:buNone/>
            </a:pPr>
            <a:r>
              <a:rPr lang="en-US" b="1" dirty="0"/>
              <a:t>	</a:t>
            </a:r>
            <a:r>
              <a:rPr lang="en-US" b="1" dirty="0" smtClean="0"/>
              <a:t>	have something to say;</a:t>
            </a:r>
          </a:p>
          <a:p>
            <a:pPr marL="0" indent="0">
              <a:buNone/>
            </a:pPr>
            <a:r>
              <a:rPr lang="en-US" b="1" dirty="0"/>
              <a:t>	</a:t>
            </a:r>
            <a:r>
              <a:rPr lang="en-US" b="1" dirty="0" smtClean="0"/>
              <a:t>	fools talk because they </a:t>
            </a:r>
          </a:p>
          <a:p>
            <a:pPr marL="0" indent="0">
              <a:buNone/>
            </a:pPr>
            <a:r>
              <a:rPr lang="en-US" b="1" dirty="0"/>
              <a:t>	</a:t>
            </a:r>
            <a:r>
              <a:rPr lang="en-US" b="1" dirty="0" smtClean="0"/>
              <a:t>	have to say something.</a:t>
            </a:r>
          </a:p>
          <a:p>
            <a:pPr marL="0" indent="0">
              <a:buNone/>
            </a:pPr>
            <a:r>
              <a:rPr lang="en-US" b="1" dirty="0"/>
              <a:t>	</a:t>
            </a:r>
            <a:r>
              <a:rPr lang="en-US" b="1" dirty="0" smtClean="0"/>
              <a:t>					--- PLATO	        </a:t>
            </a:r>
          </a:p>
          <a:p>
            <a:endParaRPr lang="en-US" dirty="0"/>
          </a:p>
          <a:p>
            <a:endParaRPr lang="en-US" dirty="0" smtClean="0"/>
          </a:p>
          <a:p>
            <a:endParaRPr lang="en-US" dirty="0"/>
          </a:p>
        </p:txBody>
      </p:sp>
    </p:spTree>
    <p:extLst>
      <p:ext uri="{BB962C8B-B14F-4D97-AF65-F5344CB8AC3E}">
        <p14:creationId xmlns:p14="http://schemas.microsoft.com/office/powerpoint/2010/main" val="2915397263"/>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t>No charm equals that of a good listener.</a:t>
            </a:r>
          </a:p>
          <a:p>
            <a:endParaRPr lang="en-US" dirty="0" smtClean="0"/>
          </a:p>
          <a:p>
            <a:endParaRPr lang="en-US" dirty="0" smtClean="0"/>
          </a:p>
          <a:p>
            <a:r>
              <a:rPr lang="en-US" dirty="0" smtClean="0"/>
              <a:t>If  you want to become a better communicator, </a:t>
            </a:r>
            <a:r>
              <a:rPr lang="en-US" b="1" dirty="0" smtClean="0"/>
              <a:t>listen to yourself.</a:t>
            </a:r>
            <a:endParaRPr lang="en-US" b="1" dirty="0"/>
          </a:p>
        </p:txBody>
      </p:sp>
    </p:spTree>
    <p:extLst>
      <p:ext uri="{BB962C8B-B14F-4D97-AF65-F5344CB8AC3E}">
        <p14:creationId xmlns:p14="http://schemas.microsoft.com/office/powerpoint/2010/main" val="1414494826"/>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 TO ASK YOURSELF</a:t>
            </a:r>
            <a:endParaRPr lang="en-US" dirty="0"/>
          </a:p>
        </p:txBody>
      </p:sp>
      <p:sp>
        <p:nvSpPr>
          <p:cNvPr id="3" name="Content Placeholder 2"/>
          <p:cNvSpPr>
            <a:spLocks noGrp="1"/>
          </p:cNvSpPr>
          <p:nvPr>
            <p:ph idx="1"/>
          </p:nvPr>
        </p:nvSpPr>
        <p:spPr/>
        <p:txBody>
          <a:bodyPr>
            <a:normAutofit/>
          </a:bodyPr>
          <a:lstStyle/>
          <a:p>
            <a:r>
              <a:rPr lang="en-US" dirty="0" smtClean="0"/>
              <a:t>Are you </a:t>
            </a:r>
            <a:r>
              <a:rPr lang="en-US" b="1" i="1" dirty="0" smtClean="0"/>
              <a:t>really</a:t>
            </a:r>
            <a:r>
              <a:rPr lang="en-US" dirty="0" smtClean="0"/>
              <a:t> listening?</a:t>
            </a:r>
          </a:p>
          <a:p>
            <a:endParaRPr lang="en-US" dirty="0"/>
          </a:p>
          <a:p>
            <a:endParaRPr lang="en-US" dirty="0" smtClean="0"/>
          </a:p>
          <a:p>
            <a:r>
              <a:rPr lang="en-US" dirty="0" smtClean="0"/>
              <a:t>Are you letting the other person finish without interrupting?</a:t>
            </a:r>
          </a:p>
          <a:p>
            <a:endParaRPr lang="en-US" dirty="0"/>
          </a:p>
          <a:p>
            <a:endParaRPr lang="en-US" dirty="0" smtClean="0"/>
          </a:p>
          <a:p>
            <a:r>
              <a:rPr lang="en-US" dirty="0" smtClean="0"/>
              <a:t>Are you talking more than you’re listening?</a:t>
            </a:r>
            <a:endParaRPr lang="en-US" dirty="0"/>
          </a:p>
        </p:txBody>
      </p:sp>
    </p:spTree>
    <p:extLst>
      <p:ext uri="{BB962C8B-B14F-4D97-AF65-F5344CB8AC3E}">
        <p14:creationId xmlns:p14="http://schemas.microsoft.com/office/powerpoint/2010/main" val="3472909543"/>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While you are talking do your listeners start to fidget?</a:t>
            </a:r>
          </a:p>
          <a:p>
            <a:endParaRPr lang="en-US" dirty="0"/>
          </a:p>
          <a:p>
            <a:r>
              <a:rPr lang="en-US" dirty="0" smtClean="0"/>
              <a:t>Do their eyes wander, glaze over?</a:t>
            </a:r>
          </a:p>
          <a:p>
            <a:endParaRPr lang="en-US" dirty="0"/>
          </a:p>
          <a:p>
            <a:r>
              <a:rPr lang="en-US" dirty="0" smtClean="0"/>
              <a:t>While someone is talking are you impatiently thinking about what you ‘re going to say next?</a:t>
            </a:r>
            <a:endParaRPr lang="en-US" dirty="0"/>
          </a:p>
        </p:txBody>
      </p:sp>
    </p:spTree>
    <p:extLst>
      <p:ext uri="{BB962C8B-B14F-4D97-AF65-F5344CB8AC3E}">
        <p14:creationId xmlns:p14="http://schemas.microsoft.com/office/powerpoint/2010/main" val="3621652995"/>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SMART LISTENING</a:t>
            </a:r>
            <a:endParaRPr lang="en-US" dirty="0"/>
          </a:p>
        </p:txBody>
      </p:sp>
      <p:sp>
        <p:nvSpPr>
          <p:cNvPr id="3" name="Content Placeholder 2"/>
          <p:cNvSpPr>
            <a:spLocks noGrp="1"/>
          </p:cNvSpPr>
          <p:nvPr>
            <p:ph idx="1"/>
          </p:nvPr>
        </p:nvSpPr>
        <p:spPr/>
        <p:txBody>
          <a:bodyPr/>
          <a:lstStyle/>
          <a:p>
            <a:r>
              <a:rPr lang="en-US" dirty="0" smtClean="0"/>
              <a:t>Real listening embodies </a:t>
            </a:r>
            <a:r>
              <a:rPr lang="en-US" b="1" dirty="0" smtClean="0"/>
              <a:t>careful attention, patience</a:t>
            </a:r>
            <a:r>
              <a:rPr lang="en-US" dirty="0" smtClean="0"/>
              <a:t>, and truly </a:t>
            </a:r>
            <a:r>
              <a:rPr lang="en-US" b="1" i="1" dirty="0" smtClean="0"/>
              <a:t>wanting</a:t>
            </a:r>
            <a:r>
              <a:rPr lang="en-US" dirty="0" smtClean="0"/>
              <a:t> to understand what the other person is saying.</a:t>
            </a:r>
          </a:p>
          <a:p>
            <a:endParaRPr lang="en-US" dirty="0"/>
          </a:p>
          <a:p>
            <a:r>
              <a:rPr lang="en-US" dirty="0" smtClean="0"/>
              <a:t>Keep reminding yourself that </a:t>
            </a:r>
            <a:r>
              <a:rPr lang="en-US" b="1" dirty="0" smtClean="0"/>
              <a:t>we learn nothing when we’re talking; we learn only when we listen.</a:t>
            </a:r>
            <a:endParaRPr lang="en-US" b="1" dirty="0"/>
          </a:p>
        </p:txBody>
      </p:sp>
    </p:spTree>
    <p:extLst>
      <p:ext uri="{BB962C8B-B14F-4D97-AF65-F5344CB8AC3E}">
        <p14:creationId xmlns:p14="http://schemas.microsoft.com/office/powerpoint/2010/main" val="395886078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MOTOR  ACTIVITIES</a:t>
            </a:r>
            <a:endParaRPr lang="en-US" dirty="0"/>
          </a:p>
        </p:txBody>
      </p:sp>
      <p:sp>
        <p:nvSpPr>
          <p:cNvPr id="3" name="Content Placeholder 2"/>
          <p:cNvSpPr>
            <a:spLocks noGrp="1"/>
          </p:cNvSpPr>
          <p:nvPr>
            <p:ph idx="1"/>
          </p:nvPr>
        </p:nvSpPr>
        <p:spPr/>
        <p:txBody>
          <a:bodyPr/>
          <a:lstStyle/>
          <a:p>
            <a:r>
              <a:rPr lang="en-US" dirty="0"/>
              <a:t> Therefore, the term behaviour includes all motor or conative activities [like walking, swimming, dancing, etc</a:t>
            </a:r>
            <a:r>
              <a:rPr lang="en-US" dirty="0" smtClean="0"/>
              <a:t>.],</a:t>
            </a:r>
            <a:endParaRPr lang="en-US" dirty="0"/>
          </a:p>
        </p:txBody>
      </p:sp>
    </p:spTree>
    <p:extLst>
      <p:ext uri="{BB962C8B-B14F-4D97-AF65-F5344CB8AC3E}">
        <p14:creationId xmlns:p14="http://schemas.microsoft.com/office/powerpoint/2010/main" val="428759464"/>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BIBLICAL</a:t>
            </a:r>
            <a:endParaRPr lang="en-US" b="1" dirty="0"/>
          </a:p>
        </p:txBody>
      </p:sp>
      <p:sp>
        <p:nvSpPr>
          <p:cNvPr id="3" name="Content Placeholder 2"/>
          <p:cNvSpPr>
            <a:spLocks noGrp="1"/>
          </p:cNvSpPr>
          <p:nvPr>
            <p:ph idx="1"/>
          </p:nvPr>
        </p:nvSpPr>
        <p:spPr/>
        <p:txBody>
          <a:bodyPr/>
          <a:lstStyle/>
          <a:p>
            <a:endParaRPr lang="en-US" dirty="0" smtClean="0"/>
          </a:p>
          <a:p>
            <a:r>
              <a:rPr lang="en-US" dirty="0" smtClean="0"/>
              <a:t>“ God gave us two ears  and  one mouth, so we ought to </a:t>
            </a:r>
            <a:r>
              <a:rPr lang="en-US" b="1" dirty="0" smtClean="0"/>
              <a:t>listen twice</a:t>
            </a:r>
            <a:r>
              <a:rPr lang="en-US" dirty="0" smtClean="0"/>
              <a:t> as much as we speak”.</a:t>
            </a:r>
            <a:endParaRPr lang="en-US" dirty="0"/>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LASTLY,</a:t>
            </a:r>
            <a:endParaRPr lang="en-US" dirty="0"/>
          </a:p>
        </p:txBody>
      </p:sp>
      <p:sp>
        <p:nvSpPr>
          <p:cNvPr id="3" name="Content Placeholder 2"/>
          <p:cNvSpPr>
            <a:spLocks noGrp="1"/>
          </p:cNvSpPr>
          <p:nvPr>
            <p:ph idx="1"/>
          </p:nvPr>
        </p:nvSpPr>
        <p:spPr/>
        <p:txBody>
          <a:bodyPr/>
          <a:lstStyle/>
          <a:p>
            <a:r>
              <a:rPr lang="en-US" dirty="0" smtClean="0"/>
              <a:t>Being listened to ---attentively--- feels good.</a:t>
            </a:r>
          </a:p>
          <a:p>
            <a:endParaRPr lang="en-US" dirty="0"/>
          </a:p>
          <a:p>
            <a:endParaRPr lang="en-US" dirty="0" smtClean="0"/>
          </a:p>
          <a:p>
            <a:r>
              <a:rPr lang="en-US" dirty="0" smtClean="0"/>
              <a:t>Its  flattering.</a:t>
            </a:r>
          </a:p>
          <a:p>
            <a:endParaRPr lang="en-US" dirty="0"/>
          </a:p>
          <a:p>
            <a:endParaRPr lang="en-US" dirty="0" smtClean="0"/>
          </a:p>
          <a:p>
            <a:r>
              <a:rPr lang="en-US" b="1" dirty="0" smtClean="0"/>
              <a:t>It fosters good relationships</a:t>
            </a:r>
          </a:p>
          <a:p>
            <a:endParaRPr lang="en-US" dirty="0"/>
          </a:p>
        </p:txBody>
      </p:sp>
    </p:spTree>
    <p:extLst>
      <p:ext uri="{BB962C8B-B14F-4D97-AF65-F5344CB8AC3E}">
        <p14:creationId xmlns:p14="http://schemas.microsoft.com/office/powerpoint/2010/main" val="4112845580"/>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b) Listen to Understand: The Power of Empathy</a:t>
            </a:r>
            <a:endParaRPr lang="en-US" dirty="0"/>
          </a:p>
        </p:txBody>
      </p:sp>
      <p:sp>
        <p:nvSpPr>
          <p:cNvPr id="3" name="Content Placeholder 2"/>
          <p:cNvSpPr>
            <a:spLocks noGrp="1"/>
          </p:cNvSpPr>
          <p:nvPr>
            <p:ph idx="1"/>
          </p:nvPr>
        </p:nvSpPr>
        <p:spPr/>
        <p:txBody>
          <a:bodyPr>
            <a:normAutofit fontScale="85000" lnSpcReduction="10000"/>
          </a:bodyPr>
          <a:lstStyle/>
          <a:p>
            <a:pPr marL="1828800" lvl="4" indent="0">
              <a:buNone/>
            </a:pPr>
            <a:r>
              <a:rPr lang="en-US" sz="3200" b="1" dirty="0" smtClean="0"/>
              <a:t>If  there is any secret of success,</a:t>
            </a:r>
          </a:p>
          <a:p>
            <a:pPr marL="1828800" lvl="4" indent="0">
              <a:buNone/>
            </a:pPr>
            <a:r>
              <a:rPr lang="en-US" sz="3200" b="1" dirty="0"/>
              <a:t>i</a:t>
            </a:r>
            <a:r>
              <a:rPr lang="en-US" sz="3200" b="1" dirty="0" smtClean="0"/>
              <a:t>t lies in the ability to get to</a:t>
            </a:r>
          </a:p>
          <a:p>
            <a:pPr marL="1828800" lvl="4" indent="0">
              <a:buNone/>
            </a:pPr>
            <a:r>
              <a:rPr lang="en-US" sz="3200" b="1" dirty="0" smtClean="0"/>
              <a:t>the other person’s point of view</a:t>
            </a:r>
          </a:p>
          <a:p>
            <a:pPr marL="1828800" lvl="4" indent="0">
              <a:buNone/>
            </a:pPr>
            <a:r>
              <a:rPr lang="en-US" sz="3200" b="1" dirty="0"/>
              <a:t>a</a:t>
            </a:r>
            <a:r>
              <a:rPr lang="en-US" sz="3200" b="1" dirty="0" smtClean="0"/>
              <a:t>nd see things from his angle</a:t>
            </a:r>
          </a:p>
          <a:p>
            <a:pPr marL="1828800" lvl="4" indent="0">
              <a:buNone/>
            </a:pPr>
            <a:r>
              <a:rPr lang="en-US" sz="3200" b="1" dirty="0"/>
              <a:t>a</a:t>
            </a:r>
            <a:r>
              <a:rPr lang="en-US" sz="3200" b="1" dirty="0" smtClean="0"/>
              <a:t>s well as your own.</a:t>
            </a:r>
          </a:p>
          <a:p>
            <a:pPr marL="1828800" lvl="4" indent="0">
              <a:buNone/>
            </a:pPr>
            <a:r>
              <a:rPr lang="en-US" sz="3200" b="1" dirty="0"/>
              <a:t>	</a:t>
            </a:r>
            <a:r>
              <a:rPr lang="en-US" sz="3200" b="1" dirty="0" smtClean="0"/>
              <a:t>		      --HENRY FORD</a:t>
            </a:r>
            <a:endParaRPr lang="en-US" sz="3200" b="1" dirty="0"/>
          </a:p>
        </p:txBody>
      </p:sp>
    </p:spTree>
    <p:extLst>
      <p:ext uri="{BB962C8B-B14F-4D97-AF65-F5344CB8AC3E}">
        <p14:creationId xmlns:p14="http://schemas.microsoft.com/office/powerpoint/2010/main" val="1482973537"/>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According to Dr. Rick Hanson, the Mental Health Expert, he defines empathy as</a:t>
            </a:r>
          </a:p>
          <a:p>
            <a:endParaRPr lang="en-US" dirty="0" smtClean="0"/>
          </a:p>
          <a:p>
            <a:r>
              <a:rPr lang="en-US" dirty="0" smtClean="0"/>
              <a:t> “ the ability to share someone else’s feelings or experiences by imagining what it would be like to be in that person’s situation.”</a:t>
            </a:r>
            <a:r>
              <a:rPr lang="en-US" b="1" dirty="0" smtClean="0"/>
              <a:t> He adds “ empathy is in our bones.”</a:t>
            </a:r>
          </a:p>
          <a:p>
            <a:r>
              <a:rPr lang="en-US" b="1" dirty="0" smtClean="0"/>
              <a:t>Source: THE WATCHTOWER No. </a:t>
            </a:r>
            <a:r>
              <a:rPr lang="en-US" b="1" smtClean="0"/>
              <a:t>3  2018</a:t>
            </a:r>
            <a:endParaRPr lang="en-US" b="1" dirty="0"/>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Its easy to confuse </a:t>
            </a:r>
            <a:r>
              <a:rPr lang="en-US" b="1" dirty="0"/>
              <a:t>sympathy with empathy.</a:t>
            </a:r>
            <a:br>
              <a:rPr lang="en-US" b="1" dirty="0"/>
            </a:br>
            <a:endParaRPr lang="en-US" dirty="0"/>
          </a:p>
        </p:txBody>
      </p:sp>
      <p:sp>
        <p:nvSpPr>
          <p:cNvPr id="3" name="Content Placeholder 2"/>
          <p:cNvSpPr>
            <a:spLocks noGrp="1"/>
          </p:cNvSpPr>
          <p:nvPr>
            <p:ph idx="1"/>
          </p:nvPr>
        </p:nvSpPr>
        <p:spPr/>
        <p:txBody>
          <a:bodyPr/>
          <a:lstStyle/>
          <a:p>
            <a:endParaRPr lang="en-US" b="1" dirty="0"/>
          </a:p>
          <a:p>
            <a:endParaRPr lang="en-US" dirty="0" smtClean="0"/>
          </a:p>
          <a:p>
            <a:r>
              <a:rPr lang="en-US" dirty="0" smtClean="0"/>
              <a:t>Sympathy means </a:t>
            </a:r>
            <a:r>
              <a:rPr lang="en-US" b="1" dirty="0" smtClean="0"/>
              <a:t>feeling sorry for another.</a:t>
            </a:r>
          </a:p>
          <a:p>
            <a:endParaRPr lang="en-US" dirty="0"/>
          </a:p>
          <a:p>
            <a:endParaRPr lang="en-US" dirty="0" smtClean="0"/>
          </a:p>
          <a:p>
            <a:r>
              <a:rPr lang="en-US" dirty="0" smtClean="0"/>
              <a:t>Empathy means </a:t>
            </a:r>
            <a:r>
              <a:rPr lang="en-US" b="1" dirty="0" smtClean="0"/>
              <a:t>feeling with another.</a:t>
            </a:r>
          </a:p>
          <a:p>
            <a:endParaRPr lang="en-US" b="1" dirty="0"/>
          </a:p>
        </p:txBody>
      </p:sp>
    </p:spTree>
    <p:extLst>
      <p:ext uri="{BB962C8B-B14F-4D97-AF65-F5344CB8AC3E}">
        <p14:creationId xmlns:p14="http://schemas.microsoft.com/office/powerpoint/2010/main" val="1112404587"/>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a:t>
            </a:r>
            <a:endParaRPr lang="en-US" dirty="0"/>
          </a:p>
        </p:txBody>
      </p:sp>
      <p:sp>
        <p:nvSpPr>
          <p:cNvPr id="3" name="Content Placeholder 2"/>
          <p:cNvSpPr>
            <a:spLocks noGrp="1"/>
          </p:cNvSpPr>
          <p:nvPr>
            <p:ph idx="1"/>
          </p:nvPr>
        </p:nvSpPr>
        <p:spPr/>
        <p:txBody>
          <a:bodyPr/>
          <a:lstStyle/>
          <a:p>
            <a:pPr marL="0" indent="0">
              <a:buNone/>
            </a:pPr>
            <a:endParaRPr lang="en-US" b="1" dirty="0" smtClean="0"/>
          </a:p>
          <a:p>
            <a:pPr marL="0" indent="0">
              <a:buNone/>
            </a:pPr>
            <a:r>
              <a:rPr lang="en-US" b="1" dirty="0" smtClean="0"/>
              <a:t>“ You poor thing,” and  “I feel so sorry for you,”</a:t>
            </a:r>
            <a:r>
              <a:rPr lang="en-US" dirty="0" smtClean="0"/>
              <a:t> reflect sympathy.</a:t>
            </a:r>
          </a:p>
          <a:p>
            <a:endParaRPr lang="en-US" dirty="0"/>
          </a:p>
          <a:p>
            <a:pPr marL="0" indent="0">
              <a:buNone/>
            </a:pPr>
            <a:r>
              <a:rPr lang="en-US" b="1" dirty="0" smtClean="0"/>
              <a:t>“ Sounds as if you really feel hurt,” and “ I get the feeling you ‘re totally frustrated” </a:t>
            </a:r>
            <a:r>
              <a:rPr lang="en-US" dirty="0" smtClean="0"/>
              <a:t>reflect empathy. </a:t>
            </a:r>
            <a:endParaRPr lang="en-US" dirty="0"/>
          </a:p>
        </p:txBody>
      </p:sp>
    </p:spTree>
    <p:extLst>
      <p:ext uri="{BB962C8B-B14F-4D97-AF65-F5344CB8AC3E}">
        <p14:creationId xmlns:p14="http://schemas.microsoft.com/office/powerpoint/2010/main" val="77315400"/>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EMPATHY</a:t>
            </a:r>
            <a:endParaRPr lang="en-US" b="1" dirty="0"/>
          </a:p>
        </p:txBody>
      </p:sp>
      <p:sp>
        <p:nvSpPr>
          <p:cNvPr id="3" name="Content Placeholder 2"/>
          <p:cNvSpPr>
            <a:spLocks noGrp="1"/>
          </p:cNvSpPr>
          <p:nvPr>
            <p:ph idx="1"/>
          </p:nvPr>
        </p:nvSpPr>
        <p:spPr/>
        <p:txBody>
          <a:bodyPr/>
          <a:lstStyle/>
          <a:p>
            <a:endParaRPr lang="en-US" dirty="0" smtClean="0"/>
          </a:p>
          <a:p>
            <a:r>
              <a:rPr lang="en-US" dirty="0" smtClean="0"/>
              <a:t>It’s putting yourself into the shoes of  another, mentally and emotionally sharing that person’s experience.  </a:t>
            </a:r>
          </a:p>
          <a:p>
            <a:endParaRPr lang="en-US" dirty="0"/>
          </a:p>
          <a:p>
            <a:r>
              <a:rPr lang="en-US" b="1" dirty="0" smtClean="0"/>
              <a:t>Empathy means listening with your heart as well as your head.</a:t>
            </a:r>
            <a:endParaRPr lang="en-US" b="1" dirty="0"/>
          </a:p>
        </p:txBody>
      </p:sp>
    </p:spTree>
    <p:extLst>
      <p:ext uri="{BB962C8B-B14F-4D97-AF65-F5344CB8AC3E}">
        <p14:creationId xmlns:p14="http://schemas.microsoft.com/office/powerpoint/2010/main" val="1971167330"/>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 BECOME MORE EMPATHIC:</a:t>
            </a:r>
            <a:endParaRPr lang="en-US" dirty="0"/>
          </a:p>
        </p:txBody>
      </p:sp>
      <p:sp>
        <p:nvSpPr>
          <p:cNvPr id="3" name="Content Placeholder 2"/>
          <p:cNvSpPr>
            <a:spLocks noGrp="1"/>
          </p:cNvSpPr>
          <p:nvPr>
            <p:ph idx="1"/>
          </p:nvPr>
        </p:nvSpPr>
        <p:spPr/>
        <p:txBody>
          <a:bodyPr/>
          <a:lstStyle/>
          <a:p>
            <a:r>
              <a:rPr lang="en-US" b="1" i="1" dirty="0" smtClean="0"/>
              <a:t>Listen to understand</a:t>
            </a:r>
            <a:r>
              <a:rPr lang="en-US" dirty="0" smtClean="0"/>
              <a:t>  another’s experience </a:t>
            </a:r>
            <a:r>
              <a:rPr lang="en-US" b="1" i="1" dirty="0" smtClean="0"/>
              <a:t>from his or her point of view.</a:t>
            </a:r>
            <a:r>
              <a:rPr lang="en-US" dirty="0" smtClean="0"/>
              <a:t> Try to see the world through that person’s eyes.</a:t>
            </a:r>
          </a:p>
          <a:p>
            <a:endParaRPr lang="en-US" dirty="0"/>
          </a:p>
          <a:p>
            <a:r>
              <a:rPr lang="en-US" dirty="0" smtClean="0"/>
              <a:t>Try to unconditionally accept that person--- without judgment or criticism– as a valued and unique individual. </a:t>
            </a:r>
            <a:endParaRPr lang="en-US" b="1" i="1" dirty="0"/>
          </a:p>
        </p:txBody>
      </p:sp>
    </p:spTree>
    <p:extLst>
      <p:ext uri="{BB962C8B-B14F-4D97-AF65-F5344CB8AC3E}">
        <p14:creationId xmlns:p14="http://schemas.microsoft.com/office/powerpoint/2010/main" val="2652787079"/>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dirty="0" smtClean="0"/>
              <a:t>Let the other person </a:t>
            </a:r>
            <a:r>
              <a:rPr lang="en-US" b="1" i="1" dirty="0" smtClean="0"/>
              <a:t>know</a:t>
            </a:r>
            <a:r>
              <a:rPr lang="en-US" dirty="0" smtClean="0"/>
              <a:t> you understand--- with attentive listening, body language, and words.</a:t>
            </a:r>
          </a:p>
          <a:p>
            <a:endParaRPr lang="en-US" dirty="0"/>
          </a:p>
          <a:p>
            <a:r>
              <a:rPr lang="en-US" dirty="0" smtClean="0"/>
              <a:t>It is important to note that </a:t>
            </a:r>
            <a:r>
              <a:rPr lang="en-US" b="1" dirty="0" smtClean="0"/>
              <a:t>empathic</a:t>
            </a:r>
            <a:r>
              <a:rPr lang="en-US" dirty="0" smtClean="0"/>
              <a:t> public health practitioners, teachers, psychotherapists, and parents are more </a:t>
            </a:r>
            <a:r>
              <a:rPr lang="en-US" b="1" dirty="0" smtClean="0"/>
              <a:t>effective because of their ability to understand.</a:t>
            </a:r>
            <a:endParaRPr lang="en-US" b="1" dirty="0"/>
          </a:p>
        </p:txBody>
      </p:sp>
    </p:spTree>
    <p:extLst>
      <p:ext uri="{BB962C8B-B14F-4D97-AF65-F5344CB8AC3E}">
        <p14:creationId xmlns:p14="http://schemas.microsoft.com/office/powerpoint/2010/main" val="1175599701"/>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pPr marL="0" indent="0">
              <a:buNone/>
            </a:pPr>
            <a:r>
              <a:rPr lang="en-US" b="1" dirty="0" smtClean="0"/>
              <a:t>A few things to think about, both in your work &amp; personal life:</a:t>
            </a:r>
          </a:p>
          <a:p>
            <a:endParaRPr lang="en-US" dirty="0"/>
          </a:p>
          <a:p>
            <a:r>
              <a:rPr lang="en-US" dirty="0" smtClean="0"/>
              <a:t>The more you </a:t>
            </a:r>
            <a:r>
              <a:rPr lang="en-US" b="1" i="1" dirty="0" smtClean="0"/>
              <a:t>listen to understand,</a:t>
            </a:r>
            <a:r>
              <a:rPr lang="en-US" dirty="0" smtClean="0"/>
              <a:t> the more you will know how a person feels, and why he or she feels that way, &amp; thus, </a:t>
            </a:r>
            <a:r>
              <a:rPr lang="en-US" b="1" dirty="0" smtClean="0"/>
              <a:t>the more you will appreciate, accept, &amp; care about that person.</a:t>
            </a:r>
            <a:endParaRPr lang="en-US" b="1" dirty="0"/>
          </a:p>
        </p:txBody>
      </p:sp>
    </p:spTree>
    <p:extLst>
      <p:ext uri="{BB962C8B-B14F-4D97-AF65-F5344CB8AC3E}">
        <p14:creationId xmlns:p14="http://schemas.microsoft.com/office/powerpoint/2010/main" val="97823987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Ion</Template>
  <TotalTime>3431</TotalTime>
  <Words>6240</Words>
  <Application>Microsoft Office PowerPoint</Application>
  <PresentationFormat>On-screen Show (4:3)</PresentationFormat>
  <Paragraphs>722</Paragraphs>
  <Slides>176</Slides>
  <Notes>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176</vt:i4>
      </vt:variant>
    </vt:vector>
  </HeadingPairs>
  <TitlesOfParts>
    <vt:vector size="181" baseType="lpstr">
      <vt:lpstr>Arial</vt:lpstr>
      <vt:lpstr>Calibri</vt:lpstr>
      <vt:lpstr>Century Gothic</vt:lpstr>
      <vt:lpstr>Wingdings 3</vt:lpstr>
      <vt:lpstr>Ion</vt:lpstr>
      <vt:lpstr>Introduction to Psychology PRESENTER:F.KASISI</vt:lpstr>
      <vt:lpstr>At the end of this unit the learner should be able to: </vt:lpstr>
      <vt:lpstr>DEF. PSYCHOLOGY</vt:lpstr>
      <vt:lpstr>NATURE OF PSYCHOLOGY</vt:lpstr>
      <vt:lpstr>SCOPE</vt:lpstr>
      <vt:lpstr>BRANCHES OF PSYCHOLOGY</vt:lpstr>
      <vt:lpstr>OTHERS INCLUDE: PSYCHOLOGY OF</vt:lpstr>
      <vt:lpstr>DEFINITION OF BEHAVIOUR</vt:lpstr>
      <vt:lpstr>MOTOR  ACTIVITIES</vt:lpstr>
      <vt:lpstr>COGNITIVE ACTIVITIES</vt:lpstr>
      <vt:lpstr>AFFECTIVE ACTIVITIES</vt:lpstr>
      <vt:lpstr>PowerPoint Presentation</vt:lpstr>
      <vt:lpstr>DEFINITION OF ATTITUDE</vt:lpstr>
      <vt:lpstr>PowerPoint Presentation</vt:lpstr>
      <vt:lpstr>PowerPoint Presentation</vt:lpstr>
      <vt:lpstr>TRICOMPONENT THEORY</vt:lpstr>
      <vt:lpstr>PowerPoint Presentation</vt:lpstr>
      <vt:lpstr>PowerPoint Presentation</vt:lpstr>
      <vt:lpstr>PowerPoint Presentation</vt:lpstr>
      <vt:lpstr>PowerPoint Presentation</vt:lpstr>
      <vt:lpstr>STEREOTYPES</vt:lpstr>
      <vt:lpstr>EXAMPLES OF STEREOTYPES</vt:lpstr>
      <vt:lpstr>IN SUMMARY</vt:lpstr>
      <vt:lpstr>PowerPoint Presentation</vt:lpstr>
      <vt:lpstr>JOHN C. MAXWELL</vt:lpstr>
      <vt:lpstr>According to John C. Maxwell</vt:lpstr>
      <vt:lpstr>ASK THE AUDIENCE</vt:lpstr>
      <vt:lpstr>POSSIBLE RESPONSES</vt:lpstr>
      <vt:lpstr>PowerPoint Presentation</vt:lpstr>
      <vt:lpstr>John C. Maxwell</vt:lpstr>
      <vt:lpstr>PowerPoint Presentation</vt:lpstr>
      <vt:lpstr>PowerPoint Presentation</vt:lpstr>
      <vt:lpstr>THE WINNER’S EDGE IS IN THE  ATTITUDE</vt:lpstr>
      <vt:lpstr>OBJECTIVE # TWO</vt:lpstr>
      <vt:lpstr> 1.2 Importance of Psychology in Public Health Work.</vt:lpstr>
      <vt:lpstr>Social Psychology: what it deals with. </vt:lpstr>
      <vt:lpstr>LEADERSHIP IN PUBLIC H. WORK</vt:lpstr>
      <vt:lpstr>EXAMPLES OF LEADERS</vt:lpstr>
      <vt:lpstr>WHAT DO YOU LIKE MOST ABOUT HIM/HER?</vt:lpstr>
      <vt:lpstr>DEF: OF LEADERSHIP</vt:lpstr>
      <vt:lpstr>JOHN MAXWELL DEFINES LEADERSHIP:</vt:lpstr>
      <vt:lpstr>JOHN C. MAXWELL SAYS:</vt:lpstr>
      <vt:lpstr>OVER &amp; ABOVE LEADERSHIP IS ABOUT:</vt:lpstr>
      <vt:lpstr>QUALITIES</vt:lpstr>
      <vt:lpstr>INTEGRITY</vt:lpstr>
      <vt:lpstr>INTEGRITY CONT’</vt:lpstr>
      <vt:lpstr>PowerPoint Presentation</vt:lpstr>
      <vt:lpstr>HENRY KRAVIS  said,</vt:lpstr>
      <vt:lpstr>OTHER QUALITIES</vt:lpstr>
      <vt:lpstr>John Quincy Adams puts it,</vt:lpstr>
      <vt:lpstr>PowerPoint Presentation</vt:lpstr>
      <vt:lpstr>PowerPoint Presentation</vt:lpstr>
      <vt:lpstr>DECISION-MAKING</vt:lpstr>
      <vt:lpstr>METHODS OF D. MAKING</vt:lpstr>
      <vt:lpstr>ACCOUNTABILITY</vt:lpstr>
      <vt:lpstr>A LEADER CANNOT DO EVERYTHING</vt:lpstr>
      <vt:lpstr>WHAT SEPARATES A LEADER FROM A FOLLOWER?</vt:lpstr>
      <vt:lpstr>THINK OUT OF THE BOX</vt:lpstr>
      <vt:lpstr>LASTLY, DEVELOP EMPATHY</vt:lpstr>
      <vt:lpstr>AN EFFECTIVE LEADER.</vt:lpstr>
      <vt:lpstr>Role of Attitudes in Public health work.  </vt:lpstr>
      <vt:lpstr>Some Examples Would Include:</vt:lpstr>
      <vt:lpstr>PowerPoint Presentation</vt:lpstr>
      <vt:lpstr>PowerPoint Presentation</vt:lpstr>
      <vt:lpstr>PowerPoint Presentation</vt:lpstr>
      <vt:lpstr>PowerPoint Presentation</vt:lpstr>
      <vt:lpstr> 1.3 INTERPERSONAL RELATIONSHIPS WITH OTHERS IN THE COMMUNITY</vt:lpstr>
      <vt:lpstr>PowerPoint Presentation</vt:lpstr>
      <vt:lpstr>SUCCESS</vt:lpstr>
      <vt:lpstr>INTERPERSONAL RELATIONSHIPS-(I.R)</vt:lpstr>
      <vt:lpstr>1. POSITIVE &amp; NEGATIVE MENTALITY</vt:lpstr>
      <vt:lpstr>ABUNDANCE MENTALITY</vt:lpstr>
      <vt:lpstr>SHARING</vt:lpstr>
      <vt:lpstr>PowerPoint Presentation</vt:lpstr>
      <vt:lpstr>LASTLY, ABUNDANCE MENTALITY</vt:lpstr>
      <vt:lpstr>SCARCITY MENTALITY-(S.M)</vt:lpstr>
      <vt:lpstr>PowerPoint Presentation</vt:lpstr>
      <vt:lpstr>PowerPoint Presentation</vt:lpstr>
      <vt:lpstr>PowerPoint Presentation</vt:lpstr>
      <vt:lpstr>PowerPoint Presentation</vt:lpstr>
      <vt:lpstr>PowerPoint Presentation</vt:lpstr>
      <vt:lpstr>FINALLY</vt:lpstr>
      <vt:lpstr>2.  EFFECTIVE COMMUNICATION</vt:lpstr>
      <vt:lpstr>THREE ELEMENTS OF EFFECTIVE COMMUNICATION</vt:lpstr>
      <vt:lpstr>a) The Power of Listening</vt:lpstr>
      <vt:lpstr>PowerPoint Presentation</vt:lpstr>
      <vt:lpstr>QUESTIONS TO ASK YOURSELF</vt:lpstr>
      <vt:lpstr>PowerPoint Presentation</vt:lpstr>
      <vt:lpstr>SMART LISTENING</vt:lpstr>
      <vt:lpstr>BIBLICAL</vt:lpstr>
      <vt:lpstr>LASTLY,</vt:lpstr>
      <vt:lpstr>b) Listen to Understand: The Power of Empathy</vt:lpstr>
      <vt:lpstr>PowerPoint Presentation</vt:lpstr>
      <vt:lpstr>Its easy to confuse sympathy with empathy. </vt:lpstr>
      <vt:lpstr>EXAMPLES</vt:lpstr>
      <vt:lpstr>EMPATHY</vt:lpstr>
      <vt:lpstr>TO BECOME MORE EMPATHIC:</vt:lpstr>
      <vt:lpstr>PowerPoint Presentation</vt:lpstr>
      <vt:lpstr>PowerPoint Presentation</vt:lpstr>
      <vt:lpstr>PowerPoint Presentation</vt:lpstr>
      <vt:lpstr>PowerPoint Presentation</vt:lpstr>
      <vt:lpstr>LASTLY,</vt:lpstr>
      <vt:lpstr>2. Treat Feedback as a Precious Gift</vt:lpstr>
      <vt:lpstr>AN EYE CAN’T SEE ITSELF!</vt:lpstr>
      <vt:lpstr>RESEARCH FINDING</vt:lpstr>
      <vt:lpstr>PROFESSOR RICH, ONCE  SAID,</vt:lpstr>
      <vt:lpstr>CRITICISM</vt:lpstr>
      <vt:lpstr>TO BECOME VITAL &amp; EFFECTIVE</vt:lpstr>
      <vt:lpstr>LESSONS </vt:lpstr>
      <vt:lpstr>LESSONS CONT’</vt:lpstr>
      <vt:lpstr>SEEING OURSELVES AS OTHERS SEE US</vt:lpstr>
      <vt:lpstr>ROBERT BURNS</vt:lpstr>
      <vt:lpstr>3. Dialogue---A Better Way to Communicate</vt:lpstr>
      <vt:lpstr>FEATURES OF DISCUSSION (S)</vt:lpstr>
      <vt:lpstr>PowerPoint Presentation</vt:lpstr>
      <vt:lpstr>DIALOGUE- ITS KEY FEATURES</vt:lpstr>
      <vt:lpstr>SOME BASIC PRINCIPLES OF DIALOGUING:</vt:lpstr>
      <vt:lpstr>PowerPoint Presentation</vt:lpstr>
      <vt:lpstr>LASTLY….</vt:lpstr>
      <vt:lpstr>3. EMOTIONAL INTELLIGENCE-(E.I)</vt:lpstr>
      <vt:lpstr>PowerPoint Presentation</vt:lpstr>
      <vt:lpstr>PowerPoint Presentation</vt:lpstr>
      <vt:lpstr>PowerPoint Presentation</vt:lpstr>
      <vt:lpstr>SUCCESS OR FAILURE IN PUBLIC HEALTH PRACTICE</vt:lpstr>
      <vt:lpstr>DEF: OF EMOTIONAL INTELLIGENCE </vt:lpstr>
      <vt:lpstr>EMOTIONAL INTELLIGENCE</vt:lpstr>
      <vt:lpstr>QUESTIONS TO ASK YOURSELF</vt:lpstr>
      <vt:lpstr>SOME COMMENTS DESCRIBING A PERSON WITH HIGH EI</vt:lpstr>
      <vt:lpstr>NOTE</vt:lpstr>
      <vt:lpstr>GREATNESS</vt:lpstr>
      <vt:lpstr>ADDICTIONS</vt:lpstr>
      <vt:lpstr>PowerPoint Presentation</vt:lpstr>
      <vt:lpstr>KEY REASONS WHY PH.PRACTITIONERS SHOULD CULTIVATE EI</vt:lpstr>
      <vt:lpstr>SELF-AWARENESS</vt:lpstr>
      <vt:lpstr>EMOTIONAL MANAGEMENT</vt:lpstr>
      <vt:lpstr>EFFECTIVE COMMUNICATION</vt:lpstr>
      <vt:lpstr>SOCIAL AWARENESS</vt:lpstr>
      <vt:lpstr>CONFLICT RESOLUTION</vt:lpstr>
      <vt:lpstr>PowerPoint Presentation</vt:lpstr>
      <vt:lpstr>PSYCHOLOGY OF</vt:lpstr>
      <vt:lpstr>SCHIZOPHRENIA</vt:lpstr>
      <vt:lpstr>Introduction to Sociology</vt:lpstr>
      <vt:lpstr>PowerPoint Presentation</vt:lpstr>
      <vt:lpstr>PowerPoint Presentation</vt:lpstr>
      <vt:lpstr>DEFINITION OF SOCIOLOGY</vt:lpstr>
      <vt:lpstr>PowerPoint Presentation</vt:lpstr>
      <vt:lpstr>PowerPoint Presentation</vt:lpstr>
      <vt:lpstr>Why Study Sociology?</vt:lpstr>
      <vt:lpstr>JUSTIFICATION</vt:lpstr>
      <vt:lpstr>PowerPoint Presentation</vt:lpstr>
      <vt:lpstr>PowerPoint Presentation</vt:lpstr>
      <vt:lpstr>Sociology: then and now  </vt:lpstr>
      <vt:lpstr>Karl Marx</vt:lpstr>
      <vt:lpstr>PowerPoint Presentation</vt:lpstr>
      <vt:lpstr>Herbert Spencer</vt:lpstr>
      <vt:lpstr>PowerPoint Presentation</vt:lpstr>
      <vt:lpstr>Emile Durkheim</vt:lpstr>
      <vt:lpstr>PowerPoint Presentation</vt:lpstr>
      <vt:lpstr>Current Perspectives</vt:lpstr>
      <vt:lpstr>Functionalist Perspective.</vt:lpstr>
      <vt:lpstr>PowerPoint Presentation</vt:lpstr>
      <vt:lpstr>Dysfunctional</vt:lpstr>
      <vt:lpstr>PowerPoint Presentation</vt:lpstr>
      <vt:lpstr>Manifest</vt:lpstr>
      <vt:lpstr>Latent</vt:lpstr>
      <vt:lpstr>Conflict Perspective</vt:lpstr>
      <vt:lpstr>PowerPoint Presentation</vt:lpstr>
      <vt:lpstr>Violent Conflict</vt:lpstr>
      <vt:lpstr>Nonviolent</vt:lpstr>
      <vt:lpstr>PowerPoint Presentation</vt:lpstr>
      <vt:lpstr>PowerPoint Presentation</vt:lpstr>
      <vt:lpstr>Interactionist Perspective</vt:lpstr>
      <vt:lpstr>PowerPoint Presentation</vt:lpstr>
      <vt:lpstr>Symbols</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Psychology</dc:title>
  <dc:creator>KASISI</dc:creator>
  <cp:lastModifiedBy>Dr. Chisenga</cp:lastModifiedBy>
  <cp:revision>201</cp:revision>
  <dcterms:created xsi:type="dcterms:W3CDTF">2013-11-14T08:52:15Z</dcterms:created>
  <dcterms:modified xsi:type="dcterms:W3CDTF">2023-09-19T17:57:13Z</dcterms:modified>
</cp:coreProperties>
</file>