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95" r:id="rId13"/>
    <p:sldId id="296" r:id="rId14"/>
    <p:sldId id="276" r:id="rId15"/>
    <p:sldId id="277" r:id="rId16"/>
    <p:sldId id="278" r:id="rId17"/>
    <p:sldId id="286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305" r:id="rId26"/>
    <p:sldId id="287" r:id="rId27"/>
    <p:sldId id="288" r:id="rId28"/>
    <p:sldId id="309" r:id="rId29"/>
    <p:sldId id="310" r:id="rId30"/>
    <p:sldId id="311" r:id="rId31"/>
    <p:sldId id="289" r:id="rId32"/>
    <p:sldId id="312" r:id="rId33"/>
    <p:sldId id="313" r:id="rId34"/>
    <p:sldId id="290" r:id="rId35"/>
    <p:sldId id="314" r:id="rId36"/>
    <p:sldId id="315" r:id="rId37"/>
    <p:sldId id="316" r:id="rId38"/>
    <p:sldId id="291" r:id="rId39"/>
    <p:sldId id="306" r:id="rId40"/>
    <p:sldId id="308" r:id="rId41"/>
    <p:sldId id="307" r:id="rId42"/>
    <p:sldId id="292" r:id="rId43"/>
    <p:sldId id="297" r:id="rId44"/>
    <p:sldId id="298" r:id="rId45"/>
    <p:sldId id="299" r:id="rId46"/>
    <p:sldId id="300" r:id="rId47"/>
    <p:sldId id="301" r:id="rId48"/>
    <p:sldId id="302" r:id="rId49"/>
    <p:sldId id="304" r:id="rId50"/>
    <p:sldId id="303" r:id="rId51"/>
    <p:sldId id="317" r:id="rId52"/>
    <p:sldId id="318" r:id="rId53"/>
    <p:sldId id="319" r:id="rId54"/>
    <p:sldId id="320" r:id="rId55"/>
    <p:sldId id="321" r:id="rId56"/>
    <p:sldId id="267" r:id="rId57"/>
    <p:sldId id="268" r:id="rId58"/>
    <p:sldId id="269" r:id="rId59"/>
    <p:sldId id="270" r:id="rId60"/>
    <p:sldId id="271" r:id="rId61"/>
    <p:sldId id="272" r:id="rId62"/>
    <p:sldId id="273" r:id="rId63"/>
    <p:sldId id="293" r:id="rId64"/>
    <p:sldId id="294" r:id="rId65"/>
    <p:sldId id="274" r:id="rId66"/>
    <p:sldId id="275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5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791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3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11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41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30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55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86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1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16FEF-086D-468F-9A8B-F8FA466021FA}" type="datetimeFigureOut">
              <a:rPr lang="en-US" smtClean="0"/>
              <a:pPr/>
              <a:t>12/11/2021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B0256-889E-437E-A3AE-538A4B5695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9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cyclopedia.com/people/history/historians-miscellaneous-biographies/diana-baumrind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CHILDREN S  RIGHTS &amp;  PARENTING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F.KASISI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17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Convention on the Rights of the Child came into force on  2</a:t>
            </a:r>
            <a:r>
              <a:rPr lang="en-US" baseline="30000" dirty="0" smtClean="0"/>
              <a:t>nd</a:t>
            </a:r>
            <a:r>
              <a:rPr lang="en-US" dirty="0" smtClean="0"/>
              <a:t> September, 1990 &amp; Zambia ratified it on</a:t>
            </a:r>
          </a:p>
          <a:p>
            <a:endParaRPr lang="en-US" dirty="0"/>
          </a:p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Dec 1991.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6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Despite ratifying the convention the Rights of Children continue to be  infringed upon.</a:t>
            </a:r>
          </a:p>
          <a:p>
            <a:endParaRPr lang="en-US" dirty="0"/>
          </a:p>
          <a:p>
            <a:r>
              <a:rPr lang="en-US" dirty="0" smtClean="0"/>
              <a:t>This is so especially when</a:t>
            </a:r>
          </a:p>
          <a:p>
            <a:endParaRPr lang="en-US" dirty="0"/>
          </a:p>
          <a:p>
            <a:r>
              <a:rPr lang="en-US" dirty="0" smtClean="0"/>
              <a:t>Parent (s) dies   OR</a:t>
            </a:r>
          </a:p>
          <a:p>
            <a:endParaRPr lang="en-US" dirty="0"/>
          </a:p>
          <a:p>
            <a:r>
              <a:rPr lang="en-US" dirty="0" smtClean="0"/>
              <a:t>Marriage breakdown.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60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PARENTING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“Train a child in the way he should go, and when he is old he will not turn from 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Proverbs 22 :6 NIV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PARENTING   CONT’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Parenting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the activity of promoting and supporting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physical, emotional, social and intellectual development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a child from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infancy to adulthood.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other words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parenting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the activity of bringing up a child.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PARENTING ROLE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Parents play the most influential &amp; important role in child development.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Children completely depend on them for fulfillment of both </a:t>
            </a:r>
            <a:r>
              <a:rPr lang="en-US" b="1" dirty="0" smtClean="0"/>
              <a:t>emotional &amp; physical needs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interaction &amp; emotional relationship between parents &amp; their children shape the </a:t>
            </a:r>
          </a:p>
          <a:p>
            <a:pPr>
              <a:buNone/>
            </a:pPr>
            <a:r>
              <a:rPr lang="en-US" b="1" dirty="0" smtClean="0"/>
              <a:t>   </a:t>
            </a:r>
          </a:p>
          <a:p>
            <a:pPr>
              <a:buNone/>
            </a:pPr>
            <a:r>
              <a:rPr lang="en-US" b="1" dirty="0" smtClean="0"/>
              <a:t>   children’s personality &amp;</a:t>
            </a:r>
          </a:p>
          <a:p>
            <a:pPr>
              <a:buNone/>
            </a:pPr>
            <a:r>
              <a:rPr lang="en-US" b="1" dirty="0" smtClean="0"/>
              <a:t>    </a:t>
            </a:r>
          </a:p>
          <a:p>
            <a:pPr>
              <a:buNone/>
            </a:pPr>
            <a:r>
              <a:rPr lang="en-US" b="1" dirty="0" smtClean="0"/>
              <a:t>    mental &amp; </a:t>
            </a:r>
          </a:p>
          <a:p>
            <a:pPr>
              <a:buNone/>
            </a:pPr>
            <a:r>
              <a:rPr lang="en-US" b="1" dirty="0" smtClean="0"/>
              <a:t>    </a:t>
            </a:r>
          </a:p>
          <a:p>
            <a:pPr>
              <a:buNone/>
            </a:pPr>
            <a:r>
              <a:rPr lang="en-US" b="1" dirty="0" smtClean="0"/>
              <a:t>    physical development.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Parenting has been called the world’s most difficult job, as it offers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b="1" dirty="0" smtClean="0"/>
              <a:t>no pay,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   no benefits, </a:t>
            </a:r>
          </a:p>
          <a:p>
            <a:pPr>
              <a:buNone/>
            </a:pPr>
            <a:r>
              <a:rPr lang="en-US" b="1" dirty="0" smtClean="0"/>
              <a:t>  </a:t>
            </a:r>
          </a:p>
          <a:p>
            <a:pPr>
              <a:buNone/>
            </a:pPr>
            <a:r>
              <a:rPr lang="en-US" b="1" dirty="0" smtClean="0"/>
              <a:t>   no vacation, and </a:t>
            </a:r>
          </a:p>
          <a:p>
            <a:pPr>
              <a:buNone/>
            </a:pPr>
            <a:r>
              <a:rPr lang="en-US" b="1" dirty="0" smtClean="0"/>
              <a:t>   </a:t>
            </a:r>
          </a:p>
          <a:p>
            <a:pPr>
              <a:buNone/>
            </a:pPr>
            <a:r>
              <a:rPr lang="en-US" b="1" dirty="0" smtClean="0"/>
              <a:t>   precious little thanks.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MATT WALSH states that: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Parenting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easiest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thing in the world to have an opinion about, but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hardest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thing in the world to do</a:t>
            </a:r>
            <a:r>
              <a:rPr lang="en-US" dirty="0" smtClean="0"/>
              <a:t>”.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</a:t>
            </a:r>
            <a:r>
              <a:rPr lang="en-US" b="1" dirty="0" smtClean="0"/>
              <a:t>-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Matt Walsh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What makes parents different?</a:t>
            </a:r>
          </a:p>
          <a:p>
            <a:endParaRPr lang="en-US" b="1" dirty="0" smtClean="0"/>
          </a:p>
          <a:p>
            <a:r>
              <a:rPr lang="en-US" b="1" dirty="0" smtClean="0"/>
              <a:t>What makes them the same?</a:t>
            </a:r>
          </a:p>
          <a:p>
            <a:endParaRPr lang="en-US" dirty="0" smtClean="0"/>
          </a:p>
          <a:p>
            <a:r>
              <a:rPr lang="en-US" dirty="0" smtClean="0"/>
              <a:t>There is no book or college on child rearing that answers these questions &amp; there is no clear path for </a:t>
            </a:r>
            <a:r>
              <a:rPr lang="en-US" b="1" dirty="0" smtClean="0"/>
              <a:t>family happiness.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POPULAR QUOTE SAYS,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“ The first half of our lives is spoilt by our parents &amp; the last half by our children”.</a:t>
            </a:r>
          </a:p>
          <a:p>
            <a:endParaRPr lang="en-US" b="1" dirty="0" smtClean="0"/>
          </a:p>
          <a:p>
            <a:r>
              <a:rPr lang="en-US" dirty="0" smtClean="0"/>
              <a:t>The  most difficult task in parenting is to create a base for children, </a:t>
            </a:r>
            <a:r>
              <a:rPr lang="en-US" b="1" dirty="0" smtClean="0"/>
              <a:t>so they can achieve</a:t>
            </a:r>
            <a:r>
              <a:rPr lang="en-US" dirty="0" smtClean="0"/>
              <a:t> </a:t>
            </a:r>
            <a:r>
              <a:rPr lang="en-US" b="1" dirty="0" smtClean="0"/>
              <a:t>self-actualization.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 CHILD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 convention on the Rights of the Child (CRC).</a:t>
            </a:r>
          </a:p>
          <a:p>
            <a:endParaRPr lang="en-US" dirty="0"/>
          </a:p>
          <a:p>
            <a:r>
              <a:rPr lang="en-US" dirty="0" smtClean="0"/>
              <a:t>Define A child as a person under the age of 18 years.</a:t>
            </a:r>
          </a:p>
          <a:p>
            <a:endParaRPr lang="en-US" dirty="0"/>
          </a:p>
          <a:p>
            <a:r>
              <a:rPr lang="en-US" dirty="0" smtClean="0"/>
              <a:t>There are 3 levels that provide guidance to Children’s </a:t>
            </a:r>
            <a:r>
              <a:rPr lang="en-US" dirty="0" err="1" smtClean="0"/>
              <a:t>rights.viz</a:t>
            </a:r>
            <a:r>
              <a:rPr lang="en-US" dirty="0" smtClean="0"/>
              <a:t> Global, Regional &amp; National.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63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Bringing up children is an illustration of life’s mixed blessings: </a:t>
            </a:r>
            <a:r>
              <a:rPr lang="en-US" b="1" dirty="0" smtClean="0"/>
              <a:t>full of good times &amp; bad times, frustrating challenges, and elating successes.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All these are important transitions that parents remember.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Children come with heavy responsibilities, which </a:t>
            </a:r>
            <a:r>
              <a:rPr lang="en-US" b="1" dirty="0" smtClean="0"/>
              <a:t>drain finances, energy, and time.</a:t>
            </a:r>
          </a:p>
          <a:p>
            <a:endParaRPr lang="en-US" b="1" dirty="0" smtClean="0"/>
          </a:p>
          <a:p>
            <a:r>
              <a:rPr lang="en-US" dirty="0" smtClean="0"/>
              <a:t>This is difficult &amp; there is no guarantees on the outcome.</a:t>
            </a:r>
          </a:p>
          <a:p>
            <a:endParaRPr lang="en-US" dirty="0" smtClean="0"/>
          </a:p>
          <a:p>
            <a:r>
              <a:rPr lang="en-US" b="1" dirty="0" smtClean="0"/>
              <a:t>Parenthood thrives</a:t>
            </a:r>
            <a:r>
              <a:rPr lang="en-US" dirty="0" smtClean="0"/>
              <a:t> on challenges &amp; our worth in life is quantified by the successes &amp; failures in tackling them.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Parents find the greatest challenges in the following areas: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Good nutrition.</a:t>
            </a:r>
            <a:r>
              <a:rPr lang="en-US" dirty="0" smtClean="0"/>
              <a:t> All parents want their children to be healthy.</a:t>
            </a:r>
          </a:p>
          <a:p>
            <a:pPr>
              <a:buNone/>
            </a:pPr>
            <a:r>
              <a:rPr lang="en-US" dirty="0" smtClean="0"/>
              <a:t>    Food intake is a critical aspect of children’s growth &amp; development.</a:t>
            </a:r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Research shows that nourishing food not only makes a child healthier; it makes them more emotionally stable.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It also improves school performance.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Children’s education. </a:t>
            </a:r>
            <a:r>
              <a:rPr lang="en-US" dirty="0" smtClean="0"/>
              <a:t>Parental involvement in schools is a major educational issue.</a:t>
            </a:r>
          </a:p>
          <a:p>
            <a:r>
              <a:rPr lang="en-US" dirty="0" smtClean="0"/>
              <a:t>Concern on the quality of education is top on the agenda</a:t>
            </a:r>
          </a:p>
          <a:p>
            <a:r>
              <a:rPr lang="en-US" dirty="0" smtClean="0"/>
              <a:t>Monitoring &amp; maintaining  academic standards</a:t>
            </a:r>
          </a:p>
          <a:p>
            <a:r>
              <a:rPr lang="en-US" dirty="0" smtClean="0"/>
              <a:t>Parents want assurance that their children will receive adequate preparation to lead rewarding adult lives.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PARENTING STYLES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REJECTING/NEGLECTING</a:t>
            </a:r>
            <a:r>
              <a:rPr lang="en-US" dirty="0" smtClean="0"/>
              <a:t>: Low love &amp; low limits</a:t>
            </a:r>
          </a:p>
          <a:p>
            <a:endParaRPr lang="en-US" dirty="0" smtClean="0"/>
          </a:p>
          <a:p>
            <a:r>
              <a:rPr lang="en-US" b="1" dirty="0" smtClean="0"/>
              <a:t>AUTHORITARIAN</a:t>
            </a:r>
            <a:r>
              <a:rPr lang="en-US" dirty="0" smtClean="0"/>
              <a:t>: low love &amp; high limits</a:t>
            </a:r>
          </a:p>
          <a:p>
            <a:endParaRPr lang="en-US" dirty="0" smtClean="0"/>
          </a:p>
          <a:p>
            <a:r>
              <a:rPr lang="en-US" b="1" dirty="0" smtClean="0"/>
              <a:t>PERMISSIVE:</a:t>
            </a:r>
            <a:r>
              <a:rPr lang="en-US" dirty="0" smtClean="0"/>
              <a:t> high love &amp; low limits</a:t>
            </a:r>
          </a:p>
          <a:p>
            <a:endParaRPr lang="en-US" dirty="0" smtClean="0"/>
          </a:p>
          <a:p>
            <a:r>
              <a:rPr lang="en-US" b="1" dirty="0" smtClean="0"/>
              <a:t>DEMOCRATIC OR BALANCED</a:t>
            </a:r>
            <a:r>
              <a:rPr lang="en-US" dirty="0" smtClean="0"/>
              <a:t> (authoritative): high love &amp; high limits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PARENTING STYLE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widely used  model of parenting is one that derives from the work of </a:t>
            </a:r>
            <a:r>
              <a:rPr lang="en-US" b="1" dirty="0" smtClean="0">
                <a:hlinkClick r:id="rId2"/>
              </a:rPr>
              <a:t>Diana </a:t>
            </a:r>
            <a:r>
              <a:rPr lang="en-US" b="1" dirty="0" err="1" smtClean="0">
                <a:hlinkClick r:id="rId2"/>
              </a:rPr>
              <a:t>Baumrind</a:t>
            </a:r>
            <a:r>
              <a:rPr lang="en-US" dirty="0" smtClean="0"/>
              <a:t> (1971), whose theory of parenting style has been enormously influential.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PARENTING STYLES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Authoritarian or Disciplinarian</a:t>
            </a:r>
            <a:r>
              <a:rPr lang="en-US" b="1" dirty="0" smtClean="0"/>
              <a:t> </a:t>
            </a:r>
            <a:r>
              <a:rPr lang="en-US" dirty="0" smtClean="0"/>
              <a:t> (low in warmth, high in firmness, and high in restrictiveness),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Indulgent or Permissive</a:t>
            </a:r>
            <a:r>
              <a:rPr lang="en-US" b="1" dirty="0" smtClean="0"/>
              <a:t> </a:t>
            </a:r>
            <a:r>
              <a:rPr lang="en-US" dirty="0" smtClean="0"/>
              <a:t> (high in warmth, low in firmness, and low in restrictiveness).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Uninvolved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b="1" dirty="0" smtClean="0"/>
              <a:t>indifferent parents</a:t>
            </a:r>
            <a:r>
              <a:rPr lang="en-US" dirty="0" smtClean="0"/>
              <a:t>, who are characteristically low in warmth, low in firmness, and low in restrictiveness.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/>
              <a:t>Authoritative</a:t>
            </a:r>
            <a:r>
              <a:rPr lang="en-US" dirty="0" smtClean="0"/>
              <a:t> (high in warmth, high in firmness, and low in restrictiveness),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AUTHORITARIAN OR DISCIPLINARIAN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this parenting style, parents know best the approach that </a:t>
            </a:r>
            <a:r>
              <a:rPr lang="en-US" b="1" dirty="0" smtClean="0"/>
              <a:t>emphasizes obedience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characterized by </a:t>
            </a:r>
            <a:r>
              <a:rPr lang="en-US" b="1" dirty="0" smtClean="0"/>
              <a:t>high demands</a:t>
            </a:r>
            <a:r>
              <a:rPr lang="en-US" dirty="0" smtClean="0"/>
              <a:t> and low responsiveness.</a:t>
            </a:r>
          </a:p>
          <a:p>
            <a:endParaRPr lang="en-US" dirty="0" smtClean="0"/>
          </a:p>
          <a:p>
            <a:r>
              <a:rPr lang="en-US" dirty="0" smtClean="0"/>
              <a:t>This is the </a:t>
            </a:r>
            <a:r>
              <a:rPr lang="en-US" b="1" dirty="0" smtClean="0"/>
              <a:t>“ because I  told you so”</a:t>
            </a:r>
            <a:r>
              <a:rPr lang="en-US" dirty="0" smtClean="0"/>
              <a:t>  parent is likely to degrade a child and ignore the child's point of view.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Authoritarian parents.</a:t>
            </a:r>
            <a:r>
              <a:rPr lang="en-US" dirty="0" smtClean="0"/>
              <a:t> In contrast, authoritarian parents place a </a:t>
            </a:r>
            <a:r>
              <a:rPr lang="en-US" b="1" dirty="0" smtClean="0"/>
              <a:t>high value on obedience and conformity, favoring more punitive, absolute, and forceful disciplinary measures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Verbal give- and-take</a:t>
            </a:r>
            <a:r>
              <a:rPr lang="en-US" dirty="0" smtClean="0"/>
              <a:t> is not common in authoritarian households, because the underlying belief of authoritarian parents is that the </a:t>
            </a:r>
            <a:r>
              <a:rPr lang="en-US" b="1" dirty="0" smtClean="0"/>
              <a:t>child should accept without question the rules and standards</a:t>
            </a:r>
            <a:r>
              <a:rPr lang="en-US" dirty="0" smtClean="0"/>
              <a:t> established by the parents.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 convention on the Rights of the child X 2 statutes</a:t>
            </a:r>
          </a:p>
          <a:p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Universal Declaration on Human Rights (UDHR)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International Convention on Economic, Social &amp; Cultural Rights (ICESCR).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02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They tend not to encourage </a:t>
            </a:r>
            <a:r>
              <a:rPr lang="en-US" b="1" dirty="0" smtClean="0"/>
              <a:t>independent behavior</a:t>
            </a:r>
            <a:r>
              <a:rPr lang="en-US" dirty="0" smtClean="0"/>
              <a:t> and, instead, place a good deal of </a:t>
            </a:r>
            <a:r>
              <a:rPr lang="en-US" b="1" dirty="0" smtClean="0"/>
              <a:t>importance on restricting the child's autonomy.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INDULGENT OR PERMISSIVE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Provides </a:t>
            </a:r>
            <a:r>
              <a:rPr lang="en-US" b="1" dirty="0" smtClean="0"/>
              <a:t>few behavioral guidelines</a:t>
            </a:r>
            <a:r>
              <a:rPr lang="en-US" dirty="0" smtClean="0"/>
              <a:t> because parents don’t want to upset their child. </a:t>
            </a:r>
          </a:p>
          <a:p>
            <a:endParaRPr lang="en-US" dirty="0" smtClean="0"/>
          </a:p>
          <a:p>
            <a:r>
              <a:rPr lang="en-US" dirty="0" smtClean="0"/>
              <a:t>Characterized by low demands and </a:t>
            </a:r>
            <a:r>
              <a:rPr lang="en-US" b="1" dirty="0" smtClean="0"/>
              <a:t>high responsiveness</a:t>
            </a:r>
          </a:p>
          <a:p>
            <a:endParaRPr lang="en-US" dirty="0" smtClean="0"/>
          </a:p>
          <a:p>
            <a:r>
              <a:rPr lang="en-US" dirty="0" smtClean="0"/>
              <a:t>Tend to be very loving but do not expect mature behavior from their children.</a:t>
            </a:r>
          </a:p>
          <a:p>
            <a:endParaRPr lang="en-US" dirty="0" smtClean="0"/>
          </a:p>
          <a:p>
            <a:r>
              <a:rPr lang="en-US" dirty="0" smtClean="0"/>
              <a:t>Often seem more like friend than parental figure.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Indulgent parents.</a:t>
            </a:r>
            <a:r>
              <a:rPr lang="en-US" dirty="0" smtClean="0"/>
              <a:t> Indulgent parents behave in an accepting, benign, and somewhat more passive way in matters of discipline. They place relatively few demands on the child's behavior, giving the child a high degree of freedom to act as he or she wishes.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Indulgent parents</a:t>
            </a:r>
            <a:r>
              <a:rPr lang="en-US" dirty="0" smtClean="0"/>
              <a:t> are more likely to believe that control is an </a:t>
            </a:r>
            <a:r>
              <a:rPr lang="en-US" b="1" dirty="0" smtClean="0"/>
              <a:t>infringement</a:t>
            </a:r>
            <a:r>
              <a:rPr lang="en-US" dirty="0" smtClean="0"/>
              <a:t> </a:t>
            </a:r>
            <a:r>
              <a:rPr lang="en-US" b="1" dirty="0" smtClean="0"/>
              <a:t>on the child's freedom</a:t>
            </a:r>
            <a:r>
              <a:rPr lang="en-US" dirty="0" smtClean="0"/>
              <a:t> that may interfere with the child's healthy development.</a:t>
            </a:r>
          </a:p>
          <a:p>
            <a:endParaRPr lang="en-US" dirty="0" smtClean="0"/>
          </a:p>
          <a:p>
            <a:r>
              <a:rPr lang="en-US" dirty="0" smtClean="0"/>
              <a:t> Instead of actively shaping their child's behavior, </a:t>
            </a:r>
            <a:r>
              <a:rPr lang="en-US" b="1" dirty="0" smtClean="0"/>
              <a:t>indulgent parents</a:t>
            </a:r>
            <a:r>
              <a:rPr lang="en-US" dirty="0" smtClean="0"/>
              <a:t> are more likely to view themselves as resources that the child may or may not use.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UNINVOLVED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referred to as </a:t>
            </a:r>
            <a:r>
              <a:rPr lang="en-US" b="1" dirty="0" smtClean="0"/>
              <a:t>neglectful</a:t>
            </a:r>
          </a:p>
          <a:p>
            <a:pPr>
              <a:buNone/>
            </a:pPr>
            <a:r>
              <a:rPr lang="en-US" b="1" dirty="0" smtClean="0"/>
              <a:t> parenting.</a:t>
            </a:r>
          </a:p>
          <a:p>
            <a:endParaRPr lang="en-US" dirty="0" smtClean="0"/>
          </a:p>
          <a:p>
            <a:r>
              <a:rPr lang="en-US" dirty="0" smtClean="0"/>
              <a:t>Characterized by </a:t>
            </a:r>
            <a:r>
              <a:rPr lang="en-US" b="1" dirty="0" smtClean="0"/>
              <a:t>lack of responsiveness</a:t>
            </a:r>
            <a:r>
              <a:rPr lang="en-US" dirty="0" smtClean="0"/>
              <a:t> to a Childs needs.</a:t>
            </a:r>
          </a:p>
          <a:p>
            <a:endParaRPr lang="en-US" dirty="0" smtClean="0"/>
          </a:p>
          <a:p>
            <a:r>
              <a:rPr lang="en-US" b="1" dirty="0" smtClean="0"/>
              <a:t>Parents</a:t>
            </a:r>
            <a:r>
              <a:rPr lang="en-US" dirty="0" smtClean="0"/>
              <a:t> make few to no demands of their of  children and they are often indifferent.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Indifferent parents</a:t>
            </a:r>
            <a:r>
              <a:rPr lang="en-US" dirty="0" smtClean="0"/>
              <a:t> try to do whatever is necessary to minimize the </a:t>
            </a:r>
            <a:r>
              <a:rPr lang="en-US" b="1" dirty="0" smtClean="0"/>
              <a:t>time and energy</a:t>
            </a:r>
            <a:r>
              <a:rPr lang="en-US" dirty="0" smtClean="0"/>
              <a:t> that they must devote to interacting with their child. In extreme cases, indifferent parents may be</a:t>
            </a:r>
            <a:r>
              <a:rPr lang="en-US" b="1" dirty="0" smtClean="0"/>
              <a:t> neglectful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know little about their child's activities and whereabouts, show little interest in their </a:t>
            </a:r>
            <a:r>
              <a:rPr lang="en-US" b="1" dirty="0" smtClean="0"/>
              <a:t>child's experiences</a:t>
            </a:r>
            <a:r>
              <a:rPr lang="en-US" dirty="0" smtClean="0"/>
              <a:t> at school or with friends, rarely converse with their child, and rarely consider their </a:t>
            </a:r>
            <a:r>
              <a:rPr lang="en-US" b="1" dirty="0" smtClean="0"/>
              <a:t>child's opinion when making decisions.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Rather than raising their child according to a set of beliefs about what is good for the child's development (as do the other three parent types), indifferent parents are </a:t>
            </a:r>
            <a:r>
              <a:rPr lang="en-US" b="1" dirty="0" smtClean="0"/>
              <a:t>"parent centered"</a:t>
            </a:r>
            <a:r>
              <a:rPr lang="en-US" dirty="0" smtClean="0"/>
              <a:t>–they structure their home life primarily around their own </a:t>
            </a:r>
            <a:r>
              <a:rPr lang="en-US" b="1" dirty="0" smtClean="0"/>
              <a:t>needs and interests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AUTHORITATIVE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Which blends 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caring tone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with structure and consistent in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enforcing boundaries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Parents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 responsive to the Childs emotional needs while having high standards.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of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most effective parenting styles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praised in the world today.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Authoritative parents.</a:t>
            </a:r>
            <a:r>
              <a:rPr lang="en-US" dirty="0" smtClean="0"/>
              <a:t> These</a:t>
            </a:r>
            <a:r>
              <a:rPr lang="en-US" b="1" dirty="0" smtClean="0"/>
              <a:t> four general styles of parenting</a:t>
            </a:r>
            <a:r>
              <a:rPr lang="en-US" dirty="0" smtClean="0"/>
              <a:t> can be distinguished in many respects beyond their scores on measures of parental warmth, firmness, or restrictiveness.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African Charter on the Rights &amp; Welfare of the Child (ACRWC)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1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For example</a:t>
            </a:r>
            <a:r>
              <a:rPr lang="en-US" dirty="0" smtClean="0"/>
              <a:t>, in addition to being both warm and firm, </a:t>
            </a:r>
            <a:r>
              <a:rPr lang="en-US" b="1" dirty="0" smtClean="0"/>
              <a:t>authoritative parents set standards</a:t>
            </a:r>
            <a:r>
              <a:rPr lang="en-US" dirty="0" smtClean="0"/>
              <a:t> for the </a:t>
            </a:r>
            <a:r>
              <a:rPr lang="en-US" b="1" dirty="0" smtClean="0"/>
              <a:t>child's conduct</a:t>
            </a:r>
            <a:r>
              <a:rPr lang="en-US" dirty="0" smtClean="0"/>
              <a:t> but form expectations that are consistent with the child's developing needs and capabilities.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place a high value on the development of </a:t>
            </a:r>
            <a:r>
              <a:rPr lang="en-US" b="1" dirty="0" smtClean="0"/>
              <a:t>autonomy and self-direction</a:t>
            </a:r>
            <a:r>
              <a:rPr lang="en-US" dirty="0" smtClean="0"/>
              <a:t> but assume the ultimate responsibility for their child's behavior.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Authoritative parents</a:t>
            </a:r>
            <a:r>
              <a:rPr lang="en-US" dirty="0" smtClean="0"/>
              <a:t> deal with their child in a rational, issue-oriented manner, frequently engaging in discussion and explanation with their children over matters of discipline.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Authoritarian &amp; Authoritative parenting style: the 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According to</a:t>
            </a:r>
            <a:r>
              <a:rPr lang="en-US" b="1" dirty="0" smtClean="0"/>
              <a:t> </a:t>
            </a:r>
            <a:r>
              <a:rPr lang="en-US" b="1" dirty="0" err="1" smtClean="0"/>
              <a:t>Baumrind</a:t>
            </a:r>
            <a:r>
              <a:rPr lang="en-US" b="1" dirty="0" smtClean="0"/>
              <a:t> (1991),</a:t>
            </a:r>
            <a:r>
              <a:rPr lang="en-US" dirty="0" smtClean="0"/>
              <a:t> two factors where highlighted.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Warmth also known as responsiveness.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Control also known as </a:t>
            </a:r>
            <a:r>
              <a:rPr lang="en-US" dirty="0" err="1" smtClean="0"/>
              <a:t>demandingness</a:t>
            </a:r>
            <a:r>
              <a:rPr lang="en-US" dirty="0" smtClean="0"/>
              <a:t>.</a:t>
            </a:r>
          </a:p>
          <a:p>
            <a:pPr marL="514350" indent="-514350">
              <a:buNone/>
            </a:pPr>
            <a:r>
              <a:rPr lang="en-US" b="1" dirty="0" smtClean="0"/>
              <a:t>NOTE:</a:t>
            </a:r>
            <a:r>
              <a:rPr lang="en-US" dirty="0" smtClean="0"/>
              <a:t> </a:t>
            </a:r>
            <a:r>
              <a:rPr lang="en-US" b="1" dirty="0" smtClean="0"/>
              <a:t>Authoritative</a:t>
            </a:r>
            <a:r>
              <a:rPr lang="en-US" dirty="0" smtClean="0"/>
              <a:t> shows high levels of warmth and control while </a:t>
            </a:r>
            <a:r>
              <a:rPr lang="en-US" b="1" dirty="0" smtClean="0"/>
              <a:t>Authoritarian</a:t>
            </a:r>
            <a:r>
              <a:rPr lang="en-US" dirty="0" smtClean="0"/>
              <a:t> show high of control but only low on warmth.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THE POWER OF AUTHORITATIVE PARENTING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Why is </a:t>
            </a:r>
            <a:r>
              <a:rPr lang="en-US" b="1" dirty="0" smtClean="0"/>
              <a:t>authoritative parenting</a:t>
            </a:r>
            <a:r>
              <a:rPr lang="en-US" dirty="0" smtClean="0"/>
              <a:t> so consistently associated with healthy child and adolescent development? </a:t>
            </a:r>
          </a:p>
          <a:p>
            <a:endParaRPr lang="en-US" b="1" dirty="0" smtClean="0"/>
          </a:p>
          <a:p>
            <a:r>
              <a:rPr lang="en-US" b="1" dirty="0" smtClean="0"/>
              <a:t>First</a:t>
            </a:r>
            <a:r>
              <a:rPr lang="en-US" dirty="0" smtClean="0"/>
              <a:t>, authoritative parents provide an appropriate balance between </a:t>
            </a:r>
            <a:r>
              <a:rPr lang="en-US" b="1" dirty="0" smtClean="0"/>
              <a:t>restrictiveness and autonomy</a:t>
            </a:r>
            <a:r>
              <a:rPr lang="en-US" dirty="0" smtClean="0"/>
              <a:t>, giving the child opportunities to develop </a:t>
            </a:r>
            <a:r>
              <a:rPr lang="en-US" b="1" dirty="0" smtClean="0"/>
              <a:t>self-reliance</a:t>
            </a:r>
            <a:r>
              <a:rPr lang="en-US" dirty="0" smtClean="0"/>
              <a:t> but providing the sorts of </a:t>
            </a:r>
            <a:r>
              <a:rPr lang="en-US" b="1" dirty="0" smtClean="0"/>
              <a:t>standards, limits, and guidelines</a:t>
            </a:r>
            <a:r>
              <a:rPr lang="en-US" dirty="0" smtClean="0"/>
              <a:t> that developing individuals need..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Authoritative parents</a:t>
            </a:r>
            <a:r>
              <a:rPr lang="en-US" dirty="0" smtClean="0"/>
              <a:t>, for instance, are more likely to give children more </a:t>
            </a:r>
            <a:r>
              <a:rPr lang="en-US" b="1" dirty="0" smtClean="0"/>
              <a:t>independence</a:t>
            </a:r>
            <a:r>
              <a:rPr lang="en-US" dirty="0" smtClean="0"/>
              <a:t> gradually as they get older, which helps children </a:t>
            </a:r>
            <a:r>
              <a:rPr lang="en-US" b="1" dirty="0" smtClean="0"/>
              <a:t>develop self-reliance and self-assurance.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of this, </a:t>
            </a:r>
            <a:r>
              <a:rPr lang="en-US" b="1" dirty="0" smtClean="0"/>
              <a:t>authoritative parenting</a:t>
            </a:r>
            <a:r>
              <a:rPr lang="en-US" dirty="0" smtClean="0"/>
              <a:t> promotes the development of and enhances their ability to withstand a variety of potentially negative influences, including life stress and exposure to </a:t>
            </a:r>
            <a:r>
              <a:rPr lang="en-US" b="1" dirty="0" smtClean="0"/>
              <a:t>antisocial peers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Second,</a:t>
            </a:r>
            <a:r>
              <a:rPr lang="en-US" dirty="0" smtClean="0"/>
              <a:t> because </a:t>
            </a:r>
            <a:r>
              <a:rPr lang="en-US" b="1" dirty="0" smtClean="0"/>
              <a:t>authoritative parents</a:t>
            </a:r>
            <a:r>
              <a:rPr lang="en-US" dirty="0" smtClean="0"/>
              <a:t> are more likely to engage their children in </a:t>
            </a:r>
            <a:r>
              <a:rPr lang="en-US" b="1" dirty="0" smtClean="0"/>
              <a:t>verbal give- and-take</a:t>
            </a:r>
            <a:r>
              <a:rPr lang="en-US" dirty="0" smtClean="0"/>
              <a:t>, they are likely to promote the sort of </a:t>
            </a:r>
            <a:r>
              <a:rPr lang="en-US" b="1" dirty="0" smtClean="0"/>
              <a:t>intellectual developmen</a:t>
            </a:r>
            <a:r>
              <a:rPr lang="en-US" dirty="0" smtClean="0"/>
              <a:t>t that provides an important foundation for the development of </a:t>
            </a:r>
            <a:r>
              <a:rPr lang="en-US" b="1" dirty="0" smtClean="0"/>
              <a:t>psychosocial competence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Family discussions</a:t>
            </a:r>
            <a:r>
              <a:rPr lang="en-US" dirty="0" smtClean="0"/>
              <a:t> in which decisions, rules, and expectations are explained help the child to understand </a:t>
            </a:r>
            <a:r>
              <a:rPr lang="en-US" b="1" dirty="0" smtClean="0"/>
              <a:t>social systems and social relationships.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This understanding plays an important part in the development of </a:t>
            </a:r>
            <a:r>
              <a:rPr lang="en-US" b="1" dirty="0" smtClean="0"/>
              <a:t>reasoning abilities, role taking, moral judgment, and empathy.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Finally,</a:t>
            </a:r>
            <a:r>
              <a:rPr lang="en-US" dirty="0" smtClean="0"/>
              <a:t> because authoritative parenting is based on a warm parent-child relationship, adolescents are more likely to identify with, admire, and </a:t>
            </a:r>
            <a:r>
              <a:rPr lang="en-US" b="1" dirty="0" smtClean="0"/>
              <a:t>form strong attachments</a:t>
            </a:r>
            <a:r>
              <a:rPr lang="en-US" dirty="0" smtClean="0"/>
              <a:t> to their parents, which leaves them more open to their </a:t>
            </a:r>
            <a:r>
              <a:rPr lang="en-US" b="1" dirty="0" smtClean="0"/>
              <a:t>parents' influence.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Adolescents</a:t>
            </a:r>
            <a:r>
              <a:rPr lang="en-US" dirty="0" smtClean="0"/>
              <a:t> who have had warm and close relationships with their parents are more likely, for example, to have similar attitudes and values.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NATIONAL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Constitution of Zambia.</a:t>
            </a:r>
          </a:p>
          <a:p>
            <a:endParaRPr lang="en-US" dirty="0"/>
          </a:p>
          <a:p>
            <a:r>
              <a:rPr lang="en-US" dirty="0" smtClean="0"/>
              <a:t>Other National Laws such as the Penal Code.</a:t>
            </a:r>
          </a:p>
          <a:p>
            <a:endParaRPr lang="en-US" dirty="0"/>
          </a:p>
          <a:p>
            <a:r>
              <a:rPr lang="en-US" dirty="0" smtClean="0"/>
              <a:t>The Affiliation &amp; Maintenance of Children Act.</a:t>
            </a:r>
          </a:p>
          <a:p>
            <a:endParaRPr lang="en-US" dirty="0"/>
          </a:p>
          <a:p>
            <a:r>
              <a:rPr lang="en-US" dirty="0" smtClean="0"/>
              <a:t>The Juvenile Act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Adolescents</a:t>
            </a:r>
            <a:r>
              <a:rPr lang="en-US" dirty="0" smtClean="0"/>
              <a:t> who are raised by indifferent parents, in contrast, often end up having friends their parents disapprove of, including those involved in </a:t>
            </a:r>
            <a:r>
              <a:rPr lang="en-US" b="1" dirty="0" smtClean="0"/>
              <a:t>antisocial activity.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RESEARCH FINDINGS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light of </a:t>
            </a:r>
            <a:r>
              <a:rPr lang="en-US" b="1" dirty="0" smtClean="0"/>
              <a:t>research findings</a:t>
            </a:r>
            <a:r>
              <a:rPr lang="en-US" dirty="0" smtClean="0"/>
              <a:t> linking positive child adjustment to the presence of parental warmth and firmness, and to a lack of parental restrictiveness, it is not surprising to find that child adjustment varies as a </a:t>
            </a:r>
            <a:r>
              <a:rPr lang="en-US" b="1" dirty="0" smtClean="0"/>
              <a:t>function of parenting style,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Authoritative Households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with children from </a:t>
            </a:r>
            <a:r>
              <a:rPr lang="en-US" b="1" dirty="0" smtClean="0"/>
              <a:t>authoritative households</a:t>
            </a:r>
            <a:r>
              <a:rPr lang="en-US" dirty="0" smtClean="0"/>
              <a:t> exhibiting relatively </a:t>
            </a:r>
            <a:r>
              <a:rPr lang="en-US" b="1" dirty="0" smtClean="0"/>
              <a:t>healthier adjustment</a:t>
            </a:r>
            <a:r>
              <a:rPr lang="en-US" dirty="0" smtClean="0"/>
              <a:t> than their peers and children from neglectful homes </a:t>
            </a:r>
            <a:r>
              <a:rPr lang="en-US" b="1" dirty="0" smtClean="0"/>
              <a:t>exhibiting poorer functioning</a:t>
            </a:r>
            <a:r>
              <a:rPr lang="en-US" dirty="0" smtClean="0"/>
              <a:t> on virtually all measured indicators.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specifically, children and adolescents from </a:t>
            </a:r>
            <a:r>
              <a:rPr lang="en-US" b="1" dirty="0" smtClean="0"/>
              <a:t>authoritative homes</a:t>
            </a:r>
            <a:r>
              <a:rPr lang="en-US" dirty="0" smtClean="0"/>
              <a:t> score better than their peers on measures of psychosocial development, school achievement, internalized distress, and problem behavior, whereas</a:t>
            </a:r>
          </a:p>
          <a:p>
            <a:r>
              <a:rPr lang="en-US" dirty="0" smtClean="0"/>
              <a:t> those from </a:t>
            </a:r>
            <a:r>
              <a:rPr lang="en-US" b="1" dirty="0" smtClean="0"/>
              <a:t>neglectful homes</a:t>
            </a:r>
            <a:r>
              <a:rPr lang="en-US" dirty="0" smtClean="0"/>
              <a:t> score worse across all four sets of outcomes.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Authoritarian Homes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Youngsters raised in authoritarian</a:t>
            </a:r>
            <a:r>
              <a:rPr lang="en-US" dirty="0" smtClean="0"/>
              <a:t> or </a:t>
            </a:r>
            <a:r>
              <a:rPr lang="en-US" b="1" dirty="0" smtClean="0"/>
              <a:t>permissive homes</a:t>
            </a:r>
            <a:r>
              <a:rPr lang="en-US" dirty="0" smtClean="0"/>
              <a:t> score somewhere between the two extremes,</a:t>
            </a:r>
          </a:p>
          <a:p>
            <a:endParaRPr lang="en-US" dirty="0" smtClean="0"/>
          </a:p>
          <a:p>
            <a:r>
              <a:rPr lang="en-US" dirty="0" smtClean="0"/>
              <a:t> with </a:t>
            </a:r>
            <a:r>
              <a:rPr lang="en-US" b="1" dirty="0" smtClean="0"/>
              <a:t>authoritarian parenting</a:t>
            </a:r>
            <a:r>
              <a:rPr lang="en-US" dirty="0" smtClean="0"/>
              <a:t> associated with special problems in self-reliance, social competence, and internalized </a:t>
            </a:r>
            <a:r>
              <a:rPr lang="en-US" dirty="0" err="1" smtClean="0"/>
              <a:t>dis</a:t>
            </a:r>
            <a:r>
              <a:rPr lang="en-US" dirty="0" smtClean="0"/>
              <a:t>-tress,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Permissive Parenting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and </a:t>
            </a:r>
            <a:r>
              <a:rPr lang="en-US" b="1" dirty="0" smtClean="0"/>
              <a:t>permissive parenting</a:t>
            </a:r>
            <a:r>
              <a:rPr lang="en-US" dirty="0" smtClean="0"/>
              <a:t> associated with somewhat </a:t>
            </a:r>
            <a:r>
              <a:rPr lang="en-US" b="1" dirty="0" smtClean="0"/>
              <a:t>lower school achievement</a:t>
            </a:r>
            <a:r>
              <a:rPr lang="en-US" dirty="0" smtClean="0"/>
              <a:t> and elevated rates of</a:t>
            </a:r>
            <a:r>
              <a:rPr lang="en-US" b="1" dirty="0" smtClean="0"/>
              <a:t> problem behavior.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PARENTING PERILS (CHALLENGES)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Parenting</a:t>
            </a:r>
            <a:r>
              <a:rPr lang="en-US" dirty="0" smtClean="0"/>
              <a:t>  is the most important job most of us will ever have.</a:t>
            </a:r>
          </a:p>
          <a:p>
            <a:endParaRPr lang="en-US" b="1" dirty="0"/>
          </a:p>
          <a:p>
            <a:r>
              <a:rPr lang="en-US" b="1" dirty="0" smtClean="0"/>
              <a:t> </a:t>
            </a:r>
            <a:r>
              <a:rPr lang="en-US" dirty="0" smtClean="0"/>
              <a:t>The art of Parenting seems to demand of us two conflicting assignments.</a:t>
            </a:r>
          </a:p>
          <a:p>
            <a:pPr marL="0" indent="0">
              <a:buNone/>
            </a:pPr>
            <a:r>
              <a:rPr lang="en-US" b="1" dirty="0" smtClean="0"/>
              <a:t>1. Protecting Role &amp;</a:t>
            </a:r>
          </a:p>
          <a:p>
            <a:pPr marL="0" indent="0">
              <a:buNone/>
            </a:pPr>
            <a:r>
              <a:rPr lang="en-US" b="1" dirty="0" smtClean="0"/>
              <a:t>2. Pushing Role</a:t>
            </a:r>
            <a:endParaRPr lang="en-US" b="1" dirty="0"/>
          </a:p>
          <a:p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395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As babies, infants, children</a:t>
            </a:r>
            <a:r>
              <a:rPr lang="en-US" dirty="0" smtClean="0"/>
              <a:t> they need our protection &amp; Care.</a:t>
            </a:r>
          </a:p>
          <a:p>
            <a:r>
              <a:rPr lang="en-US" dirty="0" smtClean="0"/>
              <a:t>But when time comes for them to begin making their own way in the world, they may require </a:t>
            </a:r>
          </a:p>
          <a:p>
            <a:endParaRPr lang="en-US" b="1" dirty="0" smtClean="0"/>
          </a:p>
          <a:p>
            <a:r>
              <a:rPr lang="en-US" b="1" dirty="0" smtClean="0"/>
              <a:t>Encouraging, Equipping &amp; a Healthy push</a:t>
            </a:r>
          </a:p>
          <a:p>
            <a:endParaRPr lang="en-US" dirty="0" smtClean="0"/>
          </a:p>
          <a:p>
            <a:r>
              <a:rPr lang="en-US" dirty="0" smtClean="0"/>
              <a:t>To take off &amp; </a:t>
            </a:r>
            <a:r>
              <a:rPr lang="en-US" b="1" dirty="0" smtClean="0"/>
              <a:t>live their own life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49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Parental Responsibility &amp;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halves of parental duty represent enormous responsibility &amp; risk.</a:t>
            </a:r>
          </a:p>
          <a:p>
            <a:endParaRPr lang="en-US" dirty="0"/>
          </a:p>
          <a:p>
            <a:r>
              <a:rPr lang="en-US" b="1" dirty="0" smtClean="0"/>
              <a:t>Adolescence</a:t>
            </a:r>
            <a:r>
              <a:rPr lang="en-US" dirty="0" smtClean="0"/>
              <a:t>, that troublesome transition time when our two primary missions overlap, may be the riskiest time of all for parents &amp;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78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BALANCING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Parents have to play a balancing act to see to it that the child or Adolescent  gains or becomes:</a:t>
            </a:r>
          </a:p>
          <a:p>
            <a:r>
              <a:rPr lang="en-US" b="1" dirty="0" smtClean="0"/>
              <a:t>Independent,</a:t>
            </a:r>
          </a:p>
          <a:p>
            <a:r>
              <a:rPr lang="en-US" b="1" dirty="0" smtClean="0"/>
              <a:t>Responsible,</a:t>
            </a:r>
          </a:p>
          <a:p>
            <a:r>
              <a:rPr lang="en-US" b="1" dirty="0" smtClean="0"/>
              <a:t>Mature, &amp;</a:t>
            </a:r>
          </a:p>
          <a:p>
            <a:r>
              <a:rPr lang="en-US" b="1" dirty="0" smtClean="0"/>
              <a:t>Emotionally Healthy Adults.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9638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Employment of young persons &amp; children 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PARENTAL </a:t>
            </a:r>
            <a:r>
              <a:rPr lang="en-US" dirty="0" smtClean="0"/>
              <a:t>CAUTIONq22qqqft c bb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parent can protect a child from every </a:t>
            </a:r>
            <a:r>
              <a:rPr lang="en-US" b="1" dirty="0" smtClean="0"/>
              <a:t>RISK</a:t>
            </a:r>
            <a:r>
              <a:rPr lang="en-US" dirty="0" smtClean="0"/>
              <a:t> our dangerous world holds &amp; we shouldn’t </a:t>
            </a:r>
            <a:r>
              <a:rPr lang="en-US" b="1" dirty="0" smtClean="0"/>
              <a:t>TRY,</a:t>
            </a:r>
            <a:r>
              <a:rPr lang="en-US" dirty="0" smtClean="0"/>
              <a:t> because</a:t>
            </a:r>
          </a:p>
          <a:p>
            <a:endParaRPr lang="en-US" dirty="0"/>
          </a:p>
          <a:p>
            <a:r>
              <a:rPr lang="en-US" dirty="0" smtClean="0"/>
              <a:t>There is such a thing as </a:t>
            </a:r>
            <a:r>
              <a:rPr lang="en-US" b="1" dirty="0" smtClean="0"/>
              <a:t>ACCEPTABLE RISK.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68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 GO OF THE KIDS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Studies in the US &amp;  in Europe reveal that parents who are fully involved in their own active, independent lives instead of living </a:t>
            </a:r>
            <a:r>
              <a:rPr lang="en-US" b="1" i="1" dirty="0" smtClean="0"/>
              <a:t>through </a:t>
            </a:r>
            <a:r>
              <a:rPr lang="en-US" dirty="0" smtClean="0"/>
              <a:t>their children </a:t>
            </a:r>
            <a:r>
              <a:rPr lang="en-US" b="1" dirty="0" smtClean="0"/>
              <a:t>LIVE LONGER, HEALTHIER LIVES.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72682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 other words,  centering  your life </a:t>
            </a:r>
            <a:r>
              <a:rPr lang="en-US" b="1" i="1" dirty="0" smtClean="0"/>
              <a:t>primarily  </a:t>
            </a:r>
            <a:r>
              <a:rPr lang="en-US" dirty="0" smtClean="0"/>
              <a:t>around your children is </a:t>
            </a:r>
            <a:r>
              <a:rPr lang="en-US" b="1" dirty="0" smtClean="0"/>
              <a:t>hazardous to your health</a:t>
            </a:r>
            <a:r>
              <a:rPr lang="en-US" dirty="0" smtClean="0"/>
              <a:t> as well as to the </a:t>
            </a:r>
            <a:r>
              <a:rPr lang="en-US" b="1" dirty="0" smtClean="0"/>
              <a:t>well-being of your children.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74065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REFLECTION POINTS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Always endeavor to be a </a:t>
            </a:r>
            <a:r>
              <a:rPr lang="en-US" b="1" dirty="0" smtClean="0"/>
              <a:t>parent of worth</a:t>
            </a:r>
            <a:r>
              <a:rPr lang="en-US" dirty="0" smtClean="0"/>
              <a:t> and </a:t>
            </a:r>
            <a:r>
              <a:rPr lang="en-US" b="1" dirty="0" smtClean="0"/>
              <a:t>substance</a:t>
            </a:r>
            <a:r>
              <a:rPr lang="en-US" dirty="0" smtClean="0"/>
              <a:t> to your children, </a:t>
            </a:r>
            <a:r>
              <a:rPr lang="en-US" b="1" dirty="0" smtClean="0"/>
              <a:t>aim</a:t>
            </a:r>
            <a:r>
              <a:rPr lang="en-US" dirty="0" smtClean="0"/>
              <a:t> to give them the </a:t>
            </a:r>
            <a:r>
              <a:rPr lang="en-US" b="1" dirty="0" smtClean="0"/>
              <a:t>roots of responsibility</a:t>
            </a:r>
            <a:r>
              <a:rPr lang="en-US" dirty="0" smtClean="0"/>
              <a:t> and </a:t>
            </a:r>
            <a:r>
              <a:rPr lang="en-US" b="1" dirty="0" smtClean="0"/>
              <a:t>allow them to fly.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Remember to tell or teach them the </a:t>
            </a:r>
            <a:r>
              <a:rPr lang="en-US" b="1" dirty="0" smtClean="0"/>
              <a:t>facts of life</a:t>
            </a:r>
            <a:r>
              <a:rPr lang="en-US" dirty="0" smtClean="0"/>
              <a:t> and possible outcomes, you cant hide or protect them from ever</a:t>
            </a:r>
            <a:r>
              <a:rPr lang="en-US" b="1" dirty="0" smtClean="0"/>
              <a:t>y risks in world</a:t>
            </a:r>
            <a:r>
              <a:rPr lang="en-US" dirty="0" smtClean="0"/>
              <a:t> because that is </a:t>
            </a:r>
            <a:r>
              <a:rPr lang="en-US" b="1" dirty="0" smtClean="0"/>
              <a:t>not possible.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type of a child is it that you want to </a:t>
            </a:r>
            <a:r>
              <a:rPr lang="en-US" b="1" dirty="0" smtClean="0"/>
              <a:t>raise?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Remember it is </a:t>
            </a:r>
            <a:r>
              <a:rPr lang="en-US" b="1" dirty="0" smtClean="0"/>
              <a:t>in your hands</a:t>
            </a:r>
            <a:r>
              <a:rPr lang="en-US" dirty="0" smtClean="0"/>
              <a:t>, how will you parent the child?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You are the </a:t>
            </a:r>
            <a:r>
              <a:rPr lang="en-US" b="1" dirty="0" smtClean="0"/>
              <a:t>foundation</a:t>
            </a:r>
            <a:r>
              <a:rPr lang="en-US" dirty="0" smtClean="0"/>
              <a:t> and can spoil it right in the beginning and can be completely be spoiled by the child in the end when older.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/>
              <a:t>REFLECT!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 summarize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can’t prevent life from happening to our children, and it would  damage everyone concerned if we did.</a:t>
            </a:r>
          </a:p>
          <a:p>
            <a:endParaRPr lang="en-US" b="1" dirty="0" smtClean="0"/>
          </a:p>
          <a:p>
            <a:r>
              <a:rPr lang="en-US" b="1" dirty="0" smtClean="0"/>
              <a:t>Love them, Care about them &amp; sympathize with them</a:t>
            </a:r>
            <a:r>
              <a:rPr lang="en-US" dirty="0" smtClean="0"/>
              <a:t>, but let them </a:t>
            </a:r>
            <a:r>
              <a:rPr lang="en-US" b="1" dirty="0" smtClean="0"/>
              <a:t>live their own lives,</a:t>
            </a:r>
            <a:r>
              <a:rPr lang="en-US" dirty="0" smtClean="0"/>
              <a:t> for </a:t>
            </a:r>
            <a:r>
              <a:rPr lang="en-US" b="1" i="1" dirty="0" smtClean="0"/>
              <a:t>love </a:t>
            </a:r>
            <a:r>
              <a:rPr lang="en-US" dirty="0" smtClean="0"/>
              <a:t>also</a:t>
            </a:r>
            <a:r>
              <a:rPr lang="en-US" b="1" i="1" dirty="0" smtClean="0"/>
              <a:t> means letting go.</a:t>
            </a:r>
          </a:p>
          <a:p>
            <a:endParaRPr lang="en-US" b="1" i="1" dirty="0" smtClean="0"/>
          </a:p>
          <a:p>
            <a:pPr marL="0" indent="0">
              <a:buNone/>
            </a:pPr>
            <a:r>
              <a:rPr lang="en-US" b="1" i="1" dirty="0" smtClean="0"/>
              <a:t>Source: </a:t>
            </a:r>
            <a:r>
              <a:rPr lang="en-US" b="1" i="1" dirty="0" err="1" smtClean="0"/>
              <a:t>Billington</a:t>
            </a:r>
            <a:r>
              <a:rPr lang="en-US" b="1" i="1" dirty="0" smtClean="0"/>
              <a:t> D. (2015) How to Grow Forever Better.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07549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THANKS, END OF PART ONE.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9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Children’s Rights Include: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have a Name &amp; Nationality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Grow up in a Peaceful, Caring &amp; Secure Environment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be Listened to &amp; Consulted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38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to Freedom of Expression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Choose to Refuse Harmful Customary Practices</a:t>
            </a:r>
          </a:p>
          <a:p>
            <a:endParaRPr lang="en-US" dirty="0"/>
          </a:p>
          <a:p>
            <a:r>
              <a:rPr lang="en-US" dirty="0" smtClean="0"/>
              <a:t>To Choose Not to be Employed in Harmful Activities.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23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Health Protection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Protection from Abuse &amp; Exploitation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95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2403</TotalTime>
  <Words>2303</Words>
  <Application>Microsoft Office PowerPoint</Application>
  <PresentationFormat>On-screen Show (4:3)</PresentationFormat>
  <Paragraphs>270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CHILDREN S  RIGHTS &amp;  PARENTING</vt:lpstr>
      <vt:lpstr> A CHILD</vt:lpstr>
      <vt:lpstr>GLOBAL LEVEL</vt:lpstr>
      <vt:lpstr>REGIONAL LEVEL</vt:lpstr>
      <vt:lpstr>THE NATIONAL LEVEL</vt:lpstr>
      <vt:lpstr>PowerPoint Presentation</vt:lpstr>
      <vt:lpstr>Children’s Rights Include:</vt:lpstr>
      <vt:lpstr>PowerPoint Presentation</vt:lpstr>
      <vt:lpstr>PowerPoint Presentation</vt:lpstr>
      <vt:lpstr>NOTE</vt:lpstr>
      <vt:lpstr>PowerPoint Presentation</vt:lpstr>
      <vt:lpstr>PARENTING</vt:lpstr>
      <vt:lpstr>PARENTING   CONT’</vt:lpstr>
      <vt:lpstr>PARENTING ROLE</vt:lpstr>
      <vt:lpstr>PowerPoint Presentation</vt:lpstr>
      <vt:lpstr>PowerPoint Presentation</vt:lpstr>
      <vt:lpstr>MATT WALSH states that:</vt:lpstr>
      <vt:lpstr>KEY QUESTIONS</vt:lpstr>
      <vt:lpstr>A POPULAR QUOTE SAYS,</vt:lpstr>
      <vt:lpstr>PowerPoint Presentation</vt:lpstr>
      <vt:lpstr>PowerPoint Presentation</vt:lpstr>
      <vt:lpstr>Parents find the greatest challenges in the following areas:</vt:lpstr>
      <vt:lpstr>PowerPoint Presentation</vt:lpstr>
      <vt:lpstr>PARENTING STYLES</vt:lpstr>
      <vt:lpstr> PARENTING STYLE</vt:lpstr>
      <vt:lpstr>PARENTING STYLES</vt:lpstr>
      <vt:lpstr>AUTHORITARIAN OR DISCIPLINARIAN</vt:lpstr>
      <vt:lpstr>PowerPoint Presentation</vt:lpstr>
      <vt:lpstr>PowerPoint Presentation</vt:lpstr>
      <vt:lpstr>PowerPoint Presentation</vt:lpstr>
      <vt:lpstr>INDULGENT OR PERMISSIVE</vt:lpstr>
      <vt:lpstr>PowerPoint Presentation</vt:lpstr>
      <vt:lpstr>PowerPoint Presentation</vt:lpstr>
      <vt:lpstr>UNINVOLVED</vt:lpstr>
      <vt:lpstr>PowerPoint Presentation</vt:lpstr>
      <vt:lpstr>PowerPoint Presentation</vt:lpstr>
      <vt:lpstr>PowerPoint Presentation</vt:lpstr>
      <vt:lpstr>AUTHORITATIVE</vt:lpstr>
      <vt:lpstr>PowerPoint Presentation</vt:lpstr>
      <vt:lpstr>PowerPoint Presentation</vt:lpstr>
      <vt:lpstr>PowerPoint Presentation</vt:lpstr>
      <vt:lpstr> Authoritarian &amp; Authoritative parenting style: the difference</vt:lpstr>
      <vt:lpstr>THE POWER OF AUTHORITATIVE PARENTING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RESEARCH FINDINGS</vt:lpstr>
      <vt:lpstr>Authoritative Households</vt:lpstr>
      <vt:lpstr>PowerPoint Presentation</vt:lpstr>
      <vt:lpstr>Authoritarian Homes </vt:lpstr>
      <vt:lpstr>Permissive Parenting</vt:lpstr>
      <vt:lpstr>PARENTING PERILS (CHALLENGES)</vt:lpstr>
      <vt:lpstr>PowerPoint Presentation</vt:lpstr>
      <vt:lpstr>Parental Responsibility &amp; Risk</vt:lpstr>
      <vt:lpstr>BALANCING ACT</vt:lpstr>
      <vt:lpstr>PARENTAL CAUTIONq22qqqft c bb</vt:lpstr>
      <vt:lpstr>LET GO OF THE KIDS</vt:lpstr>
      <vt:lpstr>PowerPoint Presentation</vt:lpstr>
      <vt:lpstr>REFLECTION POINTS</vt:lpstr>
      <vt:lpstr>PowerPoint Presentation</vt:lpstr>
      <vt:lpstr>To summarize</vt:lpstr>
      <vt:lpstr>THANKS, END OF PART ONE.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RIGHTS</dc:title>
  <dc:creator>SAMSUNG</dc:creator>
  <cp:lastModifiedBy>LENOVO</cp:lastModifiedBy>
  <cp:revision>97</cp:revision>
  <dcterms:created xsi:type="dcterms:W3CDTF">2016-09-09T01:43:23Z</dcterms:created>
  <dcterms:modified xsi:type="dcterms:W3CDTF">2021-12-11T16:16:45Z</dcterms:modified>
</cp:coreProperties>
</file>