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6" r:id="rId20"/>
    <p:sldId id="277" r:id="rId21"/>
    <p:sldId id="278" r:id="rId22"/>
    <p:sldId id="280" r:id="rId23"/>
    <p:sldId id="279" r:id="rId24"/>
    <p:sldId id="281" r:id="rId25"/>
    <p:sldId id="282" r:id="rId26"/>
    <p:sldId id="283" r:id="rId27"/>
    <p:sldId id="285" r:id="rId28"/>
    <p:sldId id="286" r:id="rId29"/>
    <p:sldId id="287" r:id="rId30"/>
    <p:sldId id="288" r:id="rId31"/>
    <p:sldId id="289" r:id="rId32"/>
    <p:sldId id="284" r:id="rId33"/>
    <p:sldId id="26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DEBBEC-09CE-43E1-8DDA-90DEDEBE76BB}" type="datetimeFigureOut">
              <a:rPr lang="en-US" smtClean="0"/>
              <a:pPr/>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AA8B5-6DCC-4AB8-B0B2-8C85BFDE16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DEBBEC-09CE-43E1-8DDA-90DEDEBE76BB}" type="datetimeFigureOut">
              <a:rPr lang="en-US" smtClean="0"/>
              <a:pPr/>
              <a:t>10/27/2021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0AA8B5-6DCC-4AB8-B0B2-8C85BFDE16D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verywellmind.com/mental-biases-that-influence-health-choices-4071981"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POST-TRAUMATIC STRESS DISORDER(PTSD)</a:t>
            </a:r>
            <a:endParaRPr lang="en-US" b="1" dirty="0"/>
          </a:p>
        </p:txBody>
      </p:sp>
      <p:sp>
        <p:nvSpPr>
          <p:cNvPr id="3" name="Subtitle 2"/>
          <p:cNvSpPr>
            <a:spLocks noGrp="1"/>
          </p:cNvSpPr>
          <p:nvPr>
            <p:ph type="subTitle" idx="1"/>
          </p:nvPr>
        </p:nvSpPr>
        <p:spPr/>
        <p:txBody>
          <a:bodyPr/>
          <a:lstStyle/>
          <a:p>
            <a:r>
              <a:rPr lang="en-US" dirty="0" smtClean="0"/>
              <a:t>PRESENTER:</a:t>
            </a:r>
          </a:p>
          <a:p>
            <a:r>
              <a:rPr lang="en-US" dirty="0" smtClean="0"/>
              <a:t>F. KASISI. 2020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Increased Arousal</a:t>
            </a:r>
            <a:endParaRPr lang="en-US" b="1" dirty="0"/>
          </a:p>
        </p:txBody>
      </p:sp>
      <p:sp>
        <p:nvSpPr>
          <p:cNvPr id="3" name="Content Placeholder 2"/>
          <p:cNvSpPr>
            <a:spLocks noGrp="1"/>
          </p:cNvSpPr>
          <p:nvPr>
            <p:ph idx="1"/>
          </p:nvPr>
        </p:nvSpPr>
        <p:spPr/>
        <p:txBody>
          <a:bodyPr/>
          <a:lstStyle/>
          <a:p>
            <a:r>
              <a:rPr lang="en-US" dirty="0" smtClean="0"/>
              <a:t>Long state of flight</a:t>
            </a:r>
          </a:p>
          <a:p>
            <a:r>
              <a:rPr lang="en-US" dirty="0" smtClean="0"/>
              <a:t> High Alertness-ready to fight back or for flight.</a:t>
            </a:r>
          </a:p>
          <a:p>
            <a:r>
              <a:rPr lang="en-US" dirty="0" smtClean="0"/>
              <a:t>Hyper vigilance</a:t>
            </a:r>
          </a:p>
          <a:p>
            <a:r>
              <a:rPr lang="en-US" dirty="0" smtClean="0"/>
              <a:t>Startle(surprise) exaggerated</a:t>
            </a:r>
          </a:p>
          <a:p>
            <a:r>
              <a:rPr lang="en-US" dirty="0" smtClean="0"/>
              <a:t>Irritable, difficulty concentration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BURDEN OF PTSD</a:t>
            </a:r>
            <a:endParaRPr lang="en-US" b="1" dirty="0"/>
          </a:p>
        </p:txBody>
      </p:sp>
      <p:sp>
        <p:nvSpPr>
          <p:cNvPr id="3" name="Content Placeholder 2"/>
          <p:cNvSpPr>
            <a:spLocks noGrp="1"/>
          </p:cNvSpPr>
          <p:nvPr>
            <p:ph idx="1"/>
          </p:nvPr>
        </p:nvSpPr>
        <p:spPr/>
        <p:txBody>
          <a:bodyPr/>
          <a:lstStyle/>
          <a:p>
            <a:pPr algn="ctr">
              <a:buNone/>
            </a:pPr>
            <a:r>
              <a:rPr lang="en-US" b="1" dirty="0"/>
              <a:t>T</a:t>
            </a:r>
            <a:r>
              <a:rPr lang="en-US" b="1" dirty="0" smtClean="0"/>
              <a:t>O INDIVIDUAL/SOCIETY</a:t>
            </a:r>
          </a:p>
          <a:p>
            <a:r>
              <a:rPr lang="en-US" dirty="0" smtClean="0"/>
              <a:t>Higher chances of attempting to commit suicide</a:t>
            </a:r>
          </a:p>
          <a:p>
            <a:r>
              <a:rPr lang="en-US" dirty="0" smtClean="0"/>
              <a:t>Higher chances of mental &amp; family instability</a:t>
            </a:r>
          </a:p>
          <a:p>
            <a:r>
              <a:rPr lang="en-US" dirty="0" smtClean="0"/>
              <a:t>Likely to lose jobs-reasons irritability &amp; decreased output</a:t>
            </a:r>
          </a:p>
          <a:p>
            <a:r>
              <a:rPr lang="en-US" dirty="0" smtClean="0"/>
              <a:t>Higher risks of spending more time attending clinics for various ailments.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 CHILDREN</a:t>
            </a:r>
            <a:endParaRPr lang="en-US" b="1" dirty="0"/>
          </a:p>
        </p:txBody>
      </p:sp>
      <p:sp>
        <p:nvSpPr>
          <p:cNvPr id="3" name="Content Placeholder 2"/>
          <p:cNvSpPr>
            <a:spLocks noGrp="1"/>
          </p:cNvSpPr>
          <p:nvPr>
            <p:ph idx="1"/>
          </p:nvPr>
        </p:nvSpPr>
        <p:spPr/>
        <p:txBody>
          <a:bodyPr/>
          <a:lstStyle/>
          <a:p>
            <a:r>
              <a:rPr lang="en-US" dirty="0" smtClean="0"/>
              <a:t>In children PTSD is associated with major depression.</a:t>
            </a:r>
          </a:p>
          <a:p>
            <a:r>
              <a:rPr lang="en-US" dirty="0" smtClean="0"/>
              <a:t>Fear of being in social situations</a:t>
            </a:r>
          </a:p>
          <a:p>
            <a:r>
              <a:rPr lang="en-US" dirty="0" smtClean="0"/>
              <a:t>Higher chance of abusing drugs</a:t>
            </a:r>
          </a:p>
          <a:p>
            <a:r>
              <a:rPr lang="en-US" dirty="0" smtClean="0"/>
              <a:t>Decreased &amp; declining performance in school</a:t>
            </a:r>
          </a:p>
          <a:p>
            <a:r>
              <a:rPr lang="en-US" dirty="0" smtClean="0"/>
              <a:t>General poor physical health</a:t>
            </a:r>
          </a:p>
          <a:p>
            <a:r>
              <a:rPr lang="en-US" dirty="0" smtClean="0"/>
              <a:t>Children have not learnt the skills of coping with stressful situations.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OLDER PEOPLE</a:t>
            </a:r>
            <a:endParaRPr lang="en-US" b="1" dirty="0"/>
          </a:p>
        </p:txBody>
      </p:sp>
      <p:sp>
        <p:nvSpPr>
          <p:cNvPr id="3" name="Content Placeholder 2"/>
          <p:cNvSpPr>
            <a:spLocks noGrp="1"/>
          </p:cNvSpPr>
          <p:nvPr>
            <p:ph idx="1"/>
          </p:nvPr>
        </p:nvSpPr>
        <p:spPr/>
        <p:txBody>
          <a:bodyPr/>
          <a:lstStyle/>
          <a:p>
            <a:endParaRPr lang="en-US" dirty="0" smtClean="0"/>
          </a:p>
          <a:p>
            <a:r>
              <a:rPr lang="en-US" dirty="0" smtClean="0"/>
              <a:t>Older people are prone to </a:t>
            </a:r>
            <a:r>
              <a:rPr lang="en-US" b="1" dirty="0" smtClean="0"/>
              <a:t>physical conditions</a:t>
            </a:r>
            <a:endParaRPr lang="en-US"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DIAGNOSTIC FEATURES</a:t>
            </a:r>
            <a:endParaRPr lang="en-US" b="1" dirty="0"/>
          </a:p>
        </p:txBody>
      </p:sp>
      <p:sp>
        <p:nvSpPr>
          <p:cNvPr id="3" name="Content Placeholder 2"/>
          <p:cNvSpPr>
            <a:spLocks noGrp="1"/>
          </p:cNvSpPr>
          <p:nvPr>
            <p:ph idx="1"/>
          </p:nvPr>
        </p:nvSpPr>
        <p:spPr/>
        <p:txBody>
          <a:bodyPr/>
          <a:lstStyle/>
          <a:p>
            <a:r>
              <a:rPr lang="en-GB" dirty="0" smtClean="0"/>
              <a:t>History of an extremely traumatic event that would distress almost anyone</a:t>
            </a:r>
          </a:p>
          <a:p>
            <a:endParaRPr lang="en-GB" dirty="0" smtClean="0"/>
          </a:p>
          <a:p>
            <a:r>
              <a:rPr lang="en-GB" dirty="0" smtClean="0"/>
              <a:t>Intrusive memories, flashbacks and nightmares</a:t>
            </a:r>
          </a:p>
          <a:p>
            <a:endParaRPr lang="en-GB" dirty="0" smtClean="0"/>
          </a:p>
          <a:p>
            <a:r>
              <a:rPr lang="en-GB" dirty="0" smtClean="0"/>
              <a:t>Patient avoids thoughts, activities and situations which remind him/her of the event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GB" dirty="0" smtClean="0"/>
              <a:t>Sense of numbness, emotional blunting, detachment from other people</a:t>
            </a:r>
            <a:endParaRPr lang="en-US" dirty="0" smtClean="0"/>
          </a:p>
          <a:p>
            <a:r>
              <a:rPr lang="en-GB" dirty="0" smtClean="0"/>
              <a:t>Not responding to surroundings, no longer enjoys anything</a:t>
            </a:r>
          </a:p>
          <a:p>
            <a:r>
              <a:rPr lang="en-GB" dirty="0" smtClean="0"/>
              <a:t>Being over vigilant, easily startled, poor sleep, irritability, excessive anger, poor concentration or memory -</a:t>
            </a:r>
          </a:p>
          <a:p>
            <a:pPr>
              <a:buNone/>
            </a:pPr>
            <a:r>
              <a:rPr lang="en-GB" dirty="0" smtClean="0"/>
              <a:t>	‘autonomic arousal’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MENTAL HEALTH TREATMENT &amp; SOCIAL SUPPORT</a:t>
            </a:r>
            <a:endParaRPr lang="en-US" b="1" dirty="0"/>
          </a:p>
        </p:txBody>
      </p:sp>
      <p:sp>
        <p:nvSpPr>
          <p:cNvPr id="3" name="Content Placeholder 2"/>
          <p:cNvSpPr>
            <a:spLocks noGrp="1"/>
          </p:cNvSpPr>
          <p:nvPr>
            <p:ph idx="1"/>
          </p:nvPr>
        </p:nvSpPr>
        <p:spPr/>
        <p:txBody>
          <a:bodyPr/>
          <a:lstStyle/>
          <a:p>
            <a:pPr marL="571500" indent="-571500">
              <a:buFont typeface="Wingdings" pitchFamily="2" charset="2"/>
              <a:buAutoNum type="arabicPeriod"/>
            </a:pPr>
            <a:r>
              <a:rPr lang="en-GB" dirty="0" smtClean="0"/>
              <a:t>Explain that traumatic events often have psychological effects. Most people get better without any treatment.</a:t>
            </a:r>
          </a:p>
          <a:p>
            <a:pPr marL="571500" indent="-571500">
              <a:buNone/>
            </a:pPr>
            <a:r>
              <a:rPr lang="en-GB" dirty="0" smtClean="0"/>
              <a:t>	If symptoms last more than a month treatment may be needed</a:t>
            </a:r>
          </a:p>
          <a:p>
            <a:pPr marL="571500" indent="-571500">
              <a:buNone/>
            </a:pPr>
            <a:r>
              <a:rPr lang="en-GB" dirty="0" smtClean="0"/>
              <a:t>	Explain to family that patient needs support and understanding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71500" indent="-571500">
              <a:buFont typeface="Wingdings" pitchFamily="2" charset="2"/>
              <a:buAutoNum type="arabicPeriod" startAt="2"/>
            </a:pPr>
            <a:r>
              <a:rPr lang="en-GB" dirty="0" smtClean="0"/>
              <a:t>Advise patient to talk about the event with sympathetic friends or family member</a:t>
            </a:r>
          </a:p>
          <a:p>
            <a:pPr marL="571500" indent="-571500">
              <a:buFont typeface="Wingdings" pitchFamily="2" charset="2"/>
              <a:buAutoNum type="arabicPeriod" startAt="2"/>
            </a:pPr>
            <a:r>
              <a:rPr lang="en-GB" dirty="0" smtClean="0"/>
              <a:t>Encourage patient to face avoided activities and situations gradually (see ‘Phobic Disorders)</a:t>
            </a:r>
          </a:p>
          <a:p>
            <a:pPr marL="571500" indent="-571500">
              <a:buFont typeface="Wingdings" pitchFamily="2" charset="2"/>
              <a:buAutoNum type="arabicPeriod" startAt="2"/>
            </a:pPr>
            <a:r>
              <a:rPr lang="en-GB" dirty="0" smtClean="0"/>
              <a:t>Ask about suicide risk (see Depression)</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lstStyle/>
          <a:p>
            <a:pPr marL="571500" indent="-571500">
              <a:buFont typeface="Wingdings" pitchFamily="2" charset="2"/>
              <a:buAutoNum type="arabicPeriod" startAt="5"/>
            </a:pPr>
            <a:r>
              <a:rPr lang="en-GB" dirty="0" smtClean="0"/>
              <a:t>Don’t use alcohol, smoking or street drugs to cope with anxiety symptoms</a:t>
            </a:r>
          </a:p>
          <a:p>
            <a:pPr marL="571500" indent="-571500">
              <a:buFont typeface="Wingdings" pitchFamily="2" charset="2"/>
              <a:buAutoNum type="arabicPeriod" startAt="5"/>
            </a:pPr>
            <a:r>
              <a:rPr lang="en-GB" dirty="0" smtClean="0"/>
              <a:t>Cognitive behaviour therapy may help if available.</a:t>
            </a:r>
          </a:p>
          <a:p>
            <a:pPr marL="571500" indent="-571500">
              <a:buFont typeface="Wingdings" pitchFamily="2" charset="2"/>
              <a:buAutoNum type="arabicPeriod" startAt="5"/>
            </a:pPr>
            <a:r>
              <a:rPr lang="en-GB" dirty="0" smtClean="0"/>
              <a:t>Medication is not usually needed, but anti-depressants may help if patient is depressed – they may take longer to work than usual.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SOCIAL SUPPORT</a:t>
            </a:r>
            <a:endParaRPr lang="en-US" b="1" dirty="0"/>
          </a:p>
        </p:txBody>
      </p:sp>
      <p:sp>
        <p:nvSpPr>
          <p:cNvPr id="3" name="Content Placeholder 2"/>
          <p:cNvSpPr>
            <a:spLocks noGrp="1"/>
          </p:cNvSpPr>
          <p:nvPr>
            <p:ph idx="1"/>
          </p:nvPr>
        </p:nvSpPr>
        <p:spPr/>
        <p:txBody>
          <a:bodyPr/>
          <a:lstStyle/>
          <a:p>
            <a:r>
              <a:rPr lang="en-US" b="1" dirty="0" smtClean="0"/>
              <a:t>Social support</a:t>
            </a:r>
            <a:r>
              <a:rPr lang="en-US" dirty="0" smtClean="0"/>
              <a:t> means having friends and other people, including family, to turn to in times of need or crisis to give you a broader focus and </a:t>
            </a:r>
            <a:r>
              <a:rPr lang="en-US" b="1" dirty="0" smtClean="0"/>
              <a:t>positive self-image.</a:t>
            </a:r>
          </a:p>
          <a:p>
            <a:endParaRPr lang="en-US" dirty="0" smtClean="0"/>
          </a:p>
          <a:p>
            <a:r>
              <a:rPr lang="en-US" dirty="0" smtClean="0"/>
              <a:t> </a:t>
            </a:r>
            <a:r>
              <a:rPr lang="en-US" b="1" dirty="0" smtClean="0"/>
              <a:t>Social support</a:t>
            </a:r>
            <a:r>
              <a:rPr lang="en-US" dirty="0" smtClean="0"/>
              <a:t> enhances quality of life and provides a buffer against </a:t>
            </a:r>
            <a:r>
              <a:rPr lang="en-US" b="1" dirty="0" smtClean="0"/>
              <a:t>adverse life events</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DESCRIPTION</a:t>
            </a:r>
            <a:endParaRPr lang="en-US" b="1" dirty="0"/>
          </a:p>
        </p:txBody>
      </p:sp>
      <p:sp>
        <p:nvSpPr>
          <p:cNvPr id="3" name="Content Placeholder 2"/>
          <p:cNvSpPr>
            <a:spLocks noGrp="1"/>
          </p:cNvSpPr>
          <p:nvPr>
            <p:ph idx="1"/>
          </p:nvPr>
        </p:nvSpPr>
        <p:spPr/>
        <p:txBody>
          <a:bodyPr/>
          <a:lstStyle/>
          <a:p>
            <a:r>
              <a:rPr lang="en-US" dirty="0" smtClean="0"/>
              <a:t>PTSD: Depict experiences of people who had been exposed to </a:t>
            </a:r>
            <a:r>
              <a:rPr lang="en-US" b="1" dirty="0" smtClean="0"/>
              <a:t>“deadly” </a:t>
            </a:r>
            <a:r>
              <a:rPr lang="en-US" dirty="0" smtClean="0"/>
              <a:t>situations and somehow </a:t>
            </a:r>
            <a:r>
              <a:rPr lang="en-US" b="1" dirty="0" smtClean="0"/>
              <a:t>survived</a:t>
            </a:r>
            <a:r>
              <a:rPr lang="en-US" dirty="0" smtClean="0"/>
              <a:t> to tell</a:t>
            </a:r>
            <a:r>
              <a:rPr lang="en-US" b="1" dirty="0" smtClean="0"/>
              <a:t> how it felt.</a:t>
            </a:r>
            <a:endParaRPr lang="en-US" dirty="0" smtClean="0"/>
          </a:p>
          <a:p>
            <a:endParaRPr lang="en-US" dirty="0" smtClean="0"/>
          </a:p>
          <a:p>
            <a:r>
              <a:rPr lang="en-US" dirty="0" smtClean="0"/>
              <a:t>A </a:t>
            </a:r>
            <a:r>
              <a:rPr lang="en-US" b="1" dirty="0" smtClean="0"/>
              <a:t>life-threatening event</a:t>
            </a:r>
            <a:r>
              <a:rPr lang="en-US" dirty="0" smtClean="0"/>
              <a:t> must have clearly occurred either to a person who actually witnessed another person exposed to the event(whether the victim died or survived)</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SOCIAL SUPPORT CAN TAKE DIFFERENT FORMS: </a:t>
            </a:r>
            <a:endParaRPr lang="en-US" dirty="0"/>
          </a:p>
        </p:txBody>
      </p:sp>
      <p:sp>
        <p:nvSpPr>
          <p:cNvPr id="3" name="Content Placeholder 2"/>
          <p:cNvSpPr>
            <a:spLocks noGrp="1"/>
          </p:cNvSpPr>
          <p:nvPr>
            <p:ph idx="1"/>
          </p:nvPr>
        </p:nvSpPr>
        <p:spPr/>
        <p:txBody>
          <a:bodyPr>
            <a:normAutofit fontScale="85000" lnSpcReduction="10000"/>
          </a:bodyPr>
          <a:lstStyle/>
          <a:p>
            <a:pPr algn="ctr" fontAlgn="base">
              <a:buNone/>
            </a:pPr>
            <a:r>
              <a:rPr lang="en-US" b="1" dirty="0" smtClean="0"/>
              <a:t>EMOTIONAL SUPPORT</a:t>
            </a:r>
          </a:p>
          <a:p>
            <a:pPr lvl="0" fontAlgn="base"/>
            <a:r>
              <a:rPr lang="en-US" b="1" dirty="0" smtClean="0"/>
              <a:t>Emotional</a:t>
            </a:r>
            <a:r>
              <a:rPr lang="en-US" dirty="0" smtClean="0"/>
              <a:t> (sometimes called non-tangible) support refers to the actions people take to make someone else feel cared for.</a:t>
            </a:r>
          </a:p>
          <a:p>
            <a:pPr lvl="0" fontAlgn="base"/>
            <a:endParaRPr lang="en-US" dirty="0" smtClean="0"/>
          </a:p>
          <a:p>
            <a:pPr lvl="0" fontAlgn="base"/>
            <a:r>
              <a:rPr lang="en-US" dirty="0" smtClean="0"/>
              <a:t>Sometimes the people in your life provide </a:t>
            </a:r>
            <a:r>
              <a:rPr lang="en-US" b="1" dirty="0" smtClean="0"/>
              <a:t>emotional support</a:t>
            </a:r>
            <a:r>
              <a:rPr lang="en-US" dirty="0" smtClean="0"/>
              <a:t>. They back you up when you need it and are there with a </a:t>
            </a:r>
            <a:r>
              <a:rPr lang="en-US" b="1" dirty="0" smtClean="0"/>
              <a:t>shoulder to cry</a:t>
            </a:r>
            <a:r>
              <a:rPr lang="en-US" dirty="0" smtClean="0"/>
              <a:t> on when things don't go your way. This type of support can be particularly important during </a:t>
            </a:r>
            <a:r>
              <a:rPr lang="en-US" b="1" dirty="0" smtClean="0"/>
              <a:t>times of stress </a:t>
            </a:r>
            <a:r>
              <a:rPr lang="en-US" dirty="0" smtClean="0"/>
              <a:t>or when people are feeling lonely.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INSTRUMENTAL SUPPORT</a:t>
            </a:r>
            <a:endParaRPr lang="en-US" dirty="0"/>
          </a:p>
        </p:txBody>
      </p:sp>
      <p:sp>
        <p:nvSpPr>
          <p:cNvPr id="3" name="Content Placeholder 2"/>
          <p:cNvSpPr>
            <a:spLocks noGrp="1"/>
          </p:cNvSpPr>
          <p:nvPr>
            <p:ph idx="1"/>
          </p:nvPr>
        </p:nvSpPr>
        <p:spPr/>
        <p:txBody>
          <a:bodyPr>
            <a:normAutofit/>
          </a:bodyPr>
          <a:lstStyle/>
          <a:p>
            <a:pPr fontAlgn="base"/>
            <a:r>
              <a:rPr lang="en-US" b="1" dirty="0" smtClean="0"/>
              <a:t>Instrumental support</a:t>
            </a:r>
            <a:r>
              <a:rPr lang="en-US" dirty="0" smtClean="0"/>
              <a:t> refers to the physical, such as money and housekeeping.</a:t>
            </a:r>
          </a:p>
          <a:p>
            <a:pPr fontAlgn="base"/>
            <a:endParaRPr lang="en-US" dirty="0" smtClean="0"/>
          </a:p>
          <a:p>
            <a:pPr fontAlgn="base"/>
            <a:r>
              <a:rPr lang="en-US" dirty="0" smtClean="0"/>
              <a:t> In other cases, the people in your social network might provide </a:t>
            </a:r>
            <a:r>
              <a:rPr lang="en-US" b="1" dirty="0" smtClean="0"/>
              <a:t>instrumental support</a:t>
            </a:r>
            <a:r>
              <a:rPr lang="en-US" dirty="0" smtClean="0"/>
              <a:t>. They take care of your</a:t>
            </a:r>
            <a:r>
              <a:rPr lang="en-US" b="1" dirty="0" smtClean="0"/>
              <a:t> physical needs</a:t>
            </a:r>
            <a:r>
              <a:rPr lang="en-US" dirty="0" smtClean="0"/>
              <a:t> and offer a helping hand when you need it.</a:t>
            </a:r>
            <a:r>
              <a:rPr lang="en-US" baseline="30000" dirty="0" smtClean="0"/>
              <a:t>6</a:t>
            </a:r>
            <a:r>
              <a:rPr lang="en-US" dirty="0" smtClean="0"/>
              <a:t>﻿</a:t>
            </a:r>
          </a:p>
          <a:p>
            <a:pPr lvl="0" fontAlgn="base"/>
            <a:endParaRPr lang="en-US" dirty="0" smtClean="0"/>
          </a:p>
          <a:p>
            <a:pPr lvl="0" fontAlgn="base"/>
            <a:endParaRPr lang="en-US" dirty="0" smtClean="0"/>
          </a:p>
          <a:p>
            <a:pPr lvl="0" fontAlgn="base"/>
            <a:endParaRPr lang="en-US" dirty="0" smtClean="0"/>
          </a:p>
          <a:p>
            <a:pPr lvl="0" fontAlgn="base"/>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 This might involve bringing you a </a:t>
            </a:r>
            <a:r>
              <a:rPr lang="en-US" b="1" dirty="0" smtClean="0"/>
              <a:t>hot meal </a:t>
            </a:r>
            <a:r>
              <a:rPr lang="en-US" dirty="0" smtClean="0"/>
              <a:t>when you are sick or </a:t>
            </a:r>
            <a:r>
              <a:rPr lang="en-US" b="1" dirty="0" smtClean="0"/>
              <a:t>giving you a ride</a:t>
            </a:r>
            <a:r>
              <a:rPr lang="en-US" dirty="0" smtClean="0"/>
              <a:t> when your car is in the shop. </a:t>
            </a:r>
          </a:p>
          <a:p>
            <a:r>
              <a:rPr lang="en-US" dirty="0" smtClean="0"/>
              <a:t>Such support is important when people have immediate needs that must be addressed.</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INFORMATIONAL SUPPORT</a:t>
            </a:r>
            <a:endParaRPr lang="en-US" dirty="0"/>
          </a:p>
        </p:txBody>
      </p:sp>
      <p:sp>
        <p:nvSpPr>
          <p:cNvPr id="3" name="Content Placeholder 2"/>
          <p:cNvSpPr>
            <a:spLocks noGrp="1"/>
          </p:cNvSpPr>
          <p:nvPr>
            <p:ph idx="1"/>
          </p:nvPr>
        </p:nvSpPr>
        <p:spPr/>
        <p:txBody>
          <a:bodyPr>
            <a:normAutofit/>
          </a:bodyPr>
          <a:lstStyle/>
          <a:p>
            <a:r>
              <a:rPr lang="en-US" b="1" dirty="0" smtClean="0"/>
              <a:t>Informational support</a:t>
            </a:r>
            <a:r>
              <a:rPr lang="en-US" dirty="0" smtClean="0"/>
              <a:t> means providing information to help someone. </a:t>
            </a:r>
          </a:p>
          <a:p>
            <a:endParaRPr lang="en-US" dirty="0" smtClean="0"/>
          </a:p>
          <a:p>
            <a:r>
              <a:rPr lang="en-US" dirty="0" smtClean="0"/>
              <a:t> This can involve providing guidance, advice, information, and mentoring. </a:t>
            </a:r>
          </a:p>
          <a:p>
            <a:endParaRPr lang="en-US" dirty="0" smtClean="0"/>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Such support can be important when making decisions or big changes in one's life.</a:t>
            </a:r>
            <a:endParaRPr lang="en-US" baseline="30000" dirty="0" smtClean="0"/>
          </a:p>
          <a:p>
            <a:endParaRPr lang="en-US" baseline="30000" dirty="0" smtClean="0"/>
          </a:p>
          <a:p>
            <a:r>
              <a:rPr lang="en-US" dirty="0" smtClean="0"/>
              <a:t>﻿ By having this form of support, people may feel less anxious and stressed out about the problems they are trying to solve thanks to the advice of a trusted friend, mentor, or loved one.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SOCIAL SUPPORT BENEFITS OUR HEALTH</a:t>
            </a:r>
            <a:endParaRPr lang="en-US" dirty="0"/>
          </a:p>
        </p:txBody>
      </p:sp>
      <p:sp>
        <p:nvSpPr>
          <p:cNvPr id="3" name="Content Placeholder 2"/>
          <p:cNvSpPr>
            <a:spLocks noGrp="1"/>
          </p:cNvSpPr>
          <p:nvPr>
            <p:ph idx="1"/>
          </p:nvPr>
        </p:nvSpPr>
        <p:spPr/>
        <p:txBody>
          <a:bodyPr>
            <a:normAutofit fontScale="92500"/>
          </a:bodyPr>
          <a:lstStyle/>
          <a:p>
            <a:pPr fontAlgn="base"/>
            <a:endParaRPr lang="en-US" dirty="0" smtClean="0"/>
          </a:p>
          <a:p>
            <a:pPr fontAlgn="base"/>
            <a:r>
              <a:rPr lang="en-US" dirty="0" smtClean="0"/>
              <a:t>So now that we understand that our social support systems involve both different types of social support as well as integration into different social groups, it is time to take a closer look at exactly how these </a:t>
            </a:r>
            <a:r>
              <a:rPr lang="en-US" b="1" dirty="0" smtClean="0"/>
              <a:t>social relationships influence </a:t>
            </a:r>
            <a:r>
              <a:rPr lang="en-US" dirty="0" smtClean="0"/>
              <a:t>both </a:t>
            </a:r>
            <a:r>
              <a:rPr lang="en-US" b="1" dirty="0" smtClean="0"/>
              <a:t>physical and mental health.</a:t>
            </a:r>
          </a:p>
          <a:p>
            <a:pPr fontAlgn="base"/>
            <a:r>
              <a:rPr lang="en-US" dirty="0" smtClean="0"/>
              <a:t>Just a few of the possible benefits of </a:t>
            </a:r>
            <a:r>
              <a:rPr lang="en-US" b="1" dirty="0" smtClean="0"/>
              <a:t>social connectedness</a:t>
            </a:r>
            <a:r>
              <a:rPr lang="en-US" dirty="0" smtClean="0"/>
              <a:t> include.</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Encourage Healthy Choices and Behaviors</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Participation</a:t>
            </a:r>
            <a:r>
              <a:rPr lang="en-US" dirty="0" smtClean="0"/>
              <a:t> in social groups has a normative influence on behaviors, often influencing whether people eat a healthy diet, exercise, smoke, drink, or use illegal substances.</a:t>
            </a:r>
            <a:r>
              <a:rPr lang="en-US" baseline="30000" dirty="0" smtClean="0"/>
              <a:t>8</a:t>
            </a:r>
            <a:r>
              <a:rPr lang="en-US" dirty="0" smtClean="0"/>
              <a:t>﻿</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Clearly, social groups can sometimes have a negative influence in this regard when peer pressure and influence leads to poor or even dangerous </a:t>
            </a:r>
            <a:r>
              <a:rPr lang="en-US" dirty="0" smtClean="0">
                <a:hlinkClick r:id="rId2"/>
              </a:rPr>
              <a:t>health choices</a:t>
            </a:r>
            <a:r>
              <a:rPr lang="en-US" dirty="0" smtClean="0"/>
              <a:t>. However, group pressure and support can also lead people to engage in healthy behaviors as well.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you have ever tried to give up a bad habit, such as smoking, you probably realize just how important social support can be.</a:t>
            </a:r>
          </a:p>
          <a:p>
            <a:r>
              <a:rPr lang="en-US" dirty="0" smtClean="0"/>
              <a:t> If your social connections do not support you, it can make success much more difficult.</a:t>
            </a:r>
          </a:p>
          <a:p>
            <a:r>
              <a:rPr lang="en-US" dirty="0" smtClean="0"/>
              <a:t> If your friends and family offer support and encouragement, you may find achieving your goal much more possible.</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HELPS COPE WITH STRESS</a:t>
            </a:r>
            <a:endParaRPr lang="en-US" b="1" dirty="0"/>
          </a:p>
        </p:txBody>
      </p:sp>
      <p:sp>
        <p:nvSpPr>
          <p:cNvPr id="3" name="Content Placeholder 2"/>
          <p:cNvSpPr>
            <a:spLocks noGrp="1"/>
          </p:cNvSpPr>
          <p:nvPr>
            <p:ph idx="1"/>
          </p:nvPr>
        </p:nvSpPr>
        <p:spPr/>
        <p:txBody>
          <a:bodyPr>
            <a:normAutofit lnSpcReduction="10000"/>
          </a:bodyPr>
          <a:lstStyle/>
          <a:p>
            <a:pPr fontAlgn="base"/>
            <a:endParaRPr lang="en-US" dirty="0" smtClean="0"/>
          </a:p>
          <a:p>
            <a:pPr fontAlgn="base"/>
            <a:r>
              <a:rPr lang="en-US" b="1" dirty="0" smtClean="0"/>
              <a:t>Social support</a:t>
            </a:r>
            <a:r>
              <a:rPr lang="en-US" dirty="0" smtClean="0"/>
              <a:t> also helps people to cope with stress. Stress has been shown to have serious health consequences ranging from reduced immunity to increased risk of heart disease.</a:t>
            </a:r>
          </a:p>
          <a:p>
            <a:pPr fontAlgn="base"/>
            <a:r>
              <a:rPr lang="en-US" dirty="0" smtClean="0"/>
              <a:t> Being surrounded by people who are caring and supportive helps people to see themselves as better capable of dealing with the stresses that life brings.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Witnessing the involvement of somebody else in the event </a:t>
            </a:r>
            <a:r>
              <a:rPr lang="en-US" b="1" dirty="0" err="1" smtClean="0"/>
              <a:t>e.g</a:t>
            </a:r>
            <a:endParaRPr lang="en-US" b="1" dirty="0" smtClean="0"/>
          </a:p>
          <a:p>
            <a:pPr>
              <a:buNone/>
            </a:pPr>
            <a:r>
              <a:rPr lang="en-US" i="1" dirty="0" smtClean="0"/>
              <a:t>   -Watching a person being beaten to death by robbers</a:t>
            </a:r>
          </a:p>
          <a:p>
            <a:pPr>
              <a:buNone/>
            </a:pPr>
            <a:r>
              <a:rPr lang="en-US" i="1" dirty="0" smtClean="0"/>
              <a:t>   -Watching your relative being short by gunmen</a:t>
            </a:r>
          </a:p>
          <a:p>
            <a:pPr>
              <a:buNone/>
            </a:pPr>
            <a:r>
              <a:rPr lang="en-US" i="1" dirty="0" smtClean="0"/>
              <a:t>   -Watching or being forced to watch a person being raped or ganged</a:t>
            </a:r>
            <a:endParaRPr lang="en-US" i="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RESEARCH FINDINGS</a:t>
            </a:r>
            <a:endParaRPr lang="en-US" b="1" dirty="0"/>
          </a:p>
        </p:txBody>
      </p:sp>
      <p:sp>
        <p:nvSpPr>
          <p:cNvPr id="3" name="Content Placeholder 2"/>
          <p:cNvSpPr>
            <a:spLocks noGrp="1"/>
          </p:cNvSpPr>
          <p:nvPr>
            <p:ph idx="1"/>
          </p:nvPr>
        </p:nvSpPr>
        <p:spPr/>
        <p:txBody>
          <a:bodyPr/>
          <a:lstStyle/>
          <a:p>
            <a:r>
              <a:rPr lang="en-US" dirty="0" smtClean="0"/>
              <a:t>Research has also shown that having strong social support in times of crisis can help reduce the consequences of trauma-induced disorders including PTSD.</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IMPROVES MOTIVATION</a:t>
            </a:r>
            <a:endParaRPr lang="en-US" b="1" dirty="0"/>
          </a:p>
        </p:txBody>
      </p:sp>
      <p:sp>
        <p:nvSpPr>
          <p:cNvPr id="3" name="Content Placeholder 2"/>
          <p:cNvSpPr>
            <a:spLocks noGrp="1"/>
          </p:cNvSpPr>
          <p:nvPr>
            <p:ph idx="1"/>
          </p:nvPr>
        </p:nvSpPr>
        <p:spPr/>
        <p:txBody>
          <a:bodyPr>
            <a:normAutofit/>
          </a:bodyPr>
          <a:lstStyle/>
          <a:p>
            <a:pPr fontAlgn="base"/>
            <a:endParaRPr lang="en-US" dirty="0" smtClean="0"/>
          </a:p>
          <a:p>
            <a:pPr fontAlgn="base"/>
            <a:r>
              <a:rPr lang="en-US" b="1" dirty="0" smtClean="0"/>
              <a:t>Social relationships</a:t>
            </a:r>
            <a:r>
              <a:rPr lang="en-US" dirty="0" smtClean="0"/>
              <a:t> can also help people to stay motivated when trying to achieve their goals. People who are trying to lose weight or quit smoking often find that it helps to connect with people who are actively trying to attain those same goals.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Talking to people who are going through the same experience can often be a source of </a:t>
            </a:r>
            <a:r>
              <a:rPr lang="en-US" b="1" dirty="0" smtClean="0"/>
              <a:t>support, empathy, and motivation.</a:t>
            </a:r>
            <a:endParaRPr lang="en-US"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THANKS.  THE END!!</a:t>
            </a:r>
            <a:endParaRPr lang="en-US" b="1"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CAUTION</a:t>
            </a:r>
            <a:endParaRPr lang="en-US" b="1" dirty="0"/>
          </a:p>
        </p:txBody>
      </p:sp>
      <p:sp>
        <p:nvSpPr>
          <p:cNvPr id="3" name="Content Placeholder 2"/>
          <p:cNvSpPr>
            <a:spLocks noGrp="1"/>
          </p:cNvSpPr>
          <p:nvPr>
            <p:ph idx="1"/>
          </p:nvPr>
        </p:nvSpPr>
        <p:spPr/>
        <p:txBody>
          <a:bodyPr>
            <a:normAutofit fontScale="92500"/>
          </a:bodyPr>
          <a:lstStyle/>
          <a:p>
            <a:r>
              <a:rPr lang="en-US" dirty="0" smtClean="0"/>
              <a:t>Its usual to find many people who have experienced several traumatic events. Not all may present with PTSD.</a:t>
            </a:r>
          </a:p>
          <a:p>
            <a:pPr algn="ctr">
              <a:buNone/>
            </a:pPr>
            <a:r>
              <a:rPr lang="en-US" b="1" dirty="0" smtClean="0"/>
              <a:t>CRITERIA</a:t>
            </a:r>
          </a:p>
          <a:p>
            <a:pPr algn="ctr">
              <a:buNone/>
            </a:pPr>
            <a:r>
              <a:rPr lang="en-US" dirty="0" smtClean="0"/>
              <a:t>Exposure to a traumatic event.</a:t>
            </a:r>
            <a:endParaRPr lang="en-US" dirty="0"/>
          </a:p>
          <a:p>
            <a:pPr algn="ctr">
              <a:buNone/>
            </a:pPr>
            <a:r>
              <a:rPr lang="en-US" dirty="0" smtClean="0"/>
              <a:t>The person experienced, witnessed or was confronted with an event or events that involved actual or threatened death or serious injury or a threat to the physical integrity of self or others.</a:t>
            </a:r>
          </a:p>
          <a:p>
            <a:pPr algn="ctr">
              <a:buNone/>
            </a:pPr>
            <a:endParaRPr lang="en-US" b="1" dirty="0"/>
          </a:p>
          <a:p>
            <a:pPr algn="ctr">
              <a:buNone/>
            </a:pPr>
            <a:endParaRPr lang="en-US"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involved person’s response was intense fear, helplessness, or horror.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CAUSES: </a:t>
            </a:r>
            <a:r>
              <a:rPr lang="en-US" dirty="0" smtClean="0"/>
              <a:t>DEADLY &amp; LIFE-THREATENING SITUATIONS.</a:t>
            </a:r>
            <a:endParaRPr lang="en-US" dirty="0"/>
          </a:p>
        </p:txBody>
      </p:sp>
      <p:sp>
        <p:nvSpPr>
          <p:cNvPr id="3" name="Content Placeholder 2"/>
          <p:cNvSpPr>
            <a:spLocks noGrp="1"/>
          </p:cNvSpPr>
          <p:nvPr>
            <p:ph idx="1"/>
          </p:nvPr>
        </p:nvSpPr>
        <p:spPr/>
        <p:txBody>
          <a:bodyPr/>
          <a:lstStyle/>
          <a:p>
            <a:r>
              <a:rPr lang="en-US" b="1" dirty="0" smtClean="0"/>
              <a:t>Wars of Independence</a:t>
            </a:r>
            <a:r>
              <a:rPr lang="en-US" dirty="0" smtClean="0"/>
              <a:t>: Freedom fighters &amp; War veterans.</a:t>
            </a:r>
          </a:p>
          <a:p>
            <a:r>
              <a:rPr lang="en-US" b="1" dirty="0" smtClean="0"/>
              <a:t>Civil wars: </a:t>
            </a:r>
            <a:r>
              <a:rPr lang="en-US" dirty="0" smtClean="0"/>
              <a:t>internal wars &amp; millions of civilians came face to face with the real risk of death, beatings &amp; rape.</a:t>
            </a:r>
          </a:p>
          <a:p>
            <a:r>
              <a:rPr lang="en-US" b="1" dirty="0" smtClean="0"/>
              <a:t>Politically instigated violence: </a:t>
            </a:r>
            <a:r>
              <a:rPr lang="en-US" dirty="0" smtClean="0"/>
              <a:t>Politicians fighting verbally among themselves</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Criminal-related violence:</a:t>
            </a:r>
            <a:r>
              <a:rPr lang="en-US" dirty="0" smtClean="0"/>
              <a:t> rape, armed robbery, maiming, gang rape etc.</a:t>
            </a:r>
          </a:p>
          <a:p>
            <a:r>
              <a:rPr lang="en-US" b="1" dirty="0" smtClean="0"/>
              <a:t>Accidental Disasters: </a:t>
            </a:r>
            <a:r>
              <a:rPr lang="en-US" dirty="0" smtClean="0"/>
              <a:t>Accidents-train, plane, fires, motor. Domestic violence.</a:t>
            </a:r>
          </a:p>
          <a:p>
            <a:r>
              <a:rPr lang="en-US" b="1" dirty="0" smtClean="0"/>
              <a:t>Natural disasters: </a:t>
            </a:r>
            <a:r>
              <a:rPr lang="en-US" dirty="0" smtClean="0"/>
              <a:t>Earthquakes, volcanic eruptions, floods ( hurricane </a:t>
            </a:r>
            <a:r>
              <a:rPr lang="en-US" dirty="0" err="1" smtClean="0"/>
              <a:t>katrina</a:t>
            </a:r>
            <a:r>
              <a:rPr lang="en-US" dirty="0" smtClean="0"/>
              <a:t>, sally etc)</a:t>
            </a: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SYMPTOMS FOR DIAGNOSING  PTSD</a:t>
            </a:r>
            <a:endParaRPr lang="en-US" b="1" dirty="0"/>
          </a:p>
        </p:txBody>
      </p:sp>
      <p:sp>
        <p:nvSpPr>
          <p:cNvPr id="3" name="Content Placeholder 2"/>
          <p:cNvSpPr>
            <a:spLocks noGrp="1"/>
          </p:cNvSpPr>
          <p:nvPr>
            <p:ph idx="1"/>
          </p:nvPr>
        </p:nvSpPr>
        <p:spPr/>
        <p:txBody>
          <a:bodyPr>
            <a:normAutofit lnSpcReduction="10000"/>
          </a:bodyPr>
          <a:lstStyle/>
          <a:p>
            <a:r>
              <a:rPr lang="en-US" b="1" dirty="0" smtClean="0"/>
              <a:t>1. Re-experiencing</a:t>
            </a:r>
            <a:r>
              <a:rPr lang="en-US" dirty="0" smtClean="0"/>
              <a:t> the event: person feels as if the event is occurring again. Traumatic event recorded in the mind &amp; now that tape is being replayed in his mind. </a:t>
            </a:r>
            <a:r>
              <a:rPr lang="en-US" b="1" dirty="0" smtClean="0"/>
              <a:t>Vivid images.</a:t>
            </a:r>
            <a:r>
              <a:rPr lang="en-US" dirty="0" smtClean="0"/>
              <a:t> ‘live’ thoughts of what happened.</a:t>
            </a:r>
          </a:p>
          <a:p>
            <a:r>
              <a:rPr lang="en-US" dirty="0" smtClean="0"/>
              <a:t>When the person goes to sleep, he has </a:t>
            </a:r>
            <a:r>
              <a:rPr lang="en-US" b="1" dirty="0" smtClean="0"/>
              <a:t>recurrent dreams</a:t>
            </a:r>
            <a:r>
              <a:rPr lang="en-US" dirty="0" smtClean="0"/>
              <a:t> of the traumatic event in the form of </a:t>
            </a:r>
            <a:r>
              <a:rPr lang="en-US" b="1" dirty="0" smtClean="0"/>
              <a:t>nightmares.</a:t>
            </a:r>
            <a:r>
              <a:rPr lang="en-US" dirty="0" smtClean="0"/>
              <a:t> They may wake up screaming.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Avoidance</a:t>
            </a:r>
            <a:endParaRPr lang="en-US" b="1" dirty="0"/>
          </a:p>
        </p:txBody>
      </p:sp>
      <p:sp>
        <p:nvSpPr>
          <p:cNvPr id="3" name="Content Placeholder 2"/>
          <p:cNvSpPr>
            <a:spLocks noGrp="1"/>
          </p:cNvSpPr>
          <p:nvPr>
            <p:ph idx="1"/>
          </p:nvPr>
        </p:nvSpPr>
        <p:spPr/>
        <p:txBody>
          <a:bodyPr/>
          <a:lstStyle/>
          <a:p>
            <a:r>
              <a:rPr lang="en-US" dirty="0" smtClean="0"/>
              <a:t>Deliberate efforts to avoid thoughts, feelings or conversations that are associated with the traumatic event.</a:t>
            </a:r>
          </a:p>
          <a:p>
            <a:r>
              <a:rPr lang="en-US" dirty="0" smtClean="0"/>
              <a:t>Deliberate efforts to physically avoid activities, places, or people that remind him of the traumatic event</a:t>
            </a:r>
          </a:p>
          <a:p>
            <a:r>
              <a:rPr lang="en-US" dirty="0" smtClean="0"/>
              <a:t>Inability to recall (shutting out) an important aspect of the trauma.</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1808</TotalTime>
  <Words>1166</Words>
  <Application>Microsoft Office PowerPoint</Application>
  <PresentationFormat>On-screen Show (4:3)</PresentationFormat>
  <Paragraphs>122</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POST-TRAUMATIC STRESS DISORDER(PTSD)</vt:lpstr>
      <vt:lpstr>DESCRIPTION</vt:lpstr>
      <vt:lpstr>PowerPoint Presentation</vt:lpstr>
      <vt:lpstr>CAUTION</vt:lpstr>
      <vt:lpstr>PowerPoint Presentation</vt:lpstr>
      <vt:lpstr>CAUSES: DEADLY &amp; LIFE-THREATENING SITUATIONS.</vt:lpstr>
      <vt:lpstr>PowerPoint Presentation</vt:lpstr>
      <vt:lpstr>SYMPTOMS FOR DIAGNOSING  PTSD</vt:lpstr>
      <vt:lpstr>2. Avoidance</vt:lpstr>
      <vt:lpstr>3. Increased Arousal</vt:lpstr>
      <vt:lpstr>THE BURDEN OF PTSD</vt:lpstr>
      <vt:lpstr>IN CHILDREN</vt:lpstr>
      <vt:lpstr>OLDER PEOPLE</vt:lpstr>
      <vt:lpstr>DIAGNOSTIC FEATURES</vt:lpstr>
      <vt:lpstr>CONT’</vt:lpstr>
      <vt:lpstr>MENTAL HEALTH TREATMENT &amp; SOCIAL SUPPORT</vt:lpstr>
      <vt:lpstr>PowerPoint Presentation</vt:lpstr>
      <vt:lpstr>;</vt:lpstr>
      <vt:lpstr>SOCIAL SUPPORT</vt:lpstr>
      <vt:lpstr>SOCIAL SUPPORT CAN TAKE DIFFERENT FORMS: </vt:lpstr>
      <vt:lpstr>INSTRUMENTAL SUPPORT</vt:lpstr>
      <vt:lpstr>PowerPoint Presentation</vt:lpstr>
      <vt:lpstr>INFORMATIONAL SUPPORT</vt:lpstr>
      <vt:lpstr>PowerPoint Presentation</vt:lpstr>
      <vt:lpstr>HOW SOCIAL SUPPORT BENEFITS OUR HEALTH</vt:lpstr>
      <vt:lpstr>Encourage Healthy Choices and Behaviors </vt:lpstr>
      <vt:lpstr>PowerPoint Presentation</vt:lpstr>
      <vt:lpstr>PowerPoint Presentation</vt:lpstr>
      <vt:lpstr>HELPS COPE WITH STRESS</vt:lpstr>
      <vt:lpstr>RESEARCH FINDINGS</vt:lpstr>
      <vt:lpstr>IMPROVES MOTIVATION</vt:lpstr>
      <vt:lpstr>PowerPoint Presentation</vt:lpstr>
      <vt:lpstr>THANKS.  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POST-TRAUMATIC STRESS DISORDER(PTSD)</dc:title>
  <dc:creator>KASISI</dc:creator>
  <cp:lastModifiedBy>LENOVO</cp:lastModifiedBy>
  <cp:revision>28</cp:revision>
  <dcterms:created xsi:type="dcterms:W3CDTF">2020-09-20T10:49:25Z</dcterms:created>
  <dcterms:modified xsi:type="dcterms:W3CDTF">2021-10-27T07:22:34Z</dcterms:modified>
</cp:coreProperties>
</file>