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92" r:id="rId6"/>
    <p:sldId id="293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304" r:id="rId26"/>
    <p:sldId id="278" r:id="rId27"/>
    <p:sldId id="279" r:id="rId28"/>
    <p:sldId id="280" r:id="rId29"/>
    <p:sldId id="295" r:id="rId30"/>
    <p:sldId id="296" r:id="rId31"/>
    <p:sldId id="281" r:id="rId32"/>
    <p:sldId id="282" r:id="rId33"/>
    <p:sldId id="297" r:id="rId34"/>
    <p:sldId id="298" r:id="rId35"/>
    <p:sldId id="299" r:id="rId36"/>
    <p:sldId id="300" r:id="rId37"/>
    <p:sldId id="301" r:id="rId38"/>
    <p:sldId id="283" r:id="rId39"/>
    <p:sldId id="284" r:id="rId40"/>
    <p:sldId id="302" r:id="rId41"/>
    <p:sldId id="303" r:id="rId42"/>
    <p:sldId id="285" r:id="rId43"/>
    <p:sldId id="291" r:id="rId44"/>
    <p:sldId id="286" r:id="rId45"/>
    <p:sldId id="287" r:id="rId46"/>
    <p:sldId id="288" r:id="rId47"/>
    <p:sldId id="289" r:id="rId48"/>
    <p:sldId id="294" r:id="rId49"/>
    <p:sldId id="290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63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F40E6E-C149-4B26-B5D3-D2E309784C6D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26D909-DD88-4E20-8F7C-A8B7B059613B}">
      <dgm:prSet phldrT="[Text]"/>
      <dgm:spPr/>
      <dgm:t>
        <a:bodyPr/>
        <a:lstStyle/>
        <a:p>
          <a:r>
            <a:rPr lang="en-US" dirty="0" smtClean="0"/>
            <a:t>SOCIAL/EMOTIONAL: ACTIVITIES</a:t>
          </a:r>
        </a:p>
        <a:p>
          <a:r>
            <a:rPr lang="en-US" dirty="0" smtClean="0"/>
            <a:t>Service</a:t>
          </a:r>
        </a:p>
        <a:p>
          <a:r>
            <a:rPr lang="en-US" dirty="0" smtClean="0"/>
            <a:t>Empathy</a:t>
          </a:r>
        </a:p>
        <a:p>
          <a:r>
            <a:rPr lang="en-US" dirty="0" smtClean="0"/>
            <a:t>Synergy</a:t>
          </a:r>
        </a:p>
        <a:p>
          <a:r>
            <a:rPr lang="en-US" dirty="0" smtClean="0"/>
            <a:t>Intrinsic security</a:t>
          </a:r>
        </a:p>
        <a:p>
          <a:endParaRPr lang="en-US" dirty="0"/>
        </a:p>
      </dgm:t>
    </dgm:pt>
    <dgm:pt modelId="{E3BE75F7-0BC1-4D12-87E6-D6974B09B48F}" type="parTrans" cxnId="{0DE00A2C-F940-4BA0-AEEC-757420A975D8}">
      <dgm:prSet/>
      <dgm:spPr/>
      <dgm:t>
        <a:bodyPr/>
        <a:lstStyle/>
        <a:p>
          <a:endParaRPr lang="en-US"/>
        </a:p>
      </dgm:t>
    </dgm:pt>
    <dgm:pt modelId="{8E4404CB-3F7A-4A93-B469-77D65E0C43C7}" type="sibTrans" cxnId="{0DE00A2C-F940-4BA0-AEEC-757420A975D8}">
      <dgm:prSet/>
      <dgm:spPr/>
      <dgm:t>
        <a:bodyPr/>
        <a:lstStyle/>
        <a:p>
          <a:endParaRPr lang="en-US"/>
        </a:p>
      </dgm:t>
    </dgm:pt>
    <dgm:pt modelId="{E57C2B99-4780-4A6E-84D8-DE3E49448140}">
      <dgm:prSet phldrT="[Text]"/>
      <dgm:spPr/>
      <dgm:t>
        <a:bodyPr/>
        <a:lstStyle/>
        <a:p>
          <a:r>
            <a:rPr lang="en-US" dirty="0" smtClean="0"/>
            <a:t>SPIRITUAL: ACTIVITIES</a:t>
          </a:r>
        </a:p>
        <a:p>
          <a:r>
            <a:rPr lang="en-US" dirty="0" smtClean="0"/>
            <a:t>Faith</a:t>
          </a:r>
        </a:p>
        <a:p>
          <a:r>
            <a:rPr lang="en-US" dirty="0" smtClean="0"/>
            <a:t>Morals</a:t>
          </a:r>
        </a:p>
        <a:p>
          <a:r>
            <a:rPr lang="en-US" dirty="0" smtClean="0"/>
            <a:t>Values</a:t>
          </a:r>
        </a:p>
        <a:p>
          <a:r>
            <a:rPr lang="en-US" dirty="0" smtClean="0"/>
            <a:t>Meditation</a:t>
          </a:r>
        </a:p>
        <a:p>
          <a:endParaRPr lang="en-US" dirty="0"/>
        </a:p>
      </dgm:t>
    </dgm:pt>
    <dgm:pt modelId="{6D94609B-3601-4B4B-808C-002967FA62DE}" type="parTrans" cxnId="{E6147329-C775-4A56-8537-0A41EB095A70}">
      <dgm:prSet/>
      <dgm:spPr/>
      <dgm:t>
        <a:bodyPr/>
        <a:lstStyle/>
        <a:p>
          <a:endParaRPr lang="en-US"/>
        </a:p>
      </dgm:t>
    </dgm:pt>
    <dgm:pt modelId="{8F381360-5731-4A8F-AAD2-4526BDA9FB2F}" type="sibTrans" cxnId="{E6147329-C775-4A56-8537-0A41EB095A70}">
      <dgm:prSet/>
      <dgm:spPr/>
      <dgm:t>
        <a:bodyPr/>
        <a:lstStyle/>
        <a:p>
          <a:endParaRPr lang="en-US"/>
        </a:p>
      </dgm:t>
    </dgm:pt>
    <dgm:pt modelId="{FB1EE91A-9F75-4A99-AB20-463461E9737F}">
      <dgm:prSet phldrT="[Text]"/>
      <dgm:spPr/>
      <dgm:t>
        <a:bodyPr/>
        <a:lstStyle/>
        <a:p>
          <a:r>
            <a:rPr lang="en-US" dirty="0" smtClean="0"/>
            <a:t>MENTAL: ACTIVITIES</a:t>
          </a:r>
        </a:p>
        <a:p>
          <a:r>
            <a:rPr lang="en-US" dirty="0" smtClean="0"/>
            <a:t>Reading</a:t>
          </a:r>
        </a:p>
        <a:p>
          <a:r>
            <a:rPr lang="en-US" dirty="0" smtClean="0"/>
            <a:t>Learning</a:t>
          </a:r>
        </a:p>
        <a:p>
          <a:r>
            <a:rPr lang="en-US" dirty="0" smtClean="0"/>
            <a:t>Visualizing</a:t>
          </a:r>
        </a:p>
        <a:p>
          <a:r>
            <a:rPr lang="en-US" dirty="0" smtClean="0"/>
            <a:t>Planning</a:t>
          </a:r>
          <a:endParaRPr lang="en-US" dirty="0"/>
        </a:p>
      </dgm:t>
    </dgm:pt>
    <dgm:pt modelId="{49389DC5-8AB7-43CE-A92E-06DEF76D438E}" type="parTrans" cxnId="{1765BA55-4165-43BE-951D-588DB5FD2953}">
      <dgm:prSet/>
      <dgm:spPr/>
      <dgm:t>
        <a:bodyPr/>
        <a:lstStyle/>
        <a:p>
          <a:endParaRPr lang="en-US"/>
        </a:p>
      </dgm:t>
    </dgm:pt>
    <dgm:pt modelId="{A21C896A-1E36-41B5-AF9A-D8B4B9A89300}" type="sibTrans" cxnId="{1765BA55-4165-43BE-951D-588DB5FD2953}">
      <dgm:prSet/>
      <dgm:spPr/>
      <dgm:t>
        <a:bodyPr/>
        <a:lstStyle/>
        <a:p>
          <a:endParaRPr lang="en-US"/>
        </a:p>
      </dgm:t>
    </dgm:pt>
    <dgm:pt modelId="{A5BDA587-9614-4A8B-A4D7-D7B7874F77C3}">
      <dgm:prSet phldrT="[Text]"/>
      <dgm:spPr/>
      <dgm:t>
        <a:bodyPr/>
        <a:lstStyle/>
        <a:p>
          <a:r>
            <a:rPr lang="en-US" dirty="0" smtClean="0"/>
            <a:t>PHYSICAL: ACTIVITIES</a:t>
          </a:r>
        </a:p>
        <a:p>
          <a:r>
            <a:rPr lang="en-US" dirty="0" smtClean="0"/>
            <a:t>Nutrition</a:t>
          </a:r>
        </a:p>
        <a:p>
          <a:r>
            <a:rPr lang="en-US" dirty="0" smtClean="0"/>
            <a:t>Exercise</a:t>
          </a:r>
        </a:p>
        <a:p>
          <a:r>
            <a:rPr lang="en-US" dirty="0" smtClean="0"/>
            <a:t>Stress Mgt</a:t>
          </a:r>
          <a:endParaRPr lang="en-US" dirty="0"/>
        </a:p>
      </dgm:t>
    </dgm:pt>
    <dgm:pt modelId="{6FBF0EF8-DD15-45C0-BC71-368814F37A9B}" type="sibTrans" cxnId="{224A95A1-A0CD-490A-B631-EE290BA29455}">
      <dgm:prSet/>
      <dgm:spPr/>
      <dgm:t>
        <a:bodyPr/>
        <a:lstStyle/>
        <a:p>
          <a:endParaRPr lang="en-US"/>
        </a:p>
      </dgm:t>
    </dgm:pt>
    <dgm:pt modelId="{104FFCB7-E78F-4C33-BBF1-E103DEC48791}" type="parTrans" cxnId="{224A95A1-A0CD-490A-B631-EE290BA29455}">
      <dgm:prSet/>
      <dgm:spPr/>
      <dgm:t>
        <a:bodyPr/>
        <a:lstStyle/>
        <a:p>
          <a:endParaRPr lang="en-US"/>
        </a:p>
      </dgm:t>
    </dgm:pt>
    <dgm:pt modelId="{3E3126BA-CC93-4264-A633-C17D58635323}">
      <dgm:prSet phldrT="[Text]"/>
      <dgm:spPr/>
      <dgm:t>
        <a:bodyPr/>
        <a:lstStyle/>
        <a:p>
          <a:r>
            <a:rPr lang="en-US" dirty="0" smtClean="0"/>
            <a:t>Health</a:t>
          </a:r>
          <a:endParaRPr lang="en-US" dirty="0"/>
        </a:p>
      </dgm:t>
    </dgm:pt>
    <dgm:pt modelId="{E00ED82C-2E67-4D51-BCF7-77A826EB8602}" type="sibTrans" cxnId="{E94611F7-F710-4CA5-B88D-07F977FC2836}">
      <dgm:prSet/>
      <dgm:spPr/>
      <dgm:t>
        <a:bodyPr/>
        <a:lstStyle/>
        <a:p>
          <a:endParaRPr lang="en-US"/>
        </a:p>
      </dgm:t>
    </dgm:pt>
    <dgm:pt modelId="{BDBA1130-DD88-4860-A027-D8CB9914A1EA}" type="parTrans" cxnId="{E94611F7-F710-4CA5-B88D-07F977FC2836}">
      <dgm:prSet/>
      <dgm:spPr/>
      <dgm:t>
        <a:bodyPr/>
        <a:lstStyle/>
        <a:p>
          <a:endParaRPr lang="en-US"/>
        </a:p>
      </dgm:t>
    </dgm:pt>
    <dgm:pt modelId="{EE97E286-81D8-4174-8407-EA2254D1E91F}" type="pres">
      <dgm:prSet presAssocID="{C7F40E6E-C149-4B26-B5D3-D2E309784C6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1A9BA8-287C-4B39-A822-7142F55FF8A3}" type="pres">
      <dgm:prSet presAssocID="{3E3126BA-CC93-4264-A633-C17D58635323}" presName="centerShape" presStyleLbl="node0" presStyleIdx="0" presStyleCnt="1"/>
      <dgm:spPr/>
      <dgm:t>
        <a:bodyPr/>
        <a:lstStyle/>
        <a:p>
          <a:endParaRPr lang="en-US"/>
        </a:p>
      </dgm:t>
    </dgm:pt>
    <dgm:pt modelId="{75B49400-D643-483C-B883-1F2300A3C9E5}" type="pres">
      <dgm:prSet presAssocID="{104FFCB7-E78F-4C33-BBF1-E103DEC48791}" presName="Name9" presStyleLbl="parChTrans1D2" presStyleIdx="0" presStyleCnt="4"/>
      <dgm:spPr/>
      <dgm:t>
        <a:bodyPr/>
        <a:lstStyle/>
        <a:p>
          <a:endParaRPr lang="en-US"/>
        </a:p>
      </dgm:t>
    </dgm:pt>
    <dgm:pt modelId="{7466FD07-C787-45F1-8145-F17F3FB6700D}" type="pres">
      <dgm:prSet presAssocID="{104FFCB7-E78F-4C33-BBF1-E103DEC48791}" presName="connTx" presStyleLbl="parChTrans1D2" presStyleIdx="0" presStyleCnt="4"/>
      <dgm:spPr/>
      <dgm:t>
        <a:bodyPr/>
        <a:lstStyle/>
        <a:p>
          <a:endParaRPr lang="en-US"/>
        </a:p>
      </dgm:t>
    </dgm:pt>
    <dgm:pt modelId="{12F054B0-BB47-4E58-A5E5-6C7207095BA5}" type="pres">
      <dgm:prSet presAssocID="{A5BDA587-9614-4A8B-A4D7-D7B7874F77C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C4E4F7-585A-48A1-A7EB-ED75DD6DBDBA}" type="pres">
      <dgm:prSet presAssocID="{E3BE75F7-0BC1-4D12-87E6-D6974B09B48F}" presName="Name9" presStyleLbl="parChTrans1D2" presStyleIdx="1" presStyleCnt="4"/>
      <dgm:spPr/>
      <dgm:t>
        <a:bodyPr/>
        <a:lstStyle/>
        <a:p>
          <a:endParaRPr lang="en-US"/>
        </a:p>
      </dgm:t>
    </dgm:pt>
    <dgm:pt modelId="{019B65E8-E4AD-4D67-A892-E9EE6F81C4A0}" type="pres">
      <dgm:prSet presAssocID="{E3BE75F7-0BC1-4D12-87E6-D6974B09B48F}" presName="connTx" presStyleLbl="parChTrans1D2" presStyleIdx="1" presStyleCnt="4"/>
      <dgm:spPr/>
      <dgm:t>
        <a:bodyPr/>
        <a:lstStyle/>
        <a:p>
          <a:endParaRPr lang="en-US"/>
        </a:p>
      </dgm:t>
    </dgm:pt>
    <dgm:pt modelId="{7608B584-B574-491B-92C3-EBB002CEB0A0}" type="pres">
      <dgm:prSet presAssocID="{7626D909-DD88-4E20-8F7C-A8B7B059613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91DD1-FE79-4E16-8E6F-CEF9C6571C0E}" type="pres">
      <dgm:prSet presAssocID="{6D94609B-3601-4B4B-808C-002967FA62DE}" presName="Name9" presStyleLbl="parChTrans1D2" presStyleIdx="2" presStyleCnt="4"/>
      <dgm:spPr/>
      <dgm:t>
        <a:bodyPr/>
        <a:lstStyle/>
        <a:p>
          <a:endParaRPr lang="en-US"/>
        </a:p>
      </dgm:t>
    </dgm:pt>
    <dgm:pt modelId="{F111F203-F3D7-4369-B9F3-51CDA2FA610B}" type="pres">
      <dgm:prSet presAssocID="{6D94609B-3601-4B4B-808C-002967FA62DE}" presName="connTx" presStyleLbl="parChTrans1D2" presStyleIdx="2" presStyleCnt="4"/>
      <dgm:spPr/>
      <dgm:t>
        <a:bodyPr/>
        <a:lstStyle/>
        <a:p>
          <a:endParaRPr lang="en-US"/>
        </a:p>
      </dgm:t>
    </dgm:pt>
    <dgm:pt modelId="{1CA11641-BCBD-4B70-8D20-EF0A099EED32}" type="pres">
      <dgm:prSet presAssocID="{E57C2B99-4780-4A6E-84D8-DE3E4944814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6D0C7F-FB42-4EF4-A872-BD07C7DCF2B0}" type="pres">
      <dgm:prSet presAssocID="{49389DC5-8AB7-43CE-A92E-06DEF76D438E}" presName="Name9" presStyleLbl="parChTrans1D2" presStyleIdx="3" presStyleCnt="4"/>
      <dgm:spPr/>
      <dgm:t>
        <a:bodyPr/>
        <a:lstStyle/>
        <a:p>
          <a:endParaRPr lang="en-US"/>
        </a:p>
      </dgm:t>
    </dgm:pt>
    <dgm:pt modelId="{2DB2B2ED-CC94-49FA-A04E-4C94EEF21EED}" type="pres">
      <dgm:prSet presAssocID="{49389DC5-8AB7-43CE-A92E-06DEF76D438E}" presName="connTx" presStyleLbl="parChTrans1D2" presStyleIdx="3" presStyleCnt="4"/>
      <dgm:spPr/>
      <dgm:t>
        <a:bodyPr/>
        <a:lstStyle/>
        <a:p>
          <a:endParaRPr lang="en-US"/>
        </a:p>
      </dgm:t>
    </dgm:pt>
    <dgm:pt modelId="{4E648CDF-40FE-41E3-8B69-C0A08ECEE71D}" type="pres">
      <dgm:prSet presAssocID="{FB1EE91A-9F75-4A99-AB20-463461E9737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6AA4C2-4FE5-437A-92DF-5CAFDCA6929A}" type="presOf" srcId="{104FFCB7-E78F-4C33-BBF1-E103DEC48791}" destId="{7466FD07-C787-45F1-8145-F17F3FB6700D}" srcOrd="1" destOrd="0" presId="urn:microsoft.com/office/officeart/2005/8/layout/radial1"/>
    <dgm:cxn modelId="{E94611F7-F710-4CA5-B88D-07F977FC2836}" srcId="{C7F40E6E-C149-4B26-B5D3-D2E309784C6D}" destId="{3E3126BA-CC93-4264-A633-C17D58635323}" srcOrd="0" destOrd="0" parTransId="{BDBA1130-DD88-4860-A027-D8CB9914A1EA}" sibTransId="{E00ED82C-2E67-4D51-BCF7-77A826EB8602}"/>
    <dgm:cxn modelId="{4943406A-0295-4E81-B224-E48D545C55F5}" type="presOf" srcId="{104FFCB7-E78F-4C33-BBF1-E103DEC48791}" destId="{75B49400-D643-483C-B883-1F2300A3C9E5}" srcOrd="0" destOrd="0" presId="urn:microsoft.com/office/officeart/2005/8/layout/radial1"/>
    <dgm:cxn modelId="{422829F5-BBA1-427B-B433-85558ACD2350}" type="presOf" srcId="{6D94609B-3601-4B4B-808C-002967FA62DE}" destId="{13A91DD1-FE79-4E16-8E6F-CEF9C6571C0E}" srcOrd="0" destOrd="0" presId="urn:microsoft.com/office/officeart/2005/8/layout/radial1"/>
    <dgm:cxn modelId="{4CA7F68F-0E97-4F64-AEAD-EB7260BBE567}" type="presOf" srcId="{E3BE75F7-0BC1-4D12-87E6-D6974B09B48F}" destId="{019B65E8-E4AD-4D67-A892-E9EE6F81C4A0}" srcOrd="1" destOrd="0" presId="urn:microsoft.com/office/officeart/2005/8/layout/radial1"/>
    <dgm:cxn modelId="{FED0D4AE-8D7A-47F3-8D1D-812D9954A36E}" type="presOf" srcId="{E3BE75F7-0BC1-4D12-87E6-D6974B09B48F}" destId="{E6C4E4F7-585A-48A1-A7EB-ED75DD6DBDBA}" srcOrd="0" destOrd="0" presId="urn:microsoft.com/office/officeart/2005/8/layout/radial1"/>
    <dgm:cxn modelId="{036AD451-EBDC-42FE-8A45-322E813572FC}" type="presOf" srcId="{C7F40E6E-C149-4B26-B5D3-D2E309784C6D}" destId="{EE97E286-81D8-4174-8407-EA2254D1E91F}" srcOrd="0" destOrd="0" presId="urn:microsoft.com/office/officeart/2005/8/layout/radial1"/>
    <dgm:cxn modelId="{9F1C4BCF-88C7-439E-9356-99A15324BF99}" type="presOf" srcId="{49389DC5-8AB7-43CE-A92E-06DEF76D438E}" destId="{6E6D0C7F-FB42-4EF4-A872-BD07C7DCF2B0}" srcOrd="0" destOrd="0" presId="urn:microsoft.com/office/officeart/2005/8/layout/radial1"/>
    <dgm:cxn modelId="{224A95A1-A0CD-490A-B631-EE290BA29455}" srcId="{3E3126BA-CC93-4264-A633-C17D58635323}" destId="{A5BDA587-9614-4A8B-A4D7-D7B7874F77C3}" srcOrd="0" destOrd="0" parTransId="{104FFCB7-E78F-4C33-BBF1-E103DEC48791}" sibTransId="{6FBF0EF8-DD15-45C0-BC71-368814F37A9B}"/>
    <dgm:cxn modelId="{1765BA55-4165-43BE-951D-588DB5FD2953}" srcId="{3E3126BA-CC93-4264-A633-C17D58635323}" destId="{FB1EE91A-9F75-4A99-AB20-463461E9737F}" srcOrd="3" destOrd="0" parTransId="{49389DC5-8AB7-43CE-A92E-06DEF76D438E}" sibTransId="{A21C896A-1E36-41B5-AF9A-D8B4B9A89300}"/>
    <dgm:cxn modelId="{4A2686D5-3879-4B31-A426-A3EFCB1D410A}" type="presOf" srcId="{49389DC5-8AB7-43CE-A92E-06DEF76D438E}" destId="{2DB2B2ED-CC94-49FA-A04E-4C94EEF21EED}" srcOrd="1" destOrd="0" presId="urn:microsoft.com/office/officeart/2005/8/layout/radial1"/>
    <dgm:cxn modelId="{E6147329-C775-4A56-8537-0A41EB095A70}" srcId="{3E3126BA-CC93-4264-A633-C17D58635323}" destId="{E57C2B99-4780-4A6E-84D8-DE3E49448140}" srcOrd="2" destOrd="0" parTransId="{6D94609B-3601-4B4B-808C-002967FA62DE}" sibTransId="{8F381360-5731-4A8F-AAD2-4526BDA9FB2F}"/>
    <dgm:cxn modelId="{545DA087-186D-4245-818F-62EE3DC8BA24}" type="presOf" srcId="{7626D909-DD88-4E20-8F7C-A8B7B059613B}" destId="{7608B584-B574-491B-92C3-EBB002CEB0A0}" srcOrd="0" destOrd="0" presId="urn:microsoft.com/office/officeart/2005/8/layout/radial1"/>
    <dgm:cxn modelId="{28A825E2-92DB-4658-9260-1C982B2AA6C6}" type="presOf" srcId="{FB1EE91A-9F75-4A99-AB20-463461E9737F}" destId="{4E648CDF-40FE-41E3-8B69-C0A08ECEE71D}" srcOrd="0" destOrd="0" presId="urn:microsoft.com/office/officeart/2005/8/layout/radial1"/>
    <dgm:cxn modelId="{B5D8E1CD-5F6D-47EC-9C33-341F42E41F63}" type="presOf" srcId="{E57C2B99-4780-4A6E-84D8-DE3E49448140}" destId="{1CA11641-BCBD-4B70-8D20-EF0A099EED32}" srcOrd="0" destOrd="0" presId="urn:microsoft.com/office/officeart/2005/8/layout/radial1"/>
    <dgm:cxn modelId="{EC0F6807-423A-4469-BFD1-1E0066CF4EAC}" type="presOf" srcId="{6D94609B-3601-4B4B-808C-002967FA62DE}" destId="{F111F203-F3D7-4369-B9F3-51CDA2FA610B}" srcOrd="1" destOrd="0" presId="urn:microsoft.com/office/officeart/2005/8/layout/radial1"/>
    <dgm:cxn modelId="{301A30C5-2851-4E6F-896F-2B0F5E72D02C}" type="presOf" srcId="{3E3126BA-CC93-4264-A633-C17D58635323}" destId="{511A9BA8-287C-4B39-A822-7142F55FF8A3}" srcOrd="0" destOrd="0" presId="urn:microsoft.com/office/officeart/2005/8/layout/radial1"/>
    <dgm:cxn modelId="{052BADD4-B2C3-4B06-BDCC-B16DACE90DBF}" type="presOf" srcId="{A5BDA587-9614-4A8B-A4D7-D7B7874F77C3}" destId="{12F054B0-BB47-4E58-A5E5-6C7207095BA5}" srcOrd="0" destOrd="0" presId="urn:microsoft.com/office/officeart/2005/8/layout/radial1"/>
    <dgm:cxn modelId="{0DE00A2C-F940-4BA0-AEEC-757420A975D8}" srcId="{3E3126BA-CC93-4264-A633-C17D58635323}" destId="{7626D909-DD88-4E20-8F7C-A8B7B059613B}" srcOrd="1" destOrd="0" parTransId="{E3BE75F7-0BC1-4D12-87E6-D6974B09B48F}" sibTransId="{8E4404CB-3F7A-4A93-B469-77D65E0C43C7}"/>
    <dgm:cxn modelId="{B6565D52-AE16-407F-B37D-C31F5412C1EB}" type="presParOf" srcId="{EE97E286-81D8-4174-8407-EA2254D1E91F}" destId="{511A9BA8-287C-4B39-A822-7142F55FF8A3}" srcOrd="0" destOrd="0" presId="urn:microsoft.com/office/officeart/2005/8/layout/radial1"/>
    <dgm:cxn modelId="{1BC41019-131A-4542-9506-97599BAF84C4}" type="presParOf" srcId="{EE97E286-81D8-4174-8407-EA2254D1E91F}" destId="{75B49400-D643-483C-B883-1F2300A3C9E5}" srcOrd="1" destOrd="0" presId="urn:microsoft.com/office/officeart/2005/8/layout/radial1"/>
    <dgm:cxn modelId="{C8000A69-1097-47A7-BC1A-DDBAA37330E6}" type="presParOf" srcId="{75B49400-D643-483C-B883-1F2300A3C9E5}" destId="{7466FD07-C787-45F1-8145-F17F3FB6700D}" srcOrd="0" destOrd="0" presId="urn:microsoft.com/office/officeart/2005/8/layout/radial1"/>
    <dgm:cxn modelId="{C9431289-11EB-4EF1-8DF5-6305D4C4D6BB}" type="presParOf" srcId="{EE97E286-81D8-4174-8407-EA2254D1E91F}" destId="{12F054B0-BB47-4E58-A5E5-6C7207095BA5}" srcOrd="2" destOrd="0" presId="urn:microsoft.com/office/officeart/2005/8/layout/radial1"/>
    <dgm:cxn modelId="{D8A70800-7945-400F-A746-4A01CB40F071}" type="presParOf" srcId="{EE97E286-81D8-4174-8407-EA2254D1E91F}" destId="{E6C4E4F7-585A-48A1-A7EB-ED75DD6DBDBA}" srcOrd="3" destOrd="0" presId="urn:microsoft.com/office/officeart/2005/8/layout/radial1"/>
    <dgm:cxn modelId="{B83BAB0C-3A91-4152-B1A2-20417C1A62B4}" type="presParOf" srcId="{E6C4E4F7-585A-48A1-A7EB-ED75DD6DBDBA}" destId="{019B65E8-E4AD-4D67-A892-E9EE6F81C4A0}" srcOrd="0" destOrd="0" presId="urn:microsoft.com/office/officeart/2005/8/layout/radial1"/>
    <dgm:cxn modelId="{57B5A453-427C-47A2-A46B-72AB80990911}" type="presParOf" srcId="{EE97E286-81D8-4174-8407-EA2254D1E91F}" destId="{7608B584-B574-491B-92C3-EBB002CEB0A0}" srcOrd="4" destOrd="0" presId="urn:microsoft.com/office/officeart/2005/8/layout/radial1"/>
    <dgm:cxn modelId="{88CC0951-29BF-473E-A044-CB2AF11D3D00}" type="presParOf" srcId="{EE97E286-81D8-4174-8407-EA2254D1E91F}" destId="{13A91DD1-FE79-4E16-8E6F-CEF9C6571C0E}" srcOrd="5" destOrd="0" presId="urn:microsoft.com/office/officeart/2005/8/layout/radial1"/>
    <dgm:cxn modelId="{D4E2620F-F394-449B-AC1D-5D5C011234E6}" type="presParOf" srcId="{13A91DD1-FE79-4E16-8E6F-CEF9C6571C0E}" destId="{F111F203-F3D7-4369-B9F3-51CDA2FA610B}" srcOrd="0" destOrd="0" presId="urn:microsoft.com/office/officeart/2005/8/layout/radial1"/>
    <dgm:cxn modelId="{D99B249B-3657-461D-9FFF-EE6FFF281A44}" type="presParOf" srcId="{EE97E286-81D8-4174-8407-EA2254D1E91F}" destId="{1CA11641-BCBD-4B70-8D20-EF0A099EED32}" srcOrd="6" destOrd="0" presId="urn:microsoft.com/office/officeart/2005/8/layout/radial1"/>
    <dgm:cxn modelId="{39F93B4A-B1B4-4B9E-ADBD-FE890CC65A58}" type="presParOf" srcId="{EE97E286-81D8-4174-8407-EA2254D1E91F}" destId="{6E6D0C7F-FB42-4EF4-A872-BD07C7DCF2B0}" srcOrd="7" destOrd="0" presId="urn:microsoft.com/office/officeart/2005/8/layout/radial1"/>
    <dgm:cxn modelId="{C5C6D4F7-B4DD-4CB2-9ECB-8F56B47063E8}" type="presParOf" srcId="{6E6D0C7F-FB42-4EF4-A872-BD07C7DCF2B0}" destId="{2DB2B2ED-CC94-49FA-A04E-4C94EEF21EED}" srcOrd="0" destOrd="0" presId="urn:microsoft.com/office/officeart/2005/8/layout/radial1"/>
    <dgm:cxn modelId="{A43B07B3-FC61-4FFB-BD26-BEFF2DB8D82F}" type="presParOf" srcId="{EE97E286-81D8-4174-8407-EA2254D1E91F}" destId="{4E648CDF-40FE-41E3-8B69-C0A08ECEE71D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1BDCA9-199E-4401-9C3D-F07F57A530D1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47349B-D766-47E7-8A52-C7E02B9791B6}">
      <dgm:prSet phldrT="[Text]" phldr="1"/>
      <dgm:spPr/>
      <dgm:t>
        <a:bodyPr/>
        <a:lstStyle/>
        <a:p>
          <a:endParaRPr lang="en-US" dirty="0"/>
        </a:p>
      </dgm:t>
    </dgm:pt>
    <dgm:pt modelId="{91A502BB-CEE6-4024-A779-891E5F523CD8}" type="parTrans" cxnId="{8FEEDF53-1369-4AFF-8C40-B7ABDD98CAFE}">
      <dgm:prSet/>
      <dgm:spPr/>
      <dgm:t>
        <a:bodyPr/>
        <a:lstStyle/>
        <a:p>
          <a:endParaRPr lang="en-US"/>
        </a:p>
      </dgm:t>
    </dgm:pt>
    <dgm:pt modelId="{94D0D7E1-F06F-47EA-B133-B586A5E91502}" type="sibTrans" cxnId="{8FEEDF53-1369-4AFF-8C40-B7ABDD98CAFE}">
      <dgm:prSet/>
      <dgm:spPr/>
      <dgm:t>
        <a:bodyPr/>
        <a:lstStyle/>
        <a:p>
          <a:endParaRPr lang="en-US"/>
        </a:p>
      </dgm:t>
    </dgm:pt>
    <dgm:pt modelId="{BDE0B8C7-5687-464A-9369-D6A795EC7459}">
      <dgm:prSet phldrT="[Text]" phldr="1"/>
      <dgm:spPr/>
      <dgm:t>
        <a:bodyPr/>
        <a:lstStyle/>
        <a:p>
          <a:endParaRPr lang="en-US"/>
        </a:p>
      </dgm:t>
    </dgm:pt>
    <dgm:pt modelId="{949C9951-59E8-4BF1-86E5-9981268975C9}" type="parTrans" cxnId="{13F3B487-1727-48F9-AF9F-FFE63E78D3CB}">
      <dgm:prSet/>
      <dgm:spPr/>
      <dgm:t>
        <a:bodyPr/>
        <a:lstStyle/>
        <a:p>
          <a:endParaRPr lang="en-US"/>
        </a:p>
      </dgm:t>
    </dgm:pt>
    <dgm:pt modelId="{F4AA6CFB-6006-437B-BFE4-F73A59A3BAF0}" type="sibTrans" cxnId="{13F3B487-1727-48F9-AF9F-FFE63E78D3CB}">
      <dgm:prSet/>
      <dgm:spPr/>
      <dgm:t>
        <a:bodyPr/>
        <a:lstStyle/>
        <a:p>
          <a:endParaRPr lang="en-US"/>
        </a:p>
      </dgm:t>
    </dgm:pt>
    <dgm:pt modelId="{6D92B72B-9F8D-4406-B254-2F61F381FF9D}">
      <dgm:prSet phldrT="[Text]" phldr="1"/>
      <dgm:spPr/>
      <dgm:t>
        <a:bodyPr/>
        <a:lstStyle/>
        <a:p>
          <a:endParaRPr lang="en-US"/>
        </a:p>
      </dgm:t>
    </dgm:pt>
    <dgm:pt modelId="{522C8856-B280-4B61-BF85-83CF03950426}" type="parTrans" cxnId="{9D3C1987-6E06-4D54-847B-89709A777CDB}">
      <dgm:prSet/>
      <dgm:spPr/>
      <dgm:t>
        <a:bodyPr/>
        <a:lstStyle/>
        <a:p>
          <a:endParaRPr lang="en-US"/>
        </a:p>
      </dgm:t>
    </dgm:pt>
    <dgm:pt modelId="{92C8EF77-2E52-48F5-A2F5-6DD8FB989175}" type="sibTrans" cxnId="{9D3C1987-6E06-4D54-847B-89709A777CDB}">
      <dgm:prSet/>
      <dgm:spPr/>
      <dgm:t>
        <a:bodyPr/>
        <a:lstStyle/>
        <a:p>
          <a:endParaRPr lang="en-US"/>
        </a:p>
      </dgm:t>
    </dgm:pt>
    <dgm:pt modelId="{48F38D92-065E-4BD3-82C5-478DFFC624F3}">
      <dgm:prSet phldrT="[Text]" phldr="1"/>
      <dgm:spPr/>
      <dgm:t>
        <a:bodyPr/>
        <a:lstStyle/>
        <a:p>
          <a:endParaRPr lang="en-US"/>
        </a:p>
      </dgm:t>
    </dgm:pt>
    <dgm:pt modelId="{ED599EDD-1F08-4B1E-B448-212ADE05CC9D}" type="parTrans" cxnId="{67F2BE2E-D349-4D64-B79E-67BBD2D10E8F}">
      <dgm:prSet/>
      <dgm:spPr/>
      <dgm:t>
        <a:bodyPr/>
        <a:lstStyle/>
        <a:p>
          <a:endParaRPr lang="en-US"/>
        </a:p>
      </dgm:t>
    </dgm:pt>
    <dgm:pt modelId="{1A5FE734-1AF8-447C-BCA9-B1A1A1074E16}" type="sibTrans" cxnId="{67F2BE2E-D349-4D64-B79E-67BBD2D10E8F}">
      <dgm:prSet/>
      <dgm:spPr/>
      <dgm:t>
        <a:bodyPr/>
        <a:lstStyle/>
        <a:p>
          <a:endParaRPr lang="en-US"/>
        </a:p>
      </dgm:t>
    </dgm:pt>
    <dgm:pt modelId="{F01AD903-E982-434D-A11D-CE0D45820CD1}">
      <dgm:prSet phldrT="[Text]"/>
      <dgm:spPr/>
      <dgm:t>
        <a:bodyPr/>
        <a:lstStyle/>
        <a:p>
          <a:r>
            <a:rPr lang="en-US" dirty="0" smtClean="0"/>
            <a:t>MENTAL HEALTH:</a:t>
          </a:r>
        </a:p>
        <a:p>
          <a:r>
            <a:rPr lang="en-US" dirty="0" smtClean="0"/>
            <a:t>LEARNING</a:t>
          </a:r>
          <a:endParaRPr lang="en-US" dirty="0"/>
        </a:p>
      </dgm:t>
    </dgm:pt>
    <dgm:pt modelId="{BB4FD042-959D-4027-906B-861D8F24F86E}" type="parTrans" cxnId="{E188FE45-6155-4755-AD0B-BDB98638740E}">
      <dgm:prSet/>
      <dgm:spPr/>
      <dgm:t>
        <a:bodyPr/>
        <a:lstStyle/>
        <a:p>
          <a:endParaRPr lang="en-US"/>
        </a:p>
      </dgm:t>
    </dgm:pt>
    <dgm:pt modelId="{0117B0B9-D296-4D83-AEF2-24590F064702}" type="sibTrans" cxnId="{E188FE45-6155-4755-AD0B-BDB98638740E}">
      <dgm:prSet/>
      <dgm:spPr/>
      <dgm:t>
        <a:bodyPr/>
        <a:lstStyle/>
        <a:p>
          <a:endParaRPr lang="en-US"/>
        </a:p>
      </dgm:t>
    </dgm:pt>
    <dgm:pt modelId="{AF166E0A-2FC0-4B77-B911-01BE0706D54F}" type="pres">
      <dgm:prSet presAssocID="{991BDCA9-199E-4401-9C3D-F07F57A530D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718BCF-51DD-4AF9-AC5B-816D033CEA46}" type="pres">
      <dgm:prSet presAssocID="{F847349B-D766-47E7-8A52-C7E02B9791B6}" presName="centerShape" presStyleLbl="node0" presStyleIdx="0" presStyleCnt="1"/>
      <dgm:spPr/>
      <dgm:t>
        <a:bodyPr/>
        <a:lstStyle/>
        <a:p>
          <a:endParaRPr lang="en-US"/>
        </a:p>
      </dgm:t>
    </dgm:pt>
    <dgm:pt modelId="{9FF0B9AD-2F61-4C59-A7C6-C8DD7292B689}" type="pres">
      <dgm:prSet presAssocID="{949C9951-59E8-4BF1-86E5-9981268975C9}" presName="Name9" presStyleLbl="parChTrans1D2" presStyleIdx="0" presStyleCnt="4"/>
      <dgm:spPr/>
      <dgm:t>
        <a:bodyPr/>
        <a:lstStyle/>
        <a:p>
          <a:endParaRPr lang="en-US"/>
        </a:p>
      </dgm:t>
    </dgm:pt>
    <dgm:pt modelId="{EE34D218-5121-4FEA-8BE0-B848099EC02F}" type="pres">
      <dgm:prSet presAssocID="{949C9951-59E8-4BF1-86E5-9981268975C9}" presName="connTx" presStyleLbl="parChTrans1D2" presStyleIdx="0" presStyleCnt="4"/>
      <dgm:spPr/>
      <dgm:t>
        <a:bodyPr/>
        <a:lstStyle/>
        <a:p>
          <a:endParaRPr lang="en-US"/>
        </a:p>
      </dgm:t>
    </dgm:pt>
    <dgm:pt modelId="{7C170589-F869-42A2-9FFA-22FA11C954D6}" type="pres">
      <dgm:prSet presAssocID="{BDE0B8C7-5687-464A-9369-D6A795EC745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742E7F-8053-426E-AABA-E8FD200161A6}" type="pres">
      <dgm:prSet presAssocID="{522C8856-B280-4B61-BF85-83CF03950426}" presName="Name9" presStyleLbl="parChTrans1D2" presStyleIdx="1" presStyleCnt="4"/>
      <dgm:spPr/>
      <dgm:t>
        <a:bodyPr/>
        <a:lstStyle/>
        <a:p>
          <a:endParaRPr lang="en-US"/>
        </a:p>
      </dgm:t>
    </dgm:pt>
    <dgm:pt modelId="{BF9D8CF2-BFE6-46B1-B3F9-9F54CD97B29F}" type="pres">
      <dgm:prSet presAssocID="{522C8856-B280-4B61-BF85-83CF03950426}" presName="connTx" presStyleLbl="parChTrans1D2" presStyleIdx="1" presStyleCnt="4"/>
      <dgm:spPr/>
      <dgm:t>
        <a:bodyPr/>
        <a:lstStyle/>
        <a:p>
          <a:endParaRPr lang="en-US"/>
        </a:p>
      </dgm:t>
    </dgm:pt>
    <dgm:pt modelId="{E66A824D-0F41-45E1-8E26-A0D64ADFEDF8}" type="pres">
      <dgm:prSet presAssocID="{6D92B72B-9F8D-4406-B254-2F61F381FF9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902C5-090A-4ACD-9367-5F18FEB04143}" type="pres">
      <dgm:prSet presAssocID="{ED599EDD-1F08-4B1E-B448-212ADE05CC9D}" presName="Name9" presStyleLbl="parChTrans1D2" presStyleIdx="2" presStyleCnt="4"/>
      <dgm:spPr/>
      <dgm:t>
        <a:bodyPr/>
        <a:lstStyle/>
        <a:p>
          <a:endParaRPr lang="en-US"/>
        </a:p>
      </dgm:t>
    </dgm:pt>
    <dgm:pt modelId="{2D470471-8D66-4DCB-A6F2-7D67EE688FC7}" type="pres">
      <dgm:prSet presAssocID="{ED599EDD-1F08-4B1E-B448-212ADE05CC9D}" presName="connTx" presStyleLbl="parChTrans1D2" presStyleIdx="2" presStyleCnt="4"/>
      <dgm:spPr/>
      <dgm:t>
        <a:bodyPr/>
        <a:lstStyle/>
        <a:p>
          <a:endParaRPr lang="en-US"/>
        </a:p>
      </dgm:t>
    </dgm:pt>
    <dgm:pt modelId="{605A7D8A-474E-49C2-BB25-322D8917974E}" type="pres">
      <dgm:prSet presAssocID="{48F38D92-065E-4BD3-82C5-478DFFC624F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DE537D-486B-47FF-899C-16D5DCD0283B}" type="pres">
      <dgm:prSet presAssocID="{BB4FD042-959D-4027-906B-861D8F24F86E}" presName="Name9" presStyleLbl="parChTrans1D2" presStyleIdx="3" presStyleCnt="4"/>
      <dgm:spPr/>
      <dgm:t>
        <a:bodyPr/>
        <a:lstStyle/>
        <a:p>
          <a:endParaRPr lang="en-US"/>
        </a:p>
      </dgm:t>
    </dgm:pt>
    <dgm:pt modelId="{F3CF1DCC-3012-4284-88D0-4B7BE0B4D86A}" type="pres">
      <dgm:prSet presAssocID="{BB4FD042-959D-4027-906B-861D8F24F86E}" presName="connTx" presStyleLbl="parChTrans1D2" presStyleIdx="3" presStyleCnt="4"/>
      <dgm:spPr/>
      <dgm:t>
        <a:bodyPr/>
        <a:lstStyle/>
        <a:p>
          <a:endParaRPr lang="en-US"/>
        </a:p>
      </dgm:t>
    </dgm:pt>
    <dgm:pt modelId="{FEA0B8E3-02E0-4C02-9A0E-0A3623E19636}" type="pres">
      <dgm:prSet presAssocID="{F01AD903-E982-434D-A11D-CE0D45820CD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C3441B-704F-45CD-A987-2629ACD3AD7A}" type="presOf" srcId="{522C8856-B280-4B61-BF85-83CF03950426}" destId="{BF9D8CF2-BFE6-46B1-B3F9-9F54CD97B29F}" srcOrd="1" destOrd="0" presId="urn:microsoft.com/office/officeart/2005/8/layout/radial1"/>
    <dgm:cxn modelId="{8FEEDF53-1369-4AFF-8C40-B7ABDD98CAFE}" srcId="{991BDCA9-199E-4401-9C3D-F07F57A530D1}" destId="{F847349B-D766-47E7-8A52-C7E02B9791B6}" srcOrd="0" destOrd="0" parTransId="{91A502BB-CEE6-4024-A779-891E5F523CD8}" sibTransId="{94D0D7E1-F06F-47EA-B133-B586A5E91502}"/>
    <dgm:cxn modelId="{83A5D809-0F3D-491A-AE20-9C1F7781538E}" type="presOf" srcId="{949C9951-59E8-4BF1-86E5-9981268975C9}" destId="{9FF0B9AD-2F61-4C59-A7C6-C8DD7292B689}" srcOrd="0" destOrd="0" presId="urn:microsoft.com/office/officeart/2005/8/layout/radial1"/>
    <dgm:cxn modelId="{D9A00553-C536-49BF-A27F-DE9C639B2EA6}" type="presOf" srcId="{F01AD903-E982-434D-A11D-CE0D45820CD1}" destId="{FEA0B8E3-02E0-4C02-9A0E-0A3623E19636}" srcOrd="0" destOrd="0" presId="urn:microsoft.com/office/officeart/2005/8/layout/radial1"/>
    <dgm:cxn modelId="{FC0086BE-6406-484B-BEAC-70BFB664A993}" type="presOf" srcId="{ED599EDD-1F08-4B1E-B448-212ADE05CC9D}" destId="{C08902C5-090A-4ACD-9367-5F18FEB04143}" srcOrd="0" destOrd="0" presId="urn:microsoft.com/office/officeart/2005/8/layout/radial1"/>
    <dgm:cxn modelId="{9D3C1987-6E06-4D54-847B-89709A777CDB}" srcId="{F847349B-D766-47E7-8A52-C7E02B9791B6}" destId="{6D92B72B-9F8D-4406-B254-2F61F381FF9D}" srcOrd="1" destOrd="0" parTransId="{522C8856-B280-4B61-BF85-83CF03950426}" sibTransId="{92C8EF77-2E52-48F5-A2F5-6DD8FB989175}"/>
    <dgm:cxn modelId="{7977C0FC-92A9-480C-B6A6-70512DA344CB}" type="presOf" srcId="{BB4FD042-959D-4027-906B-861D8F24F86E}" destId="{F3CF1DCC-3012-4284-88D0-4B7BE0B4D86A}" srcOrd="1" destOrd="0" presId="urn:microsoft.com/office/officeart/2005/8/layout/radial1"/>
    <dgm:cxn modelId="{E188FE45-6155-4755-AD0B-BDB98638740E}" srcId="{F847349B-D766-47E7-8A52-C7E02B9791B6}" destId="{F01AD903-E982-434D-A11D-CE0D45820CD1}" srcOrd="3" destOrd="0" parTransId="{BB4FD042-959D-4027-906B-861D8F24F86E}" sibTransId="{0117B0B9-D296-4D83-AEF2-24590F064702}"/>
    <dgm:cxn modelId="{ECA5234C-3C6B-4C1E-9F6E-4F7E701611C7}" type="presOf" srcId="{BDE0B8C7-5687-464A-9369-D6A795EC7459}" destId="{7C170589-F869-42A2-9FFA-22FA11C954D6}" srcOrd="0" destOrd="0" presId="urn:microsoft.com/office/officeart/2005/8/layout/radial1"/>
    <dgm:cxn modelId="{67F2BE2E-D349-4D64-B79E-67BBD2D10E8F}" srcId="{F847349B-D766-47E7-8A52-C7E02B9791B6}" destId="{48F38D92-065E-4BD3-82C5-478DFFC624F3}" srcOrd="2" destOrd="0" parTransId="{ED599EDD-1F08-4B1E-B448-212ADE05CC9D}" sibTransId="{1A5FE734-1AF8-447C-BCA9-B1A1A1074E16}"/>
    <dgm:cxn modelId="{8C6A0DBC-FD82-4412-B1BD-D00875C89341}" type="presOf" srcId="{F847349B-D766-47E7-8A52-C7E02B9791B6}" destId="{1A718BCF-51DD-4AF9-AC5B-816D033CEA46}" srcOrd="0" destOrd="0" presId="urn:microsoft.com/office/officeart/2005/8/layout/radial1"/>
    <dgm:cxn modelId="{4C6FB985-D723-445B-88A7-B28F549AD345}" type="presOf" srcId="{ED599EDD-1F08-4B1E-B448-212ADE05CC9D}" destId="{2D470471-8D66-4DCB-A6F2-7D67EE688FC7}" srcOrd="1" destOrd="0" presId="urn:microsoft.com/office/officeart/2005/8/layout/radial1"/>
    <dgm:cxn modelId="{6F7B0588-5886-4C9D-8A69-5F420963B784}" type="presOf" srcId="{48F38D92-065E-4BD3-82C5-478DFFC624F3}" destId="{605A7D8A-474E-49C2-BB25-322D8917974E}" srcOrd="0" destOrd="0" presId="urn:microsoft.com/office/officeart/2005/8/layout/radial1"/>
    <dgm:cxn modelId="{3040D068-F149-47B1-A2F7-5AA58F501E7F}" type="presOf" srcId="{949C9951-59E8-4BF1-86E5-9981268975C9}" destId="{EE34D218-5121-4FEA-8BE0-B848099EC02F}" srcOrd="1" destOrd="0" presId="urn:microsoft.com/office/officeart/2005/8/layout/radial1"/>
    <dgm:cxn modelId="{D63127A5-C623-4401-9E05-2CBC2D43E81B}" type="presOf" srcId="{522C8856-B280-4B61-BF85-83CF03950426}" destId="{88742E7F-8053-426E-AABA-E8FD200161A6}" srcOrd="0" destOrd="0" presId="urn:microsoft.com/office/officeart/2005/8/layout/radial1"/>
    <dgm:cxn modelId="{13F3B487-1727-48F9-AF9F-FFE63E78D3CB}" srcId="{F847349B-D766-47E7-8A52-C7E02B9791B6}" destId="{BDE0B8C7-5687-464A-9369-D6A795EC7459}" srcOrd="0" destOrd="0" parTransId="{949C9951-59E8-4BF1-86E5-9981268975C9}" sibTransId="{F4AA6CFB-6006-437B-BFE4-F73A59A3BAF0}"/>
    <dgm:cxn modelId="{5BF9C955-75F8-4DF4-B496-A33EE374C901}" type="presOf" srcId="{991BDCA9-199E-4401-9C3D-F07F57A530D1}" destId="{AF166E0A-2FC0-4B77-B911-01BE0706D54F}" srcOrd="0" destOrd="0" presId="urn:microsoft.com/office/officeart/2005/8/layout/radial1"/>
    <dgm:cxn modelId="{53CE4CF5-94EC-4E67-BF6E-C6B7816A0B8B}" type="presOf" srcId="{6D92B72B-9F8D-4406-B254-2F61F381FF9D}" destId="{E66A824D-0F41-45E1-8E26-A0D64ADFEDF8}" srcOrd="0" destOrd="0" presId="urn:microsoft.com/office/officeart/2005/8/layout/radial1"/>
    <dgm:cxn modelId="{E70D5CD5-59FA-4251-BD94-AA055E5BC97B}" type="presOf" srcId="{BB4FD042-959D-4027-906B-861D8F24F86E}" destId="{DFDE537D-486B-47FF-899C-16D5DCD0283B}" srcOrd="0" destOrd="0" presId="urn:microsoft.com/office/officeart/2005/8/layout/radial1"/>
    <dgm:cxn modelId="{850C1C75-EF7A-4D46-8EEC-FC08A85CAF0B}" type="presParOf" srcId="{AF166E0A-2FC0-4B77-B911-01BE0706D54F}" destId="{1A718BCF-51DD-4AF9-AC5B-816D033CEA46}" srcOrd="0" destOrd="0" presId="urn:microsoft.com/office/officeart/2005/8/layout/radial1"/>
    <dgm:cxn modelId="{F79934A3-6DCB-4751-9E38-6AA7E87CD310}" type="presParOf" srcId="{AF166E0A-2FC0-4B77-B911-01BE0706D54F}" destId="{9FF0B9AD-2F61-4C59-A7C6-C8DD7292B689}" srcOrd="1" destOrd="0" presId="urn:microsoft.com/office/officeart/2005/8/layout/radial1"/>
    <dgm:cxn modelId="{BA384BAD-B531-4E33-9DB3-E8EC6D90DBD6}" type="presParOf" srcId="{9FF0B9AD-2F61-4C59-A7C6-C8DD7292B689}" destId="{EE34D218-5121-4FEA-8BE0-B848099EC02F}" srcOrd="0" destOrd="0" presId="urn:microsoft.com/office/officeart/2005/8/layout/radial1"/>
    <dgm:cxn modelId="{CF56A5CE-EBC4-4565-A141-997D6F72E8FA}" type="presParOf" srcId="{AF166E0A-2FC0-4B77-B911-01BE0706D54F}" destId="{7C170589-F869-42A2-9FFA-22FA11C954D6}" srcOrd="2" destOrd="0" presId="urn:microsoft.com/office/officeart/2005/8/layout/radial1"/>
    <dgm:cxn modelId="{6B36EBB6-1584-497C-90D8-813E3B2F36B4}" type="presParOf" srcId="{AF166E0A-2FC0-4B77-B911-01BE0706D54F}" destId="{88742E7F-8053-426E-AABA-E8FD200161A6}" srcOrd="3" destOrd="0" presId="urn:microsoft.com/office/officeart/2005/8/layout/radial1"/>
    <dgm:cxn modelId="{4D05CE65-51F5-41B1-8286-1827CA39A3E8}" type="presParOf" srcId="{88742E7F-8053-426E-AABA-E8FD200161A6}" destId="{BF9D8CF2-BFE6-46B1-B3F9-9F54CD97B29F}" srcOrd="0" destOrd="0" presId="urn:microsoft.com/office/officeart/2005/8/layout/radial1"/>
    <dgm:cxn modelId="{01477A7A-BDD0-4C6F-B4D8-5EE26BAD7ECE}" type="presParOf" srcId="{AF166E0A-2FC0-4B77-B911-01BE0706D54F}" destId="{E66A824D-0F41-45E1-8E26-A0D64ADFEDF8}" srcOrd="4" destOrd="0" presId="urn:microsoft.com/office/officeart/2005/8/layout/radial1"/>
    <dgm:cxn modelId="{734EE5D5-C8CC-40CC-BF51-F50CCE062C8A}" type="presParOf" srcId="{AF166E0A-2FC0-4B77-B911-01BE0706D54F}" destId="{C08902C5-090A-4ACD-9367-5F18FEB04143}" srcOrd="5" destOrd="0" presId="urn:microsoft.com/office/officeart/2005/8/layout/radial1"/>
    <dgm:cxn modelId="{C5258B4C-6EC1-4827-BB90-E2CFC349E248}" type="presParOf" srcId="{C08902C5-090A-4ACD-9367-5F18FEB04143}" destId="{2D470471-8D66-4DCB-A6F2-7D67EE688FC7}" srcOrd="0" destOrd="0" presId="urn:microsoft.com/office/officeart/2005/8/layout/radial1"/>
    <dgm:cxn modelId="{67E49016-D2DC-45CE-B0D2-30388619C82F}" type="presParOf" srcId="{AF166E0A-2FC0-4B77-B911-01BE0706D54F}" destId="{605A7D8A-474E-49C2-BB25-322D8917974E}" srcOrd="6" destOrd="0" presId="urn:microsoft.com/office/officeart/2005/8/layout/radial1"/>
    <dgm:cxn modelId="{71EC4A39-CAF2-427F-B8AC-9256C9B3848C}" type="presParOf" srcId="{AF166E0A-2FC0-4B77-B911-01BE0706D54F}" destId="{DFDE537D-486B-47FF-899C-16D5DCD0283B}" srcOrd="7" destOrd="0" presId="urn:microsoft.com/office/officeart/2005/8/layout/radial1"/>
    <dgm:cxn modelId="{19CC8B64-31E8-4F8D-87D6-D87700B5D909}" type="presParOf" srcId="{DFDE537D-486B-47FF-899C-16D5DCD0283B}" destId="{F3CF1DCC-3012-4284-88D0-4B7BE0B4D86A}" srcOrd="0" destOrd="0" presId="urn:microsoft.com/office/officeart/2005/8/layout/radial1"/>
    <dgm:cxn modelId="{9F8B08DC-025E-4114-A969-76D2F72B1D4C}" type="presParOf" srcId="{AF166E0A-2FC0-4B77-B911-01BE0706D54F}" destId="{FEA0B8E3-02E0-4C02-9A0E-0A3623E19636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1A9BA8-287C-4B39-A822-7142F55FF8A3}">
      <dsp:nvSpPr>
        <dsp:cNvPr id="0" name=""/>
        <dsp:cNvSpPr/>
      </dsp:nvSpPr>
      <dsp:spPr>
        <a:xfrm>
          <a:off x="3486931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Health</a:t>
          </a:r>
          <a:endParaRPr lang="en-US" sz="2100" kern="1200" dirty="0"/>
        </a:p>
      </dsp:txBody>
      <dsp:txXfrm>
        <a:off x="3670829" y="1819010"/>
        <a:ext cx="887941" cy="887941"/>
      </dsp:txXfrm>
    </dsp:sp>
    <dsp:sp modelId="{75B49400-D643-483C-B883-1F2300A3C9E5}">
      <dsp:nvSpPr>
        <dsp:cNvPr id="0" name=""/>
        <dsp:cNvSpPr/>
      </dsp:nvSpPr>
      <dsp:spPr>
        <a:xfrm rot="16200000">
          <a:off x="3926349" y="143292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1437239"/>
        <a:ext cx="18845" cy="18845"/>
      </dsp:txXfrm>
    </dsp:sp>
    <dsp:sp modelId="{12F054B0-BB47-4E58-A5E5-6C7207095BA5}">
      <dsp:nvSpPr>
        <dsp:cNvPr id="0" name=""/>
        <dsp:cNvSpPr/>
      </dsp:nvSpPr>
      <dsp:spPr>
        <a:xfrm>
          <a:off x="3486931" y="2474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PHYSICAL: ACTIVITIES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Nutrition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Exercise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Stress Mgt</a:t>
          </a:r>
          <a:endParaRPr lang="en-US" sz="600" kern="1200" dirty="0"/>
        </a:p>
      </dsp:txBody>
      <dsp:txXfrm>
        <a:off x="3670829" y="186372"/>
        <a:ext cx="887941" cy="887941"/>
      </dsp:txXfrm>
    </dsp:sp>
    <dsp:sp modelId="{E6C4E4F7-585A-48A1-A7EB-ED75DD6DBDBA}">
      <dsp:nvSpPr>
        <dsp:cNvPr id="0" name=""/>
        <dsp:cNvSpPr/>
      </dsp:nvSpPr>
      <dsp:spPr>
        <a:xfrm>
          <a:off x="4742668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21696" y="2253558"/>
        <a:ext cx="18845" cy="18845"/>
      </dsp:txXfrm>
    </dsp:sp>
    <dsp:sp modelId="{7608B584-B574-491B-92C3-EBB002CEB0A0}">
      <dsp:nvSpPr>
        <dsp:cNvPr id="0" name=""/>
        <dsp:cNvSpPr/>
      </dsp:nvSpPr>
      <dsp:spPr>
        <a:xfrm>
          <a:off x="5119569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SOCIAL/EMOTIONAL: ACTIVITIES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Service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Empathy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Synergy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Intrinsic security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5303467" y="1819010"/>
        <a:ext cx="887941" cy="887941"/>
      </dsp:txXfrm>
    </dsp:sp>
    <dsp:sp modelId="{13A91DD1-FE79-4E16-8E6F-CEF9C6571C0E}">
      <dsp:nvSpPr>
        <dsp:cNvPr id="0" name=""/>
        <dsp:cNvSpPr/>
      </dsp:nvSpPr>
      <dsp:spPr>
        <a:xfrm rot="5400000">
          <a:off x="3926349" y="3065567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3069878"/>
        <a:ext cx="18845" cy="18845"/>
      </dsp:txXfrm>
    </dsp:sp>
    <dsp:sp modelId="{1CA11641-BCBD-4B70-8D20-EF0A099EED32}">
      <dsp:nvSpPr>
        <dsp:cNvPr id="0" name=""/>
        <dsp:cNvSpPr/>
      </dsp:nvSpPr>
      <dsp:spPr>
        <a:xfrm>
          <a:off x="3486931" y="3267751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SPIRITUAL: ACTIVITIES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Faith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Morals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Values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Meditation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3670829" y="3451649"/>
        <a:ext cx="887941" cy="887941"/>
      </dsp:txXfrm>
    </dsp:sp>
    <dsp:sp modelId="{6E6D0C7F-FB42-4EF4-A872-BD07C7DCF2B0}">
      <dsp:nvSpPr>
        <dsp:cNvPr id="0" name=""/>
        <dsp:cNvSpPr/>
      </dsp:nvSpPr>
      <dsp:spPr>
        <a:xfrm rot="10800000">
          <a:off x="3110030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289058" y="2253558"/>
        <a:ext cx="18845" cy="18845"/>
      </dsp:txXfrm>
    </dsp:sp>
    <dsp:sp modelId="{4E648CDF-40FE-41E3-8B69-C0A08ECEE71D}">
      <dsp:nvSpPr>
        <dsp:cNvPr id="0" name=""/>
        <dsp:cNvSpPr/>
      </dsp:nvSpPr>
      <dsp:spPr>
        <a:xfrm>
          <a:off x="1854293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MENTAL: ACTIVITIES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Reading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Learning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Visualizing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Planning</a:t>
          </a:r>
          <a:endParaRPr lang="en-US" sz="600" kern="1200" dirty="0"/>
        </a:p>
      </dsp:txBody>
      <dsp:txXfrm>
        <a:off x="2038191" y="1819010"/>
        <a:ext cx="887941" cy="8879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18BCF-51DD-4AF9-AC5B-816D033CEA46}">
      <dsp:nvSpPr>
        <dsp:cNvPr id="0" name=""/>
        <dsp:cNvSpPr/>
      </dsp:nvSpPr>
      <dsp:spPr>
        <a:xfrm>
          <a:off x="2774250" y="1516156"/>
          <a:ext cx="1163448" cy="11634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2944633" y="1686539"/>
        <a:ext cx="822682" cy="822682"/>
      </dsp:txXfrm>
    </dsp:sp>
    <dsp:sp modelId="{9FF0B9AD-2F61-4C59-A7C6-C8DD7292B689}">
      <dsp:nvSpPr>
        <dsp:cNvPr id="0" name=""/>
        <dsp:cNvSpPr/>
      </dsp:nvSpPr>
      <dsp:spPr>
        <a:xfrm rot="16200000">
          <a:off x="3181008" y="1325589"/>
          <a:ext cx="349933" cy="31201"/>
        </a:xfrm>
        <a:custGeom>
          <a:avLst/>
          <a:gdLst/>
          <a:ahLst/>
          <a:cxnLst/>
          <a:rect l="0" t="0" r="0" b="0"/>
          <a:pathLst>
            <a:path>
              <a:moveTo>
                <a:pt x="0" y="15600"/>
              </a:moveTo>
              <a:lnTo>
                <a:pt x="349933" y="1560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47226" y="1332441"/>
        <a:ext cx="17496" cy="17496"/>
      </dsp:txXfrm>
    </dsp:sp>
    <dsp:sp modelId="{7C170589-F869-42A2-9FFA-22FA11C954D6}">
      <dsp:nvSpPr>
        <dsp:cNvPr id="0" name=""/>
        <dsp:cNvSpPr/>
      </dsp:nvSpPr>
      <dsp:spPr>
        <a:xfrm>
          <a:off x="2774250" y="2775"/>
          <a:ext cx="1163448" cy="11634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944633" y="173158"/>
        <a:ext cx="822682" cy="822682"/>
      </dsp:txXfrm>
    </dsp:sp>
    <dsp:sp modelId="{88742E7F-8053-426E-AABA-E8FD200161A6}">
      <dsp:nvSpPr>
        <dsp:cNvPr id="0" name=""/>
        <dsp:cNvSpPr/>
      </dsp:nvSpPr>
      <dsp:spPr>
        <a:xfrm>
          <a:off x="3937699" y="2082280"/>
          <a:ext cx="349933" cy="31201"/>
        </a:xfrm>
        <a:custGeom>
          <a:avLst/>
          <a:gdLst/>
          <a:ahLst/>
          <a:cxnLst/>
          <a:rect l="0" t="0" r="0" b="0"/>
          <a:pathLst>
            <a:path>
              <a:moveTo>
                <a:pt x="0" y="15600"/>
              </a:moveTo>
              <a:lnTo>
                <a:pt x="349933" y="1560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3917" y="2089132"/>
        <a:ext cx="17496" cy="17496"/>
      </dsp:txXfrm>
    </dsp:sp>
    <dsp:sp modelId="{E66A824D-0F41-45E1-8E26-A0D64ADFEDF8}">
      <dsp:nvSpPr>
        <dsp:cNvPr id="0" name=""/>
        <dsp:cNvSpPr/>
      </dsp:nvSpPr>
      <dsp:spPr>
        <a:xfrm>
          <a:off x="4287632" y="1516156"/>
          <a:ext cx="1163448" cy="11634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458015" y="1686539"/>
        <a:ext cx="822682" cy="822682"/>
      </dsp:txXfrm>
    </dsp:sp>
    <dsp:sp modelId="{C08902C5-090A-4ACD-9367-5F18FEB04143}">
      <dsp:nvSpPr>
        <dsp:cNvPr id="0" name=""/>
        <dsp:cNvSpPr/>
      </dsp:nvSpPr>
      <dsp:spPr>
        <a:xfrm rot="5400000">
          <a:off x="3181008" y="2838971"/>
          <a:ext cx="349933" cy="31201"/>
        </a:xfrm>
        <a:custGeom>
          <a:avLst/>
          <a:gdLst/>
          <a:ahLst/>
          <a:cxnLst/>
          <a:rect l="0" t="0" r="0" b="0"/>
          <a:pathLst>
            <a:path>
              <a:moveTo>
                <a:pt x="0" y="15600"/>
              </a:moveTo>
              <a:lnTo>
                <a:pt x="349933" y="1560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47226" y="2845823"/>
        <a:ext cx="17496" cy="17496"/>
      </dsp:txXfrm>
    </dsp:sp>
    <dsp:sp modelId="{605A7D8A-474E-49C2-BB25-322D8917974E}">
      <dsp:nvSpPr>
        <dsp:cNvPr id="0" name=""/>
        <dsp:cNvSpPr/>
      </dsp:nvSpPr>
      <dsp:spPr>
        <a:xfrm>
          <a:off x="2774250" y="3029538"/>
          <a:ext cx="1163448" cy="11634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944633" y="3199921"/>
        <a:ext cx="822682" cy="822682"/>
      </dsp:txXfrm>
    </dsp:sp>
    <dsp:sp modelId="{DFDE537D-486B-47FF-899C-16D5DCD0283B}">
      <dsp:nvSpPr>
        <dsp:cNvPr id="0" name=""/>
        <dsp:cNvSpPr/>
      </dsp:nvSpPr>
      <dsp:spPr>
        <a:xfrm rot="10800000">
          <a:off x="2424317" y="2082280"/>
          <a:ext cx="349933" cy="31201"/>
        </a:xfrm>
        <a:custGeom>
          <a:avLst/>
          <a:gdLst/>
          <a:ahLst/>
          <a:cxnLst/>
          <a:rect l="0" t="0" r="0" b="0"/>
          <a:pathLst>
            <a:path>
              <a:moveTo>
                <a:pt x="0" y="15600"/>
              </a:moveTo>
              <a:lnTo>
                <a:pt x="349933" y="1560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590535" y="2089132"/>
        <a:ext cx="17496" cy="17496"/>
      </dsp:txXfrm>
    </dsp:sp>
    <dsp:sp modelId="{FEA0B8E3-02E0-4C02-9A0E-0A3623E19636}">
      <dsp:nvSpPr>
        <dsp:cNvPr id="0" name=""/>
        <dsp:cNvSpPr/>
      </dsp:nvSpPr>
      <dsp:spPr>
        <a:xfrm>
          <a:off x="1260869" y="1516156"/>
          <a:ext cx="1163448" cy="11634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MENTAL HEALTH: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LEARNING</a:t>
          </a:r>
          <a:endParaRPr lang="en-US" sz="1200" kern="1200" dirty="0"/>
        </a:p>
      </dsp:txBody>
      <dsp:txXfrm>
        <a:off x="1431252" y="1686539"/>
        <a:ext cx="822682" cy="822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9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23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118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6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85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96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22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6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58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26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22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63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426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73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5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96C26B6-96FD-4B63-8E8C-96C7C36922AD}" type="datetimeFigureOut">
              <a:rPr lang="en-US" smtClean="0"/>
              <a:pPr/>
              <a:t>10/8/2023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206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MENTAL DEVELOPMENT:THE IMPORTANCE OF LEARNING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F.KASISI MSc.</a:t>
            </a:r>
          </a:p>
          <a:p>
            <a:r>
              <a:rPr lang="en-US" dirty="0" smtClean="0"/>
              <a:t>JAN 2020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QUOTES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What we nurture in</a:t>
            </a:r>
          </a:p>
          <a:p>
            <a:pPr>
              <a:buNone/>
            </a:pPr>
            <a:r>
              <a:rPr lang="en-US" dirty="0" smtClean="0"/>
              <a:t>    ourselves will grow;</a:t>
            </a:r>
          </a:p>
          <a:p>
            <a:pPr>
              <a:buNone/>
            </a:pPr>
            <a:r>
              <a:rPr lang="en-US" dirty="0" smtClean="0"/>
              <a:t>    that is nature’s eternal law.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</a:t>
            </a:r>
            <a:r>
              <a:rPr lang="en-US" b="1" dirty="0" smtClean="0"/>
              <a:t>--GOETHE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    There is no knowledge</a:t>
            </a:r>
          </a:p>
          <a:p>
            <a:pPr>
              <a:buNone/>
            </a:pPr>
            <a:r>
              <a:rPr lang="en-US" dirty="0" smtClean="0"/>
              <a:t>    that is not power.</a:t>
            </a:r>
          </a:p>
          <a:p>
            <a:pPr>
              <a:buNone/>
            </a:pPr>
            <a:r>
              <a:rPr lang="en-US" dirty="0" smtClean="0"/>
              <a:t>                            </a:t>
            </a:r>
            <a:r>
              <a:rPr lang="en-US" b="1" dirty="0" smtClean="0"/>
              <a:t>-- RALPH WALDO EMERSON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EVIDENCE ON IMPORTANCE OF LEARNING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</a:t>
            </a:r>
            <a:r>
              <a:rPr lang="en-US" b="1" dirty="0" smtClean="0"/>
              <a:t>mental challenge</a:t>
            </a:r>
            <a:r>
              <a:rPr lang="en-US" dirty="0" smtClean="0"/>
              <a:t> stimulate your brain to </a:t>
            </a:r>
            <a:r>
              <a:rPr lang="en-US" b="1" dirty="0" smtClean="0"/>
              <a:t>grow?</a:t>
            </a:r>
          </a:p>
          <a:p>
            <a:endParaRPr lang="en-US" b="1" dirty="0"/>
          </a:p>
          <a:p>
            <a:r>
              <a:rPr lang="en-US" dirty="0" smtClean="0"/>
              <a:t>Answer is a resounding </a:t>
            </a:r>
            <a:r>
              <a:rPr lang="en-US" b="1" i="1" dirty="0" smtClean="0"/>
              <a:t>yes!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RESEARCHERS DISCOVERY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Caged rats, </a:t>
            </a:r>
            <a:r>
              <a:rPr lang="en-US" b="1" dirty="0" smtClean="0"/>
              <a:t>researchers discovered,</a:t>
            </a:r>
            <a:r>
              <a:rPr lang="en-US" dirty="0" smtClean="0"/>
              <a:t> that are exposed to mental challenges such as ever-changing toys like wheels, ladders, and mazes grow bigger &amp; better brains than those given food &amp; water, but nothing to stimulate their brains.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And– most interesting of all--- </a:t>
            </a:r>
            <a:r>
              <a:rPr lang="en-US" b="1" i="1" dirty="0" smtClean="0"/>
              <a:t>age makes no difference!</a:t>
            </a:r>
          </a:p>
          <a:p>
            <a:endParaRPr lang="en-US" dirty="0" smtClean="0"/>
          </a:p>
          <a:p>
            <a:r>
              <a:rPr lang="en-US" dirty="0" smtClean="0"/>
              <a:t>Brains of old rats, when challenged, grow as much as those of the very young.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AND THERE’S MORE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 there’s more. Challenged old rats stay </a:t>
            </a:r>
            <a:r>
              <a:rPr lang="en-US" b="1" dirty="0" smtClean="0"/>
              <a:t>younger, healthier, more vigorous.</a:t>
            </a:r>
          </a:p>
          <a:p>
            <a:endParaRPr lang="en-US" dirty="0" smtClean="0"/>
          </a:p>
          <a:p>
            <a:r>
              <a:rPr lang="en-US" dirty="0" smtClean="0"/>
              <a:t>They learn better, have better memories, and are better problem solvers ( like learning to negotiate difficult mazes).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GOOD NEWS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good news</a:t>
            </a:r>
            <a:r>
              <a:rPr lang="en-US" dirty="0" smtClean="0"/>
              <a:t> is, the same is </a:t>
            </a:r>
            <a:r>
              <a:rPr lang="en-US" b="1" dirty="0" smtClean="0"/>
              <a:t>true in humans: </a:t>
            </a:r>
          </a:p>
          <a:p>
            <a:endParaRPr lang="en-US" b="1" dirty="0" smtClean="0"/>
          </a:p>
          <a:p>
            <a:r>
              <a:rPr lang="en-US" dirty="0" smtClean="0"/>
              <a:t>As long as we live ( if we have no serious brain disease), when our brains are </a:t>
            </a:r>
            <a:r>
              <a:rPr lang="en-US" b="1" dirty="0" smtClean="0"/>
              <a:t>challenged</a:t>
            </a:r>
            <a:r>
              <a:rPr lang="en-US" dirty="0" smtClean="0"/>
              <a:t>, they</a:t>
            </a:r>
            <a:r>
              <a:rPr lang="en-US" b="1" dirty="0" smtClean="0"/>
              <a:t> grow.</a:t>
            </a:r>
            <a:endParaRPr lang="en-US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 TO NOTE!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idea that older brains inevitably deteriorate is simply </a:t>
            </a:r>
            <a:r>
              <a:rPr lang="en-US" b="1" dirty="0" smtClean="0"/>
              <a:t>not true.</a:t>
            </a:r>
          </a:p>
          <a:p>
            <a:endParaRPr lang="en-US" dirty="0" smtClean="0"/>
          </a:p>
          <a:p>
            <a:r>
              <a:rPr lang="en-US" dirty="0" smtClean="0"/>
              <a:t>At any age, </a:t>
            </a:r>
            <a:r>
              <a:rPr lang="en-US" b="1" dirty="0" smtClean="0"/>
              <a:t>unused brains</a:t>
            </a:r>
            <a:r>
              <a:rPr lang="en-US" dirty="0" smtClean="0"/>
              <a:t> atrophy and </a:t>
            </a:r>
            <a:r>
              <a:rPr lang="en-US" b="1" dirty="0" smtClean="0"/>
              <a:t>stimulated brains</a:t>
            </a:r>
            <a:r>
              <a:rPr lang="en-US" dirty="0" smtClean="0"/>
              <a:t> remain healthy– and</a:t>
            </a:r>
            <a:r>
              <a:rPr lang="en-US" b="1" dirty="0" smtClean="0"/>
              <a:t> grow!</a:t>
            </a:r>
            <a:endParaRPr lang="en-US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ARNOLD SCHEIBEL, MD SAYS: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 It is possible for an </a:t>
            </a:r>
            <a:r>
              <a:rPr lang="en-US" b="1" dirty="0" smtClean="0"/>
              <a:t>eighty-year-old</a:t>
            </a:r>
            <a:r>
              <a:rPr lang="en-US" dirty="0" smtClean="0"/>
              <a:t> to have the brain of a </a:t>
            </a:r>
            <a:r>
              <a:rPr lang="en-US" b="1" dirty="0" smtClean="0"/>
              <a:t>thirty-year-old</a:t>
            </a:r>
            <a:r>
              <a:rPr lang="en-US" dirty="0" smtClean="0"/>
              <a:t>. The secret is simply </a:t>
            </a:r>
            <a:r>
              <a:rPr lang="en-US" b="1" dirty="0" smtClean="0"/>
              <a:t>use,” </a:t>
            </a:r>
            <a:r>
              <a:rPr lang="en-US" dirty="0" smtClean="0"/>
              <a:t>said </a:t>
            </a:r>
            <a:r>
              <a:rPr lang="en-US" b="1" dirty="0" smtClean="0"/>
              <a:t>neurologist Arnold </a:t>
            </a:r>
            <a:r>
              <a:rPr lang="en-US" b="1" dirty="0" err="1" smtClean="0"/>
              <a:t>Scheibel</a:t>
            </a:r>
            <a:r>
              <a:rPr lang="en-US" b="1" dirty="0" smtClean="0"/>
              <a:t>, M.D.</a:t>
            </a:r>
          </a:p>
          <a:p>
            <a:endParaRPr lang="en-US" dirty="0" smtClean="0"/>
          </a:p>
          <a:p>
            <a:r>
              <a:rPr lang="en-US" dirty="0" smtClean="0"/>
              <a:t>Your brain, like your body, needs regular </a:t>
            </a:r>
            <a:r>
              <a:rPr lang="en-US" b="1" dirty="0" smtClean="0"/>
              <a:t>workouts. </a:t>
            </a:r>
            <a:r>
              <a:rPr lang="en-US" dirty="0" smtClean="0"/>
              <a:t>People who </a:t>
            </a:r>
            <a:r>
              <a:rPr lang="en-US" b="1" dirty="0" smtClean="0"/>
              <a:t>exercise their minds </a:t>
            </a:r>
            <a:r>
              <a:rPr lang="en-US" dirty="0" smtClean="0"/>
              <a:t>seldom go downhill </a:t>
            </a:r>
            <a:r>
              <a:rPr lang="en-US" b="1" dirty="0" smtClean="0"/>
              <a:t>mentally.</a:t>
            </a:r>
            <a:endParaRPr lang="en-US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SIR ISAAC NEWTON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 centuries past, we see people lik</a:t>
            </a:r>
            <a:r>
              <a:rPr lang="en-US" b="1" dirty="0" smtClean="0"/>
              <a:t>e Sir Isaac Newton,</a:t>
            </a:r>
            <a:r>
              <a:rPr lang="en-US" dirty="0" smtClean="0"/>
              <a:t> mathematician &amp; physicist, who continued to produce brilliant original ideas until his death--- </a:t>
            </a:r>
            <a:r>
              <a:rPr lang="en-US" b="1" dirty="0" smtClean="0"/>
              <a:t>at eighty-five.</a:t>
            </a:r>
            <a:endParaRPr lang="en-US" dirty="0" smtClean="0"/>
          </a:p>
          <a:p>
            <a:r>
              <a:rPr lang="en-US" dirty="0" smtClean="0"/>
              <a:t>And the good news is people who </a:t>
            </a:r>
            <a:r>
              <a:rPr lang="en-US" b="1" dirty="0" smtClean="0"/>
              <a:t>exercise their brains</a:t>
            </a:r>
            <a:r>
              <a:rPr lang="en-US" dirty="0" smtClean="0"/>
              <a:t> tend to remain more </a:t>
            </a:r>
            <a:r>
              <a:rPr lang="en-US" b="1" dirty="0" smtClean="0"/>
              <a:t>healthy </a:t>
            </a:r>
            <a:r>
              <a:rPr lang="en-US" dirty="0" smtClean="0"/>
              <a:t>in every way—</a:t>
            </a:r>
            <a:r>
              <a:rPr lang="en-US" b="1" dirty="0" smtClean="0"/>
              <a:t>physically, mentally, emotionally.</a:t>
            </a:r>
            <a:endParaRPr lang="en-US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MIND &amp; BODY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Your </a:t>
            </a:r>
            <a:r>
              <a:rPr lang="en-US" b="1" dirty="0" smtClean="0"/>
              <a:t>mind and your body</a:t>
            </a:r>
            <a:r>
              <a:rPr lang="en-US" dirty="0" smtClean="0"/>
              <a:t> are an </a:t>
            </a:r>
            <a:r>
              <a:rPr lang="en-US" b="1" dirty="0" smtClean="0"/>
              <a:t>integrated system;</a:t>
            </a:r>
            <a:r>
              <a:rPr lang="en-US" dirty="0" smtClean="0"/>
              <a:t> changing one part, like your brain, affects all the rest of you.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PREAMBLE</a:t>
            </a:r>
          </a:p>
          <a:p>
            <a:r>
              <a:rPr lang="en-US" dirty="0" smtClean="0"/>
              <a:t>QUOTES</a:t>
            </a:r>
          </a:p>
          <a:p>
            <a:r>
              <a:rPr lang="en-US" dirty="0" smtClean="0"/>
              <a:t>EVIDENCE ON IMPORTANCE OF LEARNING</a:t>
            </a:r>
          </a:p>
          <a:p>
            <a:r>
              <a:rPr lang="en-US" dirty="0" smtClean="0"/>
              <a:t>BASIC Vs TRANSFORMATIVE LEARNING</a:t>
            </a:r>
          </a:p>
          <a:p>
            <a:r>
              <a:rPr lang="en-US" dirty="0" smtClean="0"/>
              <a:t>GROW YOUR BRAIN (MENTAL): HOW?</a:t>
            </a:r>
          </a:p>
          <a:p>
            <a:r>
              <a:rPr lang="en-US" dirty="0" smtClean="0"/>
              <a:t>SOME WAYS TO ENSURE LIFELONG LEARNING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HERE ‘S HOW TO KEEP YOUR BRAIN HEALTHY &amp; GROWING: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Get involved in a wide variety of activities</a:t>
            </a:r>
            <a:r>
              <a:rPr lang="en-US" dirty="0" smtClean="0"/>
              <a:t>. Every one of your senses </a:t>
            </a:r>
            <a:r>
              <a:rPr lang="en-US" b="1" dirty="0" smtClean="0"/>
              <a:t>needs stimulation. </a:t>
            </a:r>
            <a:r>
              <a:rPr lang="en-US" dirty="0" smtClean="0"/>
              <a:t>Through MRI brain scans we’ve learned that specific areas of our brains grow relative to which sense is challenged.</a:t>
            </a:r>
          </a:p>
          <a:p>
            <a:r>
              <a:rPr lang="en-US" b="1" dirty="0" smtClean="0"/>
              <a:t>Pursue your present interests but develop new ones, too.</a:t>
            </a:r>
            <a:r>
              <a:rPr lang="en-US" dirty="0" smtClean="0"/>
              <a:t> Learn a new skill, study a new subject. Build things with your hands, get involved in the community. Find things you like to do. </a:t>
            </a:r>
            <a:endParaRPr lang="en-US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your </a:t>
            </a:r>
            <a:r>
              <a:rPr lang="en-US" b="1" dirty="0" smtClean="0"/>
              <a:t>mental antennae rotating</a:t>
            </a:r>
            <a:r>
              <a:rPr lang="en-US" dirty="0" smtClean="0"/>
              <a:t>, looking for new experiences, new challenges, new things to learn.</a:t>
            </a:r>
          </a:p>
          <a:p>
            <a:endParaRPr lang="en-US" dirty="0" smtClean="0"/>
          </a:p>
          <a:p>
            <a:r>
              <a:rPr lang="en-US" dirty="0" smtClean="0"/>
              <a:t>Ask questions, search for answers. Keep your curiosity alive and active.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DR.K WARNER SCHAI SAID;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“ Life is meant to be a never-ending education”.</a:t>
            </a:r>
          </a:p>
          <a:p>
            <a:r>
              <a:rPr lang="en-US" dirty="0" smtClean="0"/>
              <a:t>He is a famed expert on </a:t>
            </a:r>
            <a:r>
              <a:rPr lang="en-US" b="1" dirty="0" smtClean="0"/>
              <a:t>mental development</a:t>
            </a:r>
            <a:r>
              <a:rPr lang="en-US" dirty="0" smtClean="0"/>
              <a:t> in adults.</a:t>
            </a:r>
          </a:p>
          <a:p>
            <a:r>
              <a:rPr lang="en-US" dirty="0" smtClean="0"/>
              <a:t>In his research  works, he found that middle-aged people who avoid mental stimulation </a:t>
            </a:r>
            <a:r>
              <a:rPr lang="en-US" b="1" dirty="0" smtClean="0"/>
              <a:t>decline faster—mentally &amp; physically</a:t>
            </a:r>
            <a:r>
              <a:rPr lang="en-US" dirty="0" smtClean="0"/>
              <a:t>—as they grow older.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contrast, </a:t>
            </a:r>
            <a:r>
              <a:rPr lang="en-US" b="1" dirty="0" smtClean="0"/>
              <a:t>ever-learning people</a:t>
            </a:r>
            <a:r>
              <a:rPr lang="en-US" dirty="0" smtClean="0"/>
              <a:t> tend to experience almost no mental and far less physical decline.</a:t>
            </a:r>
          </a:p>
          <a:p>
            <a:endParaRPr lang="en-US" dirty="0" smtClean="0"/>
          </a:p>
          <a:p>
            <a:r>
              <a:rPr lang="en-US" dirty="0" smtClean="0"/>
              <a:t>When we </a:t>
            </a:r>
            <a:r>
              <a:rPr lang="en-US" b="1" dirty="0" smtClean="0"/>
              <a:t>stop learning</a:t>
            </a:r>
            <a:r>
              <a:rPr lang="en-US" dirty="0" smtClean="0"/>
              <a:t>, we wither. We  fossilize. We decay.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 ABOUT THIS: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i="1" dirty="0" smtClean="0"/>
          </a:p>
          <a:p>
            <a:r>
              <a:rPr lang="en-US" b="1" i="1" dirty="0" smtClean="0"/>
              <a:t>We cannot grow without learning—nor can we learn without growing.</a:t>
            </a:r>
            <a:r>
              <a:rPr lang="en-US" dirty="0" smtClean="0"/>
              <a:t> When we learn we expand our understanding of life—</a:t>
            </a:r>
            <a:r>
              <a:rPr lang="en-US" b="1" i="1" dirty="0" smtClean="0"/>
              <a:t>and that is growing!</a:t>
            </a:r>
            <a:endParaRPr lang="en-US" b="1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MARCUS TULLUIS CICERO states: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Learning </a:t>
            </a:r>
            <a:r>
              <a:rPr lang="en-US" dirty="0" smtClean="0"/>
              <a:t>is a kind of natural food for the </a:t>
            </a:r>
            <a:r>
              <a:rPr lang="en-US" b="1" i="1" dirty="0" smtClean="0"/>
              <a:t>mind.</a:t>
            </a:r>
            <a:endParaRPr lang="en-US" b="1" i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SCENERIO:HELEN 92YRS HER MENTAL OUTLOOK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the reasons </a:t>
            </a:r>
            <a:r>
              <a:rPr lang="en-US" b="1" dirty="0" smtClean="0"/>
              <a:t>ninety-two-year-old Helen</a:t>
            </a:r>
            <a:r>
              <a:rPr lang="en-US" dirty="0" smtClean="0"/>
              <a:t> attracts people of all ages.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Her Features:</a:t>
            </a:r>
          </a:p>
          <a:p>
            <a:r>
              <a:rPr lang="en-US" dirty="0" smtClean="0"/>
              <a:t>She ‘s </a:t>
            </a:r>
            <a:r>
              <a:rPr lang="en-US" b="1" dirty="0" smtClean="0"/>
              <a:t>curious</a:t>
            </a:r>
          </a:p>
          <a:p>
            <a:r>
              <a:rPr lang="en-US" dirty="0" smtClean="0"/>
              <a:t>She </a:t>
            </a:r>
            <a:r>
              <a:rPr lang="en-US" b="1" dirty="0" smtClean="0"/>
              <a:t>reads</a:t>
            </a:r>
          </a:p>
          <a:p>
            <a:r>
              <a:rPr lang="en-US" dirty="0" smtClean="0"/>
              <a:t>She asks  </a:t>
            </a:r>
            <a:r>
              <a:rPr lang="en-US" b="1" dirty="0" smtClean="0"/>
              <a:t>penetrating questions</a:t>
            </a:r>
          </a:p>
          <a:p>
            <a:r>
              <a:rPr lang="en-US" dirty="0" smtClean="0"/>
              <a:t>She welcomes </a:t>
            </a:r>
            <a:r>
              <a:rPr lang="en-US" b="1" dirty="0" smtClean="0"/>
              <a:t>differing opinions</a:t>
            </a:r>
            <a:r>
              <a:rPr lang="en-US" dirty="0" smtClean="0"/>
              <a:t>. Her</a:t>
            </a:r>
            <a:r>
              <a:rPr lang="en-US" b="1" dirty="0" smtClean="0"/>
              <a:t> mental antennae</a:t>
            </a:r>
            <a:r>
              <a:rPr lang="en-US" dirty="0" smtClean="0"/>
              <a:t> continually rotate– searching for a broader picture.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Vs TRANSFORMATIVE LEARNING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Basic learning</a:t>
            </a:r>
            <a:r>
              <a:rPr lang="en-US" dirty="0" smtClean="0"/>
              <a:t> refers to learning something new to you, like a new word. It doesn’t </a:t>
            </a:r>
            <a:r>
              <a:rPr lang="en-US" b="1" dirty="0" smtClean="0"/>
              <a:t>change</a:t>
            </a:r>
            <a:r>
              <a:rPr lang="en-US" dirty="0" smtClean="0"/>
              <a:t> you, but it fills you out. And we need that.</a:t>
            </a:r>
          </a:p>
          <a:p>
            <a:endParaRPr lang="en-US" dirty="0"/>
          </a:p>
          <a:p>
            <a:r>
              <a:rPr lang="en-US" b="1" dirty="0" smtClean="0"/>
              <a:t>Transformative learning </a:t>
            </a:r>
            <a:r>
              <a:rPr lang="en-US" dirty="0" smtClean="0"/>
              <a:t>unsettles. It </a:t>
            </a:r>
            <a:r>
              <a:rPr lang="en-US" b="1" dirty="0" smtClean="0"/>
              <a:t>challenges</a:t>
            </a:r>
            <a:r>
              <a:rPr lang="en-US" dirty="0" smtClean="0"/>
              <a:t> your </a:t>
            </a:r>
            <a:r>
              <a:rPr lang="en-US" b="1" dirty="0" smtClean="0"/>
              <a:t>habitual way of thinking.</a:t>
            </a:r>
            <a:r>
              <a:rPr lang="en-US" dirty="0" smtClean="0"/>
              <a:t> It forces you to restructure your mind into new, more mature ways of understanding—and </a:t>
            </a:r>
            <a:r>
              <a:rPr lang="en-US" b="1" i="1" dirty="0" smtClean="0"/>
              <a:t>to grow</a:t>
            </a:r>
            <a:r>
              <a:rPr lang="en-US" dirty="0" smtClean="0"/>
              <a:t> we need that.</a:t>
            </a:r>
            <a:endParaRPr lang="en-US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WINDOWS OF LEARNING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According to Robert </a:t>
            </a:r>
            <a:r>
              <a:rPr lang="en-US" dirty="0" err="1" smtClean="0"/>
              <a:t>Kiyosaki</a:t>
            </a:r>
            <a:r>
              <a:rPr lang="en-US" dirty="0" smtClean="0"/>
              <a:t>, he outlines four (4)   windows of learning based on age range.</a:t>
            </a:r>
          </a:p>
          <a:p>
            <a:endParaRPr lang="en-US" dirty="0" smtClean="0"/>
          </a:p>
          <a:p>
            <a:r>
              <a:rPr lang="en-US" dirty="0" smtClean="0"/>
              <a:t>The age periods are called </a:t>
            </a:r>
            <a:r>
              <a:rPr lang="en-US" b="1" dirty="0" smtClean="0"/>
              <a:t>“windows”</a:t>
            </a:r>
            <a:r>
              <a:rPr lang="en-US" dirty="0" smtClean="0"/>
              <a:t> because that is what they are--- </a:t>
            </a:r>
            <a:r>
              <a:rPr lang="en-US" b="1" dirty="0" smtClean="0"/>
              <a:t>a window, an opening,</a:t>
            </a:r>
            <a:r>
              <a:rPr lang="en-US" dirty="0" smtClean="0"/>
              <a:t> brief period of time during which to learn something.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example, there is a </a:t>
            </a:r>
            <a:r>
              <a:rPr lang="en-US" b="1" dirty="0" smtClean="0"/>
              <a:t>window to learn how to walk.</a:t>
            </a:r>
          </a:p>
          <a:p>
            <a:r>
              <a:rPr lang="en-US" dirty="0" smtClean="0"/>
              <a:t> If the </a:t>
            </a:r>
            <a:r>
              <a:rPr lang="en-US" b="1" dirty="0" smtClean="0"/>
              <a:t>child is deprived of learning to walk</a:t>
            </a:r>
            <a:r>
              <a:rPr lang="en-US" dirty="0" smtClean="0"/>
              <a:t> during the first window, there is a possibility the child may be crippled for life because the skeletal, muscular, and motor skills never developed.</a:t>
            </a:r>
          </a:p>
          <a:p>
            <a:endParaRPr lang="en-US" b="1" dirty="0" smtClean="0"/>
          </a:p>
          <a:p>
            <a:r>
              <a:rPr lang="en-US" b="1" dirty="0" smtClean="0"/>
              <a:t>The same is true for learning to talk and socialize with other people.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PREAMBLE: BROADER PERSPECTIVE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/>
          </a:p>
          <a:p>
            <a:pPr algn="ctr">
              <a:buNone/>
            </a:pPr>
            <a:r>
              <a:rPr lang="en-US" b="1" dirty="0" smtClean="0"/>
              <a:t>HUMAN BEING: HIS GREATEST ASSETS</a:t>
            </a:r>
            <a:endParaRPr lang="en-US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EARLY WINDOWS OF LEARNING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window </a:t>
            </a:r>
            <a:r>
              <a:rPr lang="en-US" b="1" dirty="0" smtClean="0"/>
              <a:t>(Quantum)</a:t>
            </a:r>
            <a:r>
              <a:rPr lang="en-US" dirty="0" smtClean="0"/>
              <a:t>:  Birth to age 12</a:t>
            </a:r>
          </a:p>
          <a:p>
            <a:endParaRPr lang="en-US" dirty="0" smtClean="0"/>
          </a:p>
          <a:p>
            <a:r>
              <a:rPr lang="en-US" dirty="0" smtClean="0"/>
              <a:t>Second window </a:t>
            </a:r>
            <a:r>
              <a:rPr lang="en-US" b="1" dirty="0" smtClean="0"/>
              <a:t>(Rebellious)</a:t>
            </a:r>
            <a:r>
              <a:rPr lang="en-US" dirty="0" smtClean="0"/>
              <a:t>: Age 12 to age 24</a:t>
            </a:r>
          </a:p>
          <a:p>
            <a:endParaRPr lang="en-US" dirty="0" smtClean="0"/>
          </a:p>
          <a:p>
            <a:r>
              <a:rPr lang="en-US" dirty="0" smtClean="0"/>
              <a:t>Third window</a:t>
            </a:r>
            <a:r>
              <a:rPr lang="en-US" b="1" dirty="0" smtClean="0"/>
              <a:t>( Professional)</a:t>
            </a:r>
            <a:r>
              <a:rPr lang="en-US" dirty="0" smtClean="0"/>
              <a:t>: Age 24 to age 36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1. QUANTUM LEARNING: birth to age 12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During  this learning window, </a:t>
            </a:r>
            <a:r>
              <a:rPr lang="en-US" b="1" dirty="0" smtClean="0"/>
              <a:t>the child’s brain is like clay.</a:t>
            </a:r>
            <a:r>
              <a:rPr lang="en-US" dirty="0" smtClean="0"/>
              <a:t> Anything they can see, taste, and feel is a new and exciting learning experience.</a:t>
            </a:r>
          </a:p>
          <a:p>
            <a:endParaRPr lang="en-US" dirty="0" smtClean="0"/>
          </a:p>
          <a:p>
            <a:r>
              <a:rPr lang="en-US" dirty="0" smtClean="0"/>
              <a:t>From </a:t>
            </a:r>
            <a:r>
              <a:rPr lang="en-US" b="1" dirty="0" smtClean="0"/>
              <a:t>birth to age 12,</a:t>
            </a:r>
            <a:r>
              <a:rPr lang="en-US" dirty="0" smtClean="0"/>
              <a:t> a </a:t>
            </a:r>
            <a:r>
              <a:rPr lang="en-US" b="1" dirty="0" smtClean="0"/>
              <a:t>child is a learning machine. </a:t>
            </a:r>
            <a:r>
              <a:rPr lang="en-US" dirty="0" smtClean="0"/>
              <a:t>Parents do not need to encourage them to learn.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They </a:t>
            </a:r>
            <a:r>
              <a:rPr lang="en-US" b="1" dirty="0" smtClean="0"/>
              <a:t>learn actively, progressing</a:t>
            </a:r>
            <a:r>
              <a:rPr lang="en-US" dirty="0" smtClean="0"/>
              <a:t> from crawling to walking, talking, eating, and learning to ride a bicycle.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2. REBELLIOUS LEARNING: Ages 12 to 24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 second window of learning is called the window of </a:t>
            </a:r>
            <a:r>
              <a:rPr lang="en-US" b="1" i="1" dirty="0" smtClean="0"/>
              <a:t>rebellious learning</a:t>
            </a:r>
            <a:r>
              <a:rPr lang="en-US" dirty="0" smtClean="0"/>
              <a:t> because that is how a child learns during this period of life.</a:t>
            </a:r>
          </a:p>
          <a:p>
            <a:endParaRPr lang="en-US" dirty="0" smtClean="0"/>
          </a:p>
          <a:p>
            <a:r>
              <a:rPr lang="en-US" dirty="0" smtClean="0"/>
              <a:t>They want to learn what </a:t>
            </a:r>
            <a:r>
              <a:rPr lang="en-US" b="1" i="1" dirty="0" smtClean="0"/>
              <a:t>they </a:t>
            </a:r>
            <a:r>
              <a:rPr lang="en-US" dirty="0" smtClean="0"/>
              <a:t> want to do or what to learn.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TO THINK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They  want to make up their own minds, rather than be told what to learn.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They begin to exercise their </a:t>
            </a:r>
            <a:r>
              <a:rPr lang="en-US" b="1" i="1" dirty="0" smtClean="0"/>
              <a:t>power to think </a:t>
            </a:r>
            <a:r>
              <a:rPr lang="en-US" dirty="0" smtClean="0"/>
              <a:t>and choose for themselves.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 EXAMPLE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child enters their teens, they learn by </a:t>
            </a:r>
            <a:r>
              <a:rPr lang="en-US" b="1" i="1" dirty="0" smtClean="0"/>
              <a:t>rebelling.</a:t>
            </a:r>
            <a:r>
              <a:rPr lang="en-US" dirty="0" smtClean="0"/>
              <a:t> For example, if you tell a teenage boy,</a:t>
            </a:r>
          </a:p>
          <a:p>
            <a:r>
              <a:rPr lang="en-US" b="1" i="1" dirty="0" smtClean="0"/>
              <a:t>“Don’t</a:t>
            </a:r>
            <a:r>
              <a:rPr lang="en-US" dirty="0" smtClean="0"/>
              <a:t>  </a:t>
            </a:r>
            <a:r>
              <a:rPr lang="en-US" b="1" dirty="0" smtClean="0"/>
              <a:t>drink,” Don’t speed, Don’t have sex,”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Chances are he will drink, over speed even become more curious  about sex.</a:t>
            </a:r>
          </a:p>
          <a:p>
            <a:endParaRPr lang="en-US" b="1" i="1" dirty="0" smtClean="0"/>
          </a:p>
          <a:p>
            <a:pPr>
              <a:buNone/>
            </a:pPr>
            <a:endParaRPr lang="en-US" b="1" i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 OF REBELLIOUS LEARNING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real challenge of rebellious learning is that the child is not yet aware of the word </a:t>
            </a:r>
            <a:r>
              <a:rPr lang="en-US" b="1" i="1" dirty="0" smtClean="0"/>
              <a:t>consequences. </a:t>
            </a:r>
            <a:r>
              <a:rPr lang="en-US" dirty="0" err="1" smtClean="0"/>
              <a:t>Eg</a:t>
            </a:r>
            <a:r>
              <a:rPr lang="en-US" dirty="0" smtClean="0"/>
              <a:t> the consequences of speeding.</a:t>
            </a:r>
          </a:p>
          <a:p>
            <a:endParaRPr lang="en-US" dirty="0" smtClean="0"/>
          </a:p>
          <a:p>
            <a:r>
              <a:rPr lang="en-US" dirty="0" smtClean="0"/>
              <a:t>The lives of many teens veer off track during this rebellious period.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DEVELOP VICES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can develop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drug habits,</a:t>
            </a:r>
          </a:p>
          <a:p>
            <a:r>
              <a:rPr lang="en-US" b="1" dirty="0" smtClean="0"/>
              <a:t>Drop out of school,</a:t>
            </a:r>
          </a:p>
          <a:p>
            <a:r>
              <a:rPr lang="en-US" b="1" dirty="0" smtClean="0"/>
              <a:t>Father or give birth to children,</a:t>
            </a:r>
            <a:r>
              <a:rPr lang="en-US" dirty="0" smtClean="0"/>
              <a:t> or </a:t>
            </a:r>
          </a:p>
          <a:p>
            <a:r>
              <a:rPr lang="en-US" dirty="0" smtClean="0"/>
              <a:t>Begin  their </a:t>
            </a:r>
            <a:r>
              <a:rPr lang="en-US" b="1" dirty="0" smtClean="0"/>
              <a:t>career in crime</a:t>
            </a:r>
            <a:r>
              <a:rPr lang="en-US" dirty="0" smtClean="0"/>
              <a:t>, primarily because they do not understand the </a:t>
            </a:r>
            <a:r>
              <a:rPr lang="en-US" b="1" dirty="0" smtClean="0"/>
              <a:t>ramifications of their actions.</a:t>
            </a:r>
            <a:endParaRPr lang="en-US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PARENT-CHILD RELATIONSHIP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During  this period of development, much like the first window of learning, </a:t>
            </a:r>
            <a:r>
              <a:rPr lang="en-US" b="1" i="1" dirty="0" smtClean="0"/>
              <a:t>a parent is the child’s most important teacher.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Its  a time when a </a:t>
            </a:r>
            <a:r>
              <a:rPr lang="en-US" b="1" dirty="0" smtClean="0"/>
              <a:t>child instinctively rebels &amp; experiments, </a:t>
            </a:r>
            <a:r>
              <a:rPr lang="en-US" dirty="0" smtClean="0"/>
              <a:t>because this is how he or she learns during this period of life.</a:t>
            </a:r>
          </a:p>
          <a:p>
            <a:endParaRPr lang="en-US" dirty="0" smtClean="0"/>
          </a:p>
          <a:p>
            <a:r>
              <a:rPr lang="en-US" dirty="0" smtClean="0"/>
              <a:t>This is when </a:t>
            </a:r>
            <a:r>
              <a:rPr lang="en-US" b="1" dirty="0" smtClean="0"/>
              <a:t>parent-child relationship is tested.</a:t>
            </a:r>
            <a:endParaRPr lang="en-US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3. PROFESSIONAL  LEARNING: Ages 24 to 36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learning window is where the </a:t>
            </a:r>
            <a:r>
              <a:rPr lang="en-US" b="1" dirty="0" smtClean="0"/>
              <a:t>adult learns</a:t>
            </a:r>
            <a:r>
              <a:rPr lang="en-US" dirty="0" smtClean="0"/>
              <a:t> to </a:t>
            </a:r>
            <a:r>
              <a:rPr lang="en-US" b="1" dirty="0" smtClean="0"/>
              <a:t>“make their way in the world.”</a:t>
            </a:r>
          </a:p>
          <a:p>
            <a:r>
              <a:rPr lang="en-US" dirty="0" smtClean="0"/>
              <a:t>This is when to face the real world which is not always fair, equal, or kind. It is said that the real world can be a very </a:t>
            </a:r>
            <a:r>
              <a:rPr lang="en-US" b="1" dirty="0" smtClean="0"/>
              <a:t>tough teacher.</a:t>
            </a:r>
          </a:p>
          <a:p>
            <a:r>
              <a:rPr lang="en-US" dirty="0" smtClean="0"/>
              <a:t>Its  time many young adults struggle to find courage to </a:t>
            </a:r>
            <a:r>
              <a:rPr lang="en-US" b="1" dirty="0" smtClean="0"/>
              <a:t>follow their dreams. Marry, start a family, buy first home.</a:t>
            </a:r>
            <a:endParaRPr lang="en-US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</a:t>
            </a:r>
            <a:r>
              <a:rPr lang="en-US" b="1" dirty="0" smtClean="0"/>
              <a:t> WINDOWS OF WISDOM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windows close, new windows open. After age 48, new windows to learning open.</a:t>
            </a:r>
          </a:p>
          <a:p>
            <a:endParaRPr lang="en-US" dirty="0" smtClean="0"/>
          </a:p>
          <a:p>
            <a:r>
              <a:rPr lang="en-US" dirty="0" smtClean="0"/>
              <a:t>These windows are often called </a:t>
            </a:r>
            <a:r>
              <a:rPr lang="en-US" b="1" dirty="0" smtClean="0"/>
              <a:t>“Wisdom Windows.”</a:t>
            </a:r>
          </a:p>
          <a:p>
            <a:endParaRPr lang="en-US" dirty="0" smtClean="0"/>
          </a:p>
          <a:p>
            <a:r>
              <a:rPr lang="en-US" dirty="0" smtClean="0"/>
              <a:t>This means our </a:t>
            </a:r>
            <a:r>
              <a:rPr lang="en-US" b="1" dirty="0" smtClean="0"/>
              <a:t>new learning</a:t>
            </a:r>
            <a:r>
              <a:rPr lang="en-US" dirty="0" smtClean="0"/>
              <a:t> is filtered through what we’ve learned earlier in life.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GREATEST ASSETS(</a:t>
            </a:r>
            <a:r>
              <a:rPr lang="en-US" dirty="0" smtClean="0"/>
              <a:t> Health </a:t>
            </a:r>
            <a:r>
              <a:rPr lang="en-US" dirty="0"/>
              <a:t>D</a:t>
            </a:r>
            <a:r>
              <a:rPr lang="en-US" dirty="0" smtClean="0"/>
              <a:t>imensions)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There are basically four</a:t>
            </a:r>
            <a:r>
              <a:rPr lang="en-US" b="1" dirty="0" smtClean="0"/>
              <a:t> (4)</a:t>
            </a:r>
            <a:r>
              <a:rPr lang="en-US" dirty="0" smtClean="0"/>
              <a:t>  </a:t>
            </a:r>
            <a:r>
              <a:rPr lang="en-US" b="1" dirty="0" smtClean="0"/>
              <a:t>greatest assets </a:t>
            </a:r>
            <a:r>
              <a:rPr lang="en-US" dirty="0" smtClean="0"/>
              <a:t>of a human being namely:</a:t>
            </a:r>
          </a:p>
          <a:p>
            <a:endParaRPr lang="en-US" b="1" dirty="0" smtClean="0"/>
          </a:p>
          <a:p>
            <a:r>
              <a:rPr lang="en-US" b="1" dirty="0" smtClean="0"/>
              <a:t>PHYSICAL</a:t>
            </a:r>
            <a:r>
              <a:rPr lang="en-US" dirty="0" smtClean="0"/>
              <a:t>-Tone</a:t>
            </a:r>
          </a:p>
          <a:p>
            <a:endParaRPr lang="en-US" b="1" dirty="0" smtClean="0"/>
          </a:p>
          <a:p>
            <a:r>
              <a:rPr lang="en-US" b="1" dirty="0" smtClean="0"/>
              <a:t>SPIRITUAL</a:t>
            </a:r>
            <a:r>
              <a:rPr lang="en-US" dirty="0" smtClean="0"/>
              <a:t>-Focus</a:t>
            </a:r>
          </a:p>
          <a:p>
            <a:endParaRPr lang="en-US" b="1" dirty="0" smtClean="0"/>
          </a:p>
          <a:p>
            <a:r>
              <a:rPr lang="en-US" b="1" dirty="0" smtClean="0"/>
              <a:t>MENTAL</a:t>
            </a:r>
            <a:r>
              <a:rPr lang="en-US" dirty="0" smtClean="0"/>
              <a:t>-Autonomy</a:t>
            </a:r>
          </a:p>
          <a:p>
            <a:endParaRPr lang="en-US" b="1" dirty="0" smtClean="0"/>
          </a:p>
          <a:p>
            <a:r>
              <a:rPr lang="en-US" b="1" dirty="0" smtClean="0"/>
              <a:t>SOCIAL/EMOTIONAL-</a:t>
            </a:r>
            <a:r>
              <a:rPr lang="en-US" dirty="0" smtClean="0"/>
              <a:t>Connectedness, How people are treated (</a:t>
            </a:r>
            <a:r>
              <a:rPr lang="en-US" b="1" dirty="0" err="1" smtClean="0"/>
              <a:t>Ichalo</a:t>
            </a:r>
            <a:r>
              <a:rPr lang="en-US" b="1" dirty="0" smtClean="0"/>
              <a:t> Bantu)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EXPERIENCES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If we have had a </a:t>
            </a:r>
            <a:r>
              <a:rPr lang="en-US" b="1" dirty="0" smtClean="0"/>
              <a:t>lot of experiences</a:t>
            </a:r>
            <a:r>
              <a:rPr lang="en-US" dirty="0" smtClean="0"/>
              <a:t>, good or bad in our earlier years—and learned from them—then our new lessons combined with wisdom can be </a:t>
            </a:r>
            <a:r>
              <a:rPr lang="en-US" b="1" dirty="0" smtClean="0"/>
              <a:t>very powerful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THINK ABOUT THIS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“ I’m glad I went through that. It was a bad experience at the time, but it made me a better person today.”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WAYS TO ENSURE LIFELONG LEARNING.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Be open </a:t>
            </a:r>
            <a:r>
              <a:rPr lang="en-US" dirty="0" smtClean="0"/>
              <a:t>We simply </a:t>
            </a:r>
            <a:r>
              <a:rPr lang="en-US" b="1" i="1" dirty="0" smtClean="0"/>
              <a:t>cannot</a:t>
            </a:r>
            <a:r>
              <a:rPr lang="en-US" dirty="0" smtClean="0"/>
              <a:t> learn unless we welcome </a:t>
            </a:r>
            <a:r>
              <a:rPr lang="en-US" b="1" dirty="0" smtClean="0"/>
              <a:t>new ideas</a:t>
            </a:r>
            <a:r>
              <a:rPr lang="en-US" dirty="0" smtClean="0"/>
              <a:t>, even– and especially—when they </a:t>
            </a:r>
            <a:r>
              <a:rPr lang="en-US" b="1" dirty="0" smtClean="0"/>
              <a:t>feel uncomfortable</a:t>
            </a:r>
            <a:r>
              <a:rPr lang="en-US" dirty="0" smtClean="0"/>
              <a:t>, for they challenge our habitual way of viewing the world. </a:t>
            </a:r>
            <a:r>
              <a:rPr lang="en-US" b="1" dirty="0" smtClean="0"/>
              <a:t>All changes</a:t>
            </a:r>
            <a:r>
              <a:rPr lang="en-US" dirty="0" smtClean="0"/>
              <a:t>, even positive ones, are </a:t>
            </a:r>
            <a:r>
              <a:rPr lang="en-US" b="1" dirty="0" smtClean="0"/>
              <a:t>scary.</a:t>
            </a:r>
            <a:endParaRPr lang="en-US" b="1" i="1" dirty="0" smtClean="0"/>
          </a:p>
          <a:p>
            <a:endParaRPr lang="en-US" b="1" dirty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Read. Read. Read.</a:t>
            </a:r>
            <a:r>
              <a:rPr lang="en-US" dirty="0" smtClean="0"/>
              <a:t> Search out new topics to </a:t>
            </a:r>
            <a:r>
              <a:rPr lang="en-US" b="1" dirty="0" smtClean="0"/>
              <a:t>learn and be excited</a:t>
            </a:r>
            <a:r>
              <a:rPr lang="en-US" dirty="0" smtClean="0"/>
              <a:t> about. Make it your goal to understand </a:t>
            </a:r>
            <a:r>
              <a:rPr lang="en-US" b="1" dirty="0" smtClean="0"/>
              <a:t>different viewpoints.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For instance, </a:t>
            </a:r>
            <a:r>
              <a:rPr lang="en-US" b="1" dirty="0" smtClean="0"/>
              <a:t>read authors</a:t>
            </a:r>
            <a:r>
              <a:rPr lang="en-US" dirty="0" smtClean="0"/>
              <a:t> from different races, cultures, and religions to </a:t>
            </a:r>
            <a:r>
              <a:rPr lang="en-US" b="1" dirty="0" smtClean="0"/>
              <a:t>learn their perspectives.</a:t>
            </a:r>
            <a:endParaRPr lang="en-US" b="1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Get to know people different from you. </a:t>
            </a:r>
            <a:r>
              <a:rPr lang="en-US" dirty="0" smtClean="0"/>
              <a:t>Try to understand their way of thinking. Explore all facets of life’s prism. Its too easy to interpret the world only from our own narrow angle.</a:t>
            </a:r>
          </a:p>
          <a:p>
            <a:endParaRPr lang="en-US" b="1" dirty="0" smtClean="0"/>
          </a:p>
          <a:p>
            <a:r>
              <a:rPr lang="en-US" b="1" dirty="0" smtClean="0"/>
              <a:t>Volunteer</a:t>
            </a:r>
            <a:r>
              <a:rPr lang="en-US" dirty="0" smtClean="0"/>
              <a:t> to teach or help people from other walks of life, and learn from them, too.</a:t>
            </a:r>
          </a:p>
          <a:p>
            <a:endParaRPr lang="en-US" b="1" dirty="0" smtClean="0"/>
          </a:p>
          <a:p>
            <a:r>
              <a:rPr lang="en-US" b="1" dirty="0" smtClean="0"/>
              <a:t>Take classes </a:t>
            </a:r>
            <a:r>
              <a:rPr lang="en-US" dirty="0" smtClean="0"/>
              <a:t>in anything you think might interest you at your local community college or wherever you can find sources of new learning.</a:t>
            </a:r>
            <a:endParaRPr lang="en-US" b="1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Never be afraid to </a:t>
            </a:r>
            <a:r>
              <a:rPr lang="en-US" b="1" i="1" dirty="0" smtClean="0"/>
              <a:t>ask questions </a:t>
            </a:r>
            <a:r>
              <a:rPr lang="en-US" dirty="0" smtClean="0"/>
              <a:t>when you don’t understand. You won’t look stupid. Stupid is not finding out as much as you can.</a:t>
            </a:r>
          </a:p>
          <a:p>
            <a:r>
              <a:rPr lang="en-US" b="1" i="1" dirty="0" smtClean="0"/>
              <a:t>Watch valuable TV specials</a:t>
            </a:r>
            <a:r>
              <a:rPr lang="en-US" dirty="0" smtClean="0"/>
              <a:t> on topics new to you.</a:t>
            </a:r>
          </a:p>
          <a:p>
            <a:r>
              <a:rPr lang="en-US" b="1" i="1" dirty="0" smtClean="0"/>
              <a:t>Learn to use the internet. </a:t>
            </a:r>
            <a:r>
              <a:rPr lang="en-US" dirty="0" smtClean="0"/>
              <a:t> Its new and exciting. It provides almost infinite learning at one’s fingertips. And just learning to do it will grow your brain.</a:t>
            </a:r>
            <a:endParaRPr lang="en-US" b="1" i="1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much as your time and budget allow, </a:t>
            </a:r>
            <a:r>
              <a:rPr lang="en-US" b="1" dirty="0"/>
              <a:t>t</a:t>
            </a:r>
            <a:r>
              <a:rPr lang="en-US" b="1" dirty="0" smtClean="0"/>
              <a:t>ravel  to learn.</a:t>
            </a:r>
          </a:p>
          <a:p>
            <a:endParaRPr lang="en-US" b="1" dirty="0" smtClean="0"/>
          </a:p>
          <a:p>
            <a:r>
              <a:rPr lang="en-US" b="1" dirty="0" smtClean="0"/>
              <a:t>Listen mindfully to others!</a:t>
            </a:r>
            <a:r>
              <a:rPr lang="en-US" dirty="0" smtClean="0"/>
              <a:t> You can learn from everyone.</a:t>
            </a:r>
          </a:p>
          <a:p>
            <a:endParaRPr lang="en-US" dirty="0" smtClean="0"/>
          </a:p>
          <a:p>
            <a:r>
              <a:rPr lang="en-US" dirty="0" smtClean="0"/>
              <a:t>In other words, </a:t>
            </a:r>
            <a:r>
              <a:rPr lang="en-US" b="1" i="1" dirty="0" smtClean="0"/>
              <a:t>be forever curious---</a:t>
            </a:r>
            <a:r>
              <a:rPr lang="en-US" dirty="0" smtClean="0"/>
              <a:t>never stop </a:t>
            </a:r>
            <a:r>
              <a:rPr lang="en-US" b="1" dirty="0" smtClean="0"/>
              <a:t>exploring, asking questions, and finding ways to investigate, learn, and grow.</a:t>
            </a:r>
            <a:endParaRPr lang="en-US" b="1" i="1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world is </a:t>
            </a:r>
            <a:r>
              <a:rPr lang="en-US" b="1" dirty="0" smtClean="0"/>
              <a:t>changing</a:t>
            </a:r>
            <a:r>
              <a:rPr lang="en-US" dirty="0" smtClean="0"/>
              <a:t> faster than we can conceive. New </a:t>
            </a:r>
            <a:r>
              <a:rPr lang="en-US" b="1" dirty="0" smtClean="0"/>
              <a:t>technologies</a:t>
            </a:r>
            <a:r>
              <a:rPr lang="en-US" dirty="0" smtClean="0"/>
              <a:t> and </a:t>
            </a:r>
            <a:r>
              <a:rPr lang="en-US" b="1" dirty="0" smtClean="0"/>
              <a:t>scientific</a:t>
            </a:r>
            <a:r>
              <a:rPr lang="en-US" dirty="0" smtClean="0"/>
              <a:t> breakthroughs continually shuffle our view of life and nature.</a:t>
            </a:r>
          </a:p>
          <a:p>
            <a:endParaRPr lang="en-US" dirty="0" smtClean="0"/>
          </a:p>
          <a:p>
            <a:r>
              <a:rPr lang="en-US" dirty="0" smtClean="0"/>
              <a:t>It’s all there, inviting you to </a:t>
            </a:r>
            <a:r>
              <a:rPr lang="en-US" b="1" dirty="0" smtClean="0"/>
              <a:t>get on board 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Come on along!</a:t>
            </a:r>
            <a:endParaRPr lang="en-US" b="1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Source: </a:t>
            </a:r>
            <a:r>
              <a:rPr lang="en-US" dirty="0" err="1" smtClean="0"/>
              <a:t>Billington</a:t>
            </a:r>
            <a:r>
              <a:rPr lang="en-US" dirty="0" smtClean="0"/>
              <a:t> D. (2015) Life is an Attitude.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END. THANKS TO ALL!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RENEWAL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the four dimensions of nature(the greatest assets-physical, spiritual, mental &amp; social/emotional) need </a:t>
            </a:r>
            <a:r>
              <a:rPr lang="en-US" b="1" dirty="0" smtClean="0"/>
              <a:t>Renewal. </a:t>
            </a:r>
            <a:r>
              <a:rPr lang="en-US" dirty="0" smtClean="0"/>
              <a:t>This means they all need preserving and enhancing.</a:t>
            </a:r>
          </a:p>
          <a:p>
            <a:r>
              <a:rPr lang="en-US" dirty="0" smtClean="0"/>
              <a:t>They need </a:t>
            </a:r>
            <a:r>
              <a:rPr lang="en-US" b="1" dirty="0" smtClean="0"/>
              <a:t>“ sharpening the saw” </a:t>
            </a:r>
            <a:r>
              <a:rPr lang="en-US" dirty="0" smtClean="0"/>
              <a:t>which means exercising all four dimensions of our nature regularly &amp;  consistently in wise and balanced  ways.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RENEWAL synonyms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May mean revitalize, rejuvenate, regenerate reinvigorate, revive, refresh etc </a:t>
            </a:r>
            <a:r>
              <a:rPr lang="en-US" dirty="0" err="1" smtClean="0"/>
              <a:t>etc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AS A RESOURCE(HOW TO GROW IT)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1211312"/>
              </p:ext>
            </p:extLst>
          </p:nvPr>
        </p:nvGraphicFramePr>
        <p:xfrm>
          <a:off x="457200" y="15700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GROW THE MENTAL HEALTH DIMENSION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LEARNING: HOW IT CONTRIBUTES TO MENTAL GROWTH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Growth may imply nurturing, develop or sustenance.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1104</TotalTime>
  <Words>2007</Words>
  <Application>Microsoft Office PowerPoint</Application>
  <PresentationFormat>On-screen Show (4:3)</PresentationFormat>
  <Paragraphs>227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3" baseType="lpstr">
      <vt:lpstr>Arial</vt:lpstr>
      <vt:lpstr>Century Gothic</vt:lpstr>
      <vt:lpstr>Wingdings 3</vt:lpstr>
      <vt:lpstr>Ion</vt:lpstr>
      <vt:lpstr>MENTAL DEVELOPMENT:THE IMPORTANCE OF LEARNING</vt:lpstr>
      <vt:lpstr>CONTENT</vt:lpstr>
      <vt:lpstr>PREAMBLE: BROADER PERSPECTIVE</vt:lpstr>
      <vt:lpstr>GREATEST ASSETS( Health Dimensions)</vt:lpstr>
      <vt:lpstr>RENEWAL</vt:lpstr>
      <vt:lpstr>RENEWAL synonyms</vt:lpstr>
      <vt:lpstr>HEALTH AS A RESOURCE(HOW TO GROW IT)</vt:lpstr>
      <vt:lpstr>HOW TO GROW THE MENTAL HEALTH DIMENSION</vt:lpstr>
      <vt:lpstr>LEARNING: HOW IT CONTRIBUTES TO MENTAL GROWTH</vt:lpstr>
      <vt:lpstr>QUOTES</vt:lpstr>
      <vt:lpstr>EVIDENCE ON IMPORTANCE OF LEARNING</vt:lpstr>
      <vt:lpstr>RESEARCHERS DISCOVERY</vt:lpstr>
      <vt:lpstr>AND</vt:lpstr>
      <vt:lpstr>AND THERE’S MORE</vt:lpstr>
      <vt:lpstr>THE GOOD NEWS</vt:lpstr>
      <vt:lpstr>POINT TO NOTE!</vt:lpstr>
      <vt:lpstr>ARNOLD SCHEIBEL, MD SAYS:</vt:lpstr>
      <vt:lpstr>SIR ISAAC NEWTON</vt:lpstr>
      <vt:lpstr>MIND &amp; BODY</vt:lpstr>
      <vt:lpstr>HERE ‘S HOW TO KEEP YOUR BRAIN HEALTHY &amp; GROWING:</vt:lpstr>
      <vt:lpstr>PowerPoint Presentation</vt:lpstr>
      <vt:lpstr>DR.K WARNER SCHAI SAID;</vt:lpstr>
      <vt:lpstr>PowerPoint Presentation</vt:lpstr>
      <vt:lpstr>THINK ABOUT THIS:</vt:lpstr>
      <vt:lpstr>MARCUS TULLUIS CICERO states:</vt:lpstr>
      <vt:lpstr>SCENERIO:HELEN 92YRS HER MENTAL OUTLOOK</vt:lpstr>
      <vt:lpstr>BASIC Vs TRANSFORMATIVE LEARNING</vt:lpstr>
      <vt:lpstr>WINDOWS OF LEARNING</vt:lpstr>
      <vt:lpstr>FOR EXAMPLE</vt:lpstr>
      <vt:lpstr>THE EARLY WINDOWS OF LEARNING</vt:lpstr>
      <vt:lpstr>1. QUANTUM LEARNING: birth to age 12 </vt:lpstr>
      <vt:lpstr>2. REBELLIOUS LEARNING: Ages 12 to 24</vt:lpstr>
      <vt:lpstr>POWER TO THINK</vt:lpstr>
      <vt:lpstr>FOR EXAMPLE</vt:lpstr>
      <vt:lpstr>CHALLENGE OF REBELLIOUS LEARNING</vt:lpstr>
      <vt:lpstr>DEVELOP VICES</vt:lpstr>
      <vt:lpstr>PARENT-CHILD RELATIONSHIP</vt:lpstr>
      <vt:lpstr>3. PROFESSIONAL  LEARNING: Ages 24 to 36</vt:lpstr>
      <vt:lpstr>4.  WINDOWS OF WISDOM </vt:lpstr>
      <vt:lpstr>EXPERIENCES</vt:lpstr>
      <vt:lpstr>THINK ABOUT THIS</vt:lpstr>
      <vt:lpstr>SOME WAYS TO ENSURE LIFELONG LEARNING.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THE END. THANKS TO ALL!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DEVELOPMENT:THE IMPORTANCE OF LEARNING</dc:title>
  <dc:creator>KASISI</dc:creator>
  <cp:lastModifiedBy>marlon</cp:lastModifiedBy>
  <cp:revision>76</cp:revision>
  <dcterms:created xsi:type="dcterms:W3CDTF">2019-12-15T13:14:16Z</dcterms:created>
  <dcterms:modified xsi:type="dcterms:W3CDTF">2023-10-08T18:18:58Z</dcterms:modified>
</cp:coreProperties>
</file>