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0"/>
  </p:notesMasterIdLst>
  <p:sldIdLst>
    <p:sldId id="256" r:id="rId2"/>
    <p:sldId id="270" r:id="rId3"/>
    <p:sldId id="257" r:id="rId4"/>
    <p:sldId id="258" r:id="rId5"/>
    <p:sldId id="271" r:id="rId6"/>
    <p:sldId id="283" r:id="rId7"/>
    <p:sldId id="272" r:id="rId8"/>
    <p:sldId id="33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342" r:id="rId17"/>
    <p:sldId id="346" r:id="rId18"/>
    <p:sldId id="321" r:id="rId19"/>
    <p:sldId id="322" r:id="rId20"/>
    <p:sldId id="343" r:id="rId21"/>
    <p:sldId id="344" r:id="rId22"/>
    <p:sldId id="345" r:id="rId23"/>
    <p:sldId id="280" r:id="rId24"/>
    <p:sldId id="281" r:id="rId25"/>
    <p:sldId id="282" r:id="rId26"/>
    <p:sldId id="300" r:id="rId27"/>
    <p:sldId id="259" r:id="rId28"/>
    <p:sldId id="260" r:id="rId29"/>
    <p:sldId id="261" r:id="rId30"/>
    <p:sldId id="298" r:id="rId31"/>
    <p:sldId id="299" r:id="rId32"/>
    <p:sldId id="306" r:id="rId33"/>
    <p:sldId id="307" r:id="rId34"/>
    <p:sldId id="308" r:id="rId35"/>
    <p:sldId id="309" r:id="rId36"/>
    <p:sldId id="310" r:id="rId37"/>
    <p:sldId id="311" r:id="rId38"/>
    <p:sldId id="312" r:id="rId39"/>
    <p:sldId id="333" r:id="rId40"/>
    <p:sldId id="262" r:id="rId41"/>
    <p:sldId id="301" r:id="rId42"/>
    <p:sldId id="315" r:id="rId43"/>
    <p:sldId id="263" r:id="rId44"/>
    <p:sldId id="302" r:id="rId45"/>
    <p:sldId id="264" r:id="rId46"/>
    <p:sldId id="265" r:id="rId47"/>
    <p:sldId id="266" r:id="rId48"/>
    <p:sldId id="284" r:id="rId49"/>
    <p:sldId id="285" r:id="rId50"/>
    <p:sldId id="286" r:id="rId51"/>
    <p:sldId id="287" r:id="rId52"/>
    <p:sldId id="288" r:id="rId53"/>
    <p:sldId id="293" r:id="rId54"/>
    <p:sldId id="294" r:id="rId55"/>
    <p:sldId id="295" r:id="rId56"/>
    <p:sldId id="290" r:id="rId57"/>
    <p:sldId id="296" r:id="rId58"/>
    <p:sldId id="291" r:id="rId59"/>
    <p:sldId id="292" r:id="rId60"/>
    <p:sldId id="297" r:id="rId61"/>
    <p:sldId id="267" r:id="rId62"/>
    <p:sldId id="323" r:id="rId63"/>
    <p:sldId id="324" r:id="rId64"/>
    <p:sldId id="325" r:id="rId65"/>
    <p:sldId id="326" r:id="rId66"/>
    <p:sldId id="327" r:id="rId67"/>
    <p:sldId id="328" r:id="rId68"/>
    <p:sldId id="329" r:id="rId69"/>
    <p:sldId id="330" r:id="rId70"/>
    <p:sldId id="331" r:id="rId71"/>
    <p:sldId id="319" r:id="rId72"/>
    <p:sldId id="320" r:id="rId73"/>
    <p:sldId id="347" r:id="rId74"/>
    <p:sldId id="349" r:id="rId75"/>
    <p:sldId id="350" r:id="rId76"/>
    <p:sldId id="348" r:id="rId77"/>
    <p:sldId id="351" r:id="rId78"/>
    <p:sldId id="352" r:id="rId79"/>
    <p:sldId id="353" r:id="rId80"/>
    <p:sldId id="316" r:id="rId81"/>
    <p:sldId id="317" r:id="rId82"/>
    <p:sldId id="318" r:id="rId83"/>
    <p:sldId id="341" r:id="rId84"/>
    <p:sldId id="303" r:id="rId85"/>
    <p:sldId id="268" r:id="rId86"/>
    <p:sldId id="289" r:id="rId87"/>
    <p:sldId id="269" r:id="rId88"/>
    <p:sldId id="314" r:id="rId89"/>
    <p:sldId id="334" r:id="rId90"/>
    <p:sldId id="340" r:id="rId91"/>
    <p:sldId id="335" r:id="rId92"/>
    <p:sldId id="336" r:id="rId93"/>
    <p:sldId id="337" r:id="rId94"/>
    <p:sldId id="338" r:id="rId95"/>
    <p:sldId id="339" r:id="rId96"/>
    <p:sldId id="304" r:id="rId97"/>
    <p:sldId id="313" r:id="rId98"/>
    <p:sldId id="305" r:id="rId9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3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viewProps" Target="view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DF9D65-ABFD-4F20-898B-E28E537351E9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CCAF4-E2BF-4158-9090-119DF63E2B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CCAF4-E2BF-4158-9090-119DF63E2B1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05B48-0060-4EFA-834C-0506F82A4FA9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E3D-013A-481B-8E7A-D484190C5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552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05B48-0060-4EFA-834C-0506F82A4FA9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E3D-013A-481B-8E7A-D484190C5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529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05B48-0060-4EFA-834C-0506F82A4FA9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E3D-013A-481B-8E7A-D484190C5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05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05B48-0060-4EFA-834C-0506F82A4FA9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E3D-013A-481B-8E7A-D484190C59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5075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05B48-0060-4EFA-834C-0506F82A4FA9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E3D-013A-481B-8E7A-D484190C5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960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05B48-0060-4EFA-834C-0506F82A4FA9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E3D-013A-481B-8E7A-D484190C5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154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05B48-0060-4EFA-834C-0506F82A4FA9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E3D-013A-481B-8E7A-D484190C5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8010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05B48-0060-4EFA-834C-0506F82A4FA9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E3D-013A-481B-8E7A-D484190C5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328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05B48-0060-4EFA-834C-0506F82A4FA9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E3D-013A-481B-8E7A-D484190C5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805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05B48-0060-4EFA-834C-0506F82A4FA9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E3D-013A-481B-8E7A-D484190C5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280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05B48-0060-4EFA-834C-0506F82A4FA9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E3D-013A-481B-8E7A-D484190C5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170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05B48-0060-4EFA-834C-0506F82A4FA9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E3D-013A-481B-8E7A-D484190C5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865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05B48-0060-4EFA-834C-0506F82A4FA9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E3D-013A-481B-8E7A-D484190C5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355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05B48-0060-4EFA-834C-0506F82A4FA9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E3D-013A-481B-8E7A-D484190C5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931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05B48-0060-4EFA-834C-0506F82A4FA9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E3D-013A-481B-8E7A-D484190C5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464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05B48-0060-4EFA-834C-0506F82A4FA9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E3D-013A-481B-8E7A-D484190C5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572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05B48-0060-4EFA-834C-0506F82A4FA9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1E3D-013A-481B-8E7A-D484190C5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113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E005B48-0060-4EFA-834C-0506F82A4FA9}" type="datetimeFigureOut">
              <a:rPr lang="en-US" smtClean="0"/>
              <a:pPr/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21E3D-013A-481B-8E7A-D484190C5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24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UTILISING MONEY &amp; MENTAL HEALTH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PRESENTER: F.KASISI </a:t>
            </a:r>
            <a:r>
              <a:rPr lang="en-US" dirty="0" err="1" smtClean="0"/>
              <a:t>MSc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MONEY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Money can be used to </a:t>
            </a:r>
            <a:r>
              <a:rPr lang="en-US" b="1" dirty="0" smtClean="0"/>
              <a:t>fund a dream</a:t>
            </a:r>
            <a:r>
              <a:rPr lang="en-US" dirty="0" smtClean="0"/>
              <a:t> or start</a:t>
            </a:r>
            <a:r>
              <a:rPr lang="en-US" b="1" dirty="0" smtClean="0"/>
              <a:t> a war.</a:t>
            </a:r>
          </a:p>
          <a:p>
            <a:endParaRPr lang="en-US" dirty="0" smtClean="0"/>
          </a:p>
          <a:p>
            <a:r>
              <a:rPr lang="en-US" dirty="0" smtClean="0"/>
              <a:t>You can provide money as a </a:t>
            </a:r>
            <a:r>
              <a:rPr lang="en-US" b="1" dirty="0" smtClean="0"/>
              <a:t>gift </a:t>
            </a:r>
            <a:r>
              <a:rPr lang="en-US" dirty="0" smtClean="0"/>
              <a:t>or wield it as a weapon.</a:t>
            </a:r>
          </a:p>
          <a:p>
            <a:endParaRPr lang="en-US" dirty="0" smtClean="0"/>
          </a:p>
          <a:p>
            <a:r>
              <a:rPr lang="en-US" dirty="0" smtClean="0"/>
              <a:t>It can be used as an </a:t>
            </a:r>
            <a:r>
              <a:rPr lang="en-US" b="1" dirty="0" smtClean="0"/>
              <a:t>expression</a:t>
            </a:r>
            <a:r>
              <a:rPr lang="en-US" dirty="0" smtClean="0"/>
              <a:t> of your spirit, your creativity, your ideas---or your frustration, your anger, your hate.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INFLUENCE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Money can be used to </a:t>
            </a:r>
            <a:r>
              <a:rPr lang="en-US" b="1" dirty="0" smtClean="0"/>
              <a:t>influence</a:t>
            </a:r>
            <a:r>
              <a:rPr lang="en-US" dirty="0" smtClean="0"/>
              <a:t> governments &amp; individuals.</a:t>
            </a:r>
          </a:p>
          <a:p>
            <a:endParaRPr lang="en-US" dirty="0" smtClean="0"/>
          </a:p>
          <a:p>
            <a:r>
              <a:rPr lang="en-US" dirty="0" smtClean="0"/>
              <a:t>Some</a:t>
            </a:r>
            <a:r>
              <a:rPr lang="en-US" b="1" dirty="0" smtClean="0"/>
              <a:t> marry for it</a:t>
            </a:r>
            <a:r>
              <a:rPr lang="en-US" dirty="0" smtClean="0"/>
              <a:t>--&amp; then find out its real price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IS IT?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According to Tony Robbins (2014) </a:t>
            </a:r>
            <a:r>
              <a:rPr lang="en-US" b="1" dirty="0" smtClean="0"/>
              <a:t>Money </a:t>
            </a:r>
            <a:r>
              <a:rPr lang="en-US" dirty="0" smtClean="0"/>
              <a:t> is like a </a:t>
            </a:r>
            <a:r>
              <a:rPr lang="en-US" b="1" dirty="0" smtClean="0"/>
              <a:t>shape-shifter or a canvas</a:t>
            </a:r>
            <a:r>
              <a:rPr lang="en-US" dirty="0" smtClean="0"/>
              <a:t>, assuming whatever </a:t>
            </a:r>
            <a:r>
              <a:rPr lang="en-US" b="1" dirty="0" smtClean="0"/>
              <a:t>meaning or emotion</a:t>
            </a:r>
            <a:r>
              <a:rPr lang="en-US" dirty="0" smtClean="0"/>
              <a:t> we project on it.</a:t>
            </a:r>
            <a:r>
              <a:rPr lang="en-US" b="1" dirty="0" smtClean="0"/>
              <a:t> 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ASSOCIATED FEELINGS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end, money isn’t what we’re after. . . Is it?</a:t>
            </a:r>
          </a:p>
          <a:p>
            <a:r>
              <a:rPr lang="en-US" dirty="0" smtClean="0"/>
              <a:t>What we’re really after are the </a:t>
            </a:r>
            <a:r>
              <a:rPr lang="en-US" b="1" dirty="0" smtClean="0"/>
              <a:t>feelings, the emotions,</a:t>
            </a:r>
            <a:r>
              <a:rPr lang="en-US" b="1" i="1" dirty="0" smtClean="0"/>
              <a:t> we think</a:t>
            </a:r>
            <a:r>
              <a:rPr lang="en-US" dirty="0" smtClean="0"/>
              <a:t>  money can create:</a:t>
            </a:r>
          </a:p>
          <a:p>
            <a:r>
              <a:rPr lang="en-US" dirty="0" smtClean="0"/>
              <a:t>That feeling of</a:t>
            </a:r>
            <a:r>
              <a:rPr lang="en-US" b="1" dirty="0" smtClean="0"/>
              <a:t> empowerment,</a:t>
            </a:r>
          </a:p>
          <a:p>
            <a:r>
              <a:rPr lang="en-US" dirty="0" smtClean="0"/>
              <a:t>Of</a:t>
            </a:r>
            <a:r>
              <a:rPr lang="en-US" b="1" dirty="0" smtClean="0"/>
              <a:t> freedom</a:t>
            </a:r>
            <a:r>
              <a:rPr lang="en-US" dirty="0" smtClean="0"/>
              <a:t>,</a:t>
            </a:r>
          </a:p>
          <a:p>
            <a:r>
              <a:rPr lang="en-US" dirty="0" smtClean="0"/>
              <a:t>Of </a:t>
            </a:r>
            <a:r>
              <a:rPr lang="en-US" b="1" dirty="0" smtClean="0"/>
              <a:t>security,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Of </a:t>
            </a:r>
            <a:r>
              <a:rPr lang="en-US" b="1" dirty="0" smtClean="0"/>
              <a:t>helping</a:t>
            </a:r>
            <a:r>
              <a:rPr lang="en-US" dirty="0" smtClean="0"/>
              <a:t> those we love &amp; those in need,</a:t>
            </a:r>
          </a:p>
          <a:p>
            <a:endParaRPr lang="en-US" dirty="0" smtClean="0"/>
          </a:p>
          <a:p>
            <a:r>
              <a:rPr lang="en-US" dirty="0" smtClean="0"/>
              <a:t>Of having </a:t>
            </a:r>
            <a:r>
              <a:rPr lang="en-US" b="1" dirty="0" smtClean="0"/>
              <a:t>a choice,</a:t>
            </a:r>
            <a:r>
              <a:rPr lang="en-US" dirty="0" smtClean="0"/>
              <a:t> and </a:t>
            </a:r>
          </a:p>
          <a:p>
            <a:endParaRPr lang="en-US" b="1" i="1" dirty="0" smtClean="0"/>
          </a:p>
          <a:p>
            <a:r>
              <a:rPr lang="en-US" b="1" i="1" dirty="0" smtClean="0"/>
              <a:t>Of feeling alive.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DREAMS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Money</a:t>
            </a:r>
            <a:r>
              <a:rPr lang="en-US" dirty="0" smtClean="0"/>
              <a:t> is certainly one of the ways we can turn the </a:t>
            </a:r>
            <a:r>
              <a:rPr lang="en-US" b="1" dirty="0" smtClean="0"/>
              <a:t>dreams</a:t>
            </a:r>
            <a:r>
              <a:rPr lang="en-US" dirty="0" smtClean="0"/>
              <a:t> we have into the reality we live.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According to </a:t>
            </a:r>
            <a:r>
              <a:rPr lang="en-US" b="1" dirty="0" smtClean="0"/>
              <a:t>Bill Quain</a:t>
            </a:r>
            <a:r>
              <a:rPr lang="en-US" dirty="0" smtClean="0"/>
              <a:t> (2007)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 acronym  </a:t>
            </a:r>
            <a:r>
              <a:rPr lang="en-US" b="1" dirty="0" smtClean="0"/>
              <a:t>S.M.I.L.E.S.</a:t>
            </a:r>
            <a:r>
              <a:rPr lang="en-US" dirty="0" smtClean="0"/>
              <a:t> is used to describe the </a:t>
            </a:r>
            <a:r>
              <a:rPr lang="en-US" b="1" dirty="0" smtClean="0"/>
              <a:t>stages of dreams</a:t>
            </a:r>
            <a:r>
              <a:rPr lang="en-US" dirty="0" smtClean="0"/>
              <a:t> and </a:t>
            </a:r>
            <a:r>
              <a:rPr lang="en-US" b="1" dirty="0" smtClean="0"/>
              <a:t>achievement</a:t>
            </a:r>
            <a:r>
              <a:rPr lang="en-US" dirty="0" smtClean="0"/>
              <a:t> that people seek.</a:t>
            </a:r>
          </a:p>
          <a:p>
            <a:endParaRPr lang="en-US" dirty="0" smtClean="0"/>
          </a:p>
          <a:p>
            <a:r>
              <a:rPr lang="en-US" dirty="0" smtClean="0"/>
              <a:t>Below are the stages of dreams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S.M.I.L.E.S.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S----Survival Dreams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M---Material Dreams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I----Income Dreams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L----Lifestyle Dreams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E---Expressive Dreams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S---Spiritual Dreams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STAGES OF DREAMS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Lower Level stages</a:t>
            </a:r>
            <a:r>
              <a:rPr lang="en-US" dirty="0" smtClean="0"/>
              <a:t>- survival, material &amp; income</a:t>
            </a:r>
          </a:p>
          <a:p>
            <a:endParaRPr lang="en-US" dirty="0" smtClean="0"/>
          </a:p>
          <a:p>
            <a:r>
              <a:rPr lang="en-US" b="1" dirty="0" smtClean="0"/>
              <a:t>Higher levels</a:t>
            </a:r>
            <a:r>
              <a:rPr lang="en-US" dirty="0" smtClean="0"/>
              <a:t>-lifestyle, expressive &amp; spiritual </a:t>
            </a:r>
          </a:p>
          <a:p>
            <a:endParaRPr lang="en-US" dirty="0" smtClean="0"/>
          </a:p>
          <a:p>
            <a:r>
              <a:rPr lang="en-US" dirty="0" smtClean="0"/>
              <a:t>People move through the dream stages in order. They start out with the lower level stages &amp; then move on to the higher levels</a:t>
            </a:r>
          </a:p>
          <a:p>
            <a:endParaRPr lang="en-US" dirty="0" smtClean="0"/>
          </a:p>
          <a:p>
            <a:r>
              <a:rPr lang="en-US" dirty="0" smtClean="0"/>
              <a:t>It is a </a:t>
            </a:r>
            <a:r>
              <a:rPr lang="en-US" b="1" dirty="0" smtClean="0"/>
              <a:t>natural progression.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Where are you in the dream stages?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           </a:t>
            </a:r>
          </a:p>
          <a:p>
            <a:pPr>
              <a:buNone/>
            </a:pPr>
            <a:r>
              <a:rPr lang="en-US" dirty="0" smtClean="0"/>
              <a:t>                       Open for discussion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MONEY: WHAT IS IT?</a:t>
            </a:r>
          </a:p>
          <a:p>
            <a:r>
              <a:rPr lang="en-US" dirty="0" smtClean="0"/>
              <a:t>LESSONS FROM OTHERS</a:t>
            </a:r>
          </a:p>
          <a:p>
            <a:r>
              <a:rPr lang="en-US" dirty="0" smtClean="0"/>
              <a:t>CENTERS  OF LIFE</a:t>
            </a:r>
          </a:p>
          <a:p>
            <a:r>
              <a:rPr lang="en-US" dirty="0" smtClean="0"/>
              <a:t>WORLD’S BILLIONAIRES: WHO ARE THEY?</a:t>
            </a:r>
          </a:p>
          <a:p>
            <a:r>
              <a:rPr lang="en-US" dirty="0" smtClean="0"/>
              <a:t>PHILANTHROPY</a:t>
            </a:r>
          </a:p>
          <a:p>
            <a:r>
              <a:rPr lang="en-US" dirty="0" smtClean="0"/>
              <a:t>LANGUAGE OF MONEY</a:t>
            </a:r>
          </a:p>
          <a:p>
            <a:r>
              <a:rPr lang="en-US" dirty="0" smtClean="0"/>
              <a:t>MONEY MATTERS-ITS M. HEALTH EFFECTS</a:t>
            </a:r>
          </a:p>
          <a:p>
            <a:r>
              <a:rPr lang="en-US" dirty="0" smtClean="0"/>
              <a:t>CONCLUSION.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ATTAINING A VALUABLE LIFE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Price is everything you give up to get</a:t>
            </a:r>
          </a:p>
          <a:p>
            <a:pPr>
              <a:buNone/>
            </a:pPr>
            <a:r>
              <a:rPr lang="en-US" dirty="0" smtClean="0"/>
              <a:t>                  what you want.</a:t>
            </a:r>
          </a:p>
          <a:p>
            <a:pPr>
              <a:buNone/>
            </a:pPr>
            <a:r>
              <a:rPr lang="en-US" dirty="0" smtClean="0"/>
              <a:t>                                                  ---- </a:t>
            </a:r>
            <a:r>
              <a:rPr lang="en-US" b="1" dirty="0" smtClean="0"/>
              <a:t>Philip </a:t>
            </a:r>
            <a:r>
              <a:rPr lang="en-US" b="1" dirty="0" err="1" smtClean="0"/>
              <a:t>Kotler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 </a:t>
            </a:r>
            <a:r>
              <a:rPr lang="en-US" dirty="0" smtClean="0"/>
              <a:t>Before  you set off to move on you need to have a </a:t>
            </a:r>
            <a:r>
              <a:rPr lang="en-US" b="1" dirty="0" smtClean="0"/>
              <a:t>goal</a:t>
            </a:r>
            <a:r>
              <a:rPr lang="en-US" dirty="0" smtClean="0"/>
              <a:t>, </a:t>
            </a:r>
            <a:r>
              <a:rPr lang="en-US" b="1" dirty="0" smtClean="0"/>
              <a:t>a target</a:t>
            </a:r>
            <a:r>
              <a:rPr lang="en-US" dirty="0" smtClean="0"/>
              <a:t> and </a:t>
            </a:r>
            <a:r>
              <a:rPr lang="en-US" b="1" dirty="0" smtClean="0"/>
              <a:t>a dream.</a:t>
            </a:r>
            <a:endParaRPr lang="en-US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primary goal should be to attain a valuable life.. This means several things. </a:t>
            </a:r>
          </a:p>
          <a:p>
            <a:r>
              <a:rPr lang="en-US" b="1" dirty="0" smtClean="0"/>
              <a:t>First</a:t>
            </a:r>
            <a:r>
              <a:rPr lang="en-US" dirty="0" smtClean="0"/>
              <a:t>, there should be enough money coming in to support a great lifestyle.</a:t>
            </a:r>
          </a:p>
          <a:p>
            <a:r>
              <a:rPr lang="en-US" b="1" dirty="0" smtClean="0"/>
              <a:t>Second,</a:t>
            </a:r>
            <a:r>
              <a:rPr lang="en-US" dirty="0" smtClean="0"/>
              <a:t> you should have the time to enjoy that lifestyle.</a:t>
            </a:r>
          </a:p>
          <a:p>
            <a:r>
              <a:rPr lang="en-US" dirty="0" smtClean="0"/>
              <a:t>And </a:t>
            </a:r>
            <a:r>
              <a:rPr lang="en-US" b="1" dirty="0" smtClean="0"/>
              <a:t>finally,</a:t>
            </a:r>
            <a:r>
              <a:rPr lang="en-US" dirty="0" smtClean="0"/>
              <a:t> a truly valuable life is one that is spent giving value to others.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IMPORTANT POINT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To really enjoy your life, you need to help others enjoy theirs</a:t>
            </a:r>
            <a:endParaRPr lang="en-US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TRUTH ABOUT MONEY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sure thing about money is:</a:t>
            </a:r>
          </a:p>
          <a:p>
            <a:endParaRPr lang="en-US" dirty="0" smtClean="0"/>
          </a:p>
          <a:p>
            <a:r>
              <a:rPr lang="en-US" dirty="0" smtClean="0"/>
              <a:t>You either use it, </a:t>
            </a:r>
          </a:p>
          <a:p>
            <a:endParaRPr lang="en-US" dirty="0" smtClean="0"/>
          </a:p>
          <a:p>
            <a:r>
              <a:rPr lang="en-US" dirty="0" smtClean="0"/>
              <a:t>Or</a:t>
            </a:r>
          </a:p>
          <a:p>
            <a:endParaRPr lang="en-US" dirty="0" smtClean="0"/>
          </a:p>
          <a:p>
            <a:r>
              <a:rPr lang="en-US" dirty="0" smtClean="0"/>
              <a:t>It uses you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either master money, </a:t>
            </a:r>
          </a:p>
          <a:p>
            <a:endParaRPr lang="en-US" dirty="0" smtClean="0"/>
          </a:p>
          <a:p>
            <a:r>
              <a:rPr lang="en-US" dirty="0" smtClean="0"/>
              <a:t>Or, on some level,</a:t>
            </a:r>
          </a:p>
          <a:p>
            <a:endParaRPr lang="en-US" dirty="0" smtClean="0"/>
          </a:p>
          <a:p>
            <a:r>
              <a:rPr lang="en-US" dirty="0" smtClean="0"/>
              <a:t>Money masters you!</a:t>
            </a:r>
          </a:p>
          <a:p>
            <a:endParaRPr lang="en-US" dirty="0" smtClean="0"/>
          </a:p>
          <a:p>
            <a:r>
              <a:rPr lang="en-US" dirty="0" smtClean="0"/>
              <a:t>How you deal with money reflects how you deal with power.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YOU MAY ASK?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Is money an </a:t>
            </a:r>
            <a:r>
              <a:rPr lang="en-US" b="1" i="1" dirty="0" smtClean="0"/>
              <a:t>affliction</a:t>
            </a:r>
          </a:p>
          <a:p>
            <a:endParaRPr lang="en-US" dirty="0" smtClean="0"/>
          </a:p>
          <a:p>
            <a:r>
              <a:rPr lang="en-US" dirty="0" smtClean="0"/>
              <a:t>Or</a:t>
            </a:r>
          </a:p>
          <a:p>
            <a:endParaRPr lang="en-US" dirty="0" smtClean="0"/>
          </a:p>
          <a:p>
            <a:r>
              <a:rPr lang="en-US" dirty="0" smtClean="0"/>
              <a:t> A </a:t>
            </a:r>
            <a:r>
              <a:rPr lang="en-US" b="1" i="1" dirty="0" smtClean="0"/>
              <a:t>blessing?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WHAT CAN WE LEARN ABOUT MONEY?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BIBLICAL PERSPECTIVE</a:t>
            </a:r>
          </a:p>
          <a:p>
            <a:endParaRPr lang="en-US" dirty="0" smtClean="0"/>
          </a:p>
          <a:p>
            <a:r>
              <a:rPr lang="en-US" dirty="0" smtClean="0"/>
              <a:t>PROF. ALI MAZRUI</a:t>
            </a:r>
          </a:p>
          <a:p>
            <a:endParaRPr lang="en-US" dirty="0" smtClean="0"/>
          </a:p>
          <a:p>
            <a:r>
              <a:rPr lang="en-US" dirty="0" smtClean="0"/>
              <a:t>DANNY SCHAYES</a:t>
            </a:r>
          </a:p>
          <a:p>
            <a:endParaRPr lang="en-US" dirty="0" smtClean="0"/>
          </a:p>
          <a:p>
            <a:r>
              <a:rPr lang="en-US" dirty="0" smtClean="0"/>
              <a:t>TONY ROBBINS</a:t>
            </a:r>
          </a:p>
          <a:p>
            <a:endParaRPr lang="en-US" dirty="0" smtClean="0"/>
          </a:p>
          <a:p>
            <a:r>
              <a:rPr lang="en-US" dirty="0" smtClean="0"/>
              <a:t>FORBES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BIBLICAL STORIES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OPEN   DISCUSSION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about the disciple Judas Iscariot betraying Jesus over 30 pence</a:t>
            </a:r>
          </a:p>
          <a:p>
            <a:r>
              <a:rPr lang="en-US" dirty="0" smtClean="0"/>
              <a:t>How about the poor life of </a:t>
            </a:r>
            <a:r>
              <a:rPr lang="en-US" dirty="0" err="1" smtClean="0"/>
              <a:t>Lazarous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PROF. ALI MAZRUI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late Kenyan scholar of History. </a:t>
            </a:r>
            <a:r>
              <a:rPr lang="en-US" smtClean="0"/>
              <a:t>Lived &amp; </a:t>
            </a:r>
            <a:r>
              <a:rPr lang="en-US" dirty="0" smtClean="0"/>
              <a:t>taught in US for many years.</a:t>
            </a:r>
          </a:p>
          <a:p>
            <a:r>
              <a:rPr lang="en-US" dirty="0" smtClean="0"/>
              <a:t>He once stated that as much as Capitalism believes in individualism with its philosophy of </a:t>
            </a:r>
            <a:r>
              <a:rPr lang="en-US" b="1" dirty="0" smtClean="0"/>
              <a:t>‘survival of the fittest’ </a:t>
            </a:r>
            <a:r>
              <a:rPr lang="en-US" dirty="0" smtClean="0"/>
              <a:t> it has its own discipline.</a:t>
            </a:r>
          </a:p>
          <a:p>
            <a:r>
              <a:rPr lang="en-US" b="1" dirty="0" smtClean="0"/>
              <a:t>Capitalism </a:t>
            </a:r>
            <a:r>
              <a:rPr lang="en-US" dirty="0" smtClean="0"/>
              <a:t> allows  and encourages you to develop a </a:t>
            </a:r>
            <a:r>
              <a:rPr lang="en-US" b="1" dirty="0" smtClean="0"/>
              <a:t>culture of saving.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‘MONEY’ WHAT IS IT?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 all need money.</a:t>
            </a:r>
          </a:p>
          <a:p>
            <a:endParaRPr lang="en-US" dirty="0"/>
          </a:p>
          <a:p>
            <a:r>
              <a:rPr lang="en-US" dirty="0" smtClean="0"/>
              <a:t>Money meets our needs but not  all</a:t>
            </a:r>
          </a:p>
          <a:p>
            <a:endParaRPr lang="en-US" dirty="0"/>
          </a:p>
          <a:p>
            <a:r>
              <a:rPr lang="en-US" dirty="0" smtClean="0"/>
              <a:t>Money can give us</a:t>
            </a:r>
            <a:r>
              <a:rPr lang="en-US" b="1" dirty="0" smtClean="0"/>
              <a:t> happiness, joy, satisfaction</a:t>
            </a:r>
            <a:r>
              <a:rPr lang="en-US" dirty="0" smtClean="0"/>
              <a:t> </a:t>
            </a:r>
          </a:p>
          <a:p>
            <a:endParaRPr lang="en-US" b="1" dirty="0" smtClean="0"/>
          </a:p>
          <a:p>
            <a:r>
              <a:rPr lang="en-US" b="1" dirty="0" smtClean="0"/>
              <a:t>BUT</a:t>
            </a:r>
          </a:p>
          <a:p>
            <a:endParaRPr lang="en-US" dirty="0" smtClean="0"/>
          </a:p>
          <a:p>
            <a:r>
              <a:rPr lang="en-US" dirty="0" smtClean="0"/>
              <a:t>Can also cause or bring </a:t>
            </a:r>
            <a:r>
              <a:rPr lang="en-US" b="1" dirty="0" smtClean="0"/>
              <a:t>Misery, Unhappiness. </a:t>
            </a:r>
          </a:p>
          <a:p>
            <a:endParaRPr lang="en-US" dirty="0" smtClean="0"/>
          </a:p>
          <a:p>
            <a:r>
              <a:rPr lang="en-US" dirty="0" smtClean="0"/>
              <a:t>Can be a source of evil.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culture of saving helps the person on the ‘</a:t>
            </a:r>
            <a:r>
              <a:rPr lang="en-US" b="1" dirty="0" smtClean="0"/>
              <a:t>rainy day’</a:t>
            </a:r>
            <a:r>
              <a:rPr lang="en-US" dirty="0" smtClean="0"/>
              <a:t>.  When one is in </a:t>
            </a:r>
            <a:r>
              <a:rPr lang="en-US" b="1" dirty="0" smtClean="0"/>
              <a:t>dire strait</a:t>
            </a:r>
            <a:r>
              <a:rPr lang="en-US" dirty="0" smtClean="0"/>
              <a:t> she or she will fall on what has been saved.</a:t>
            </a:r>
          </a:p>
          <a:p>
            <a:endParaRPr lang="en-US" dirty="0" smtClean="0"/>
          </a:p>
          <a:p>
            <a:r>
              <a:rPr lang="en-US" dirty="0" smtClean="0"/>
              <a:t>The other side of Capitalism according to </a:t>
            </a:r>
            <a:r>
              <a:rPr lang="en-US" dirty="0" err="1" smtClean="0"/>
              <a:t>Mazuri</a:t>
            </a:r>
            <a:r>
              <a:rPr lang="en-US" dirty="0" smtClean="0"/>
              <a:t> is that it has a human face.</a:t>
            </a:r>
          </a:p>
          <a:p>
            <a:endParaRPr lang="en-US" dirty="0" smtClean="0"/>
          </a:p>
          <a:p>
            <a:r>
              <a:rPr lang="en-US" dirty="0" smtClean="0"/>
              <a:t>Those who </a:t>
            </a:r>
            <a:r>
              <a:rPr lang="en-US" b="1" dirty="0" smtClean="0"/>
              <a:t>have  give</a:t>
            </a:r>
            <a:r>
              <a:rPr lang="en-US" dirty="0" smtClean="0"/>
              <a:t> to the need- the have </a:t>
            </a:r>
            <a:r>
              <a:rPr lang="en-US" dirty="0" err="1" smtClean="0"/>
              <a:t>nots</a:t>
            </a:r>
            <a:r>
              <a:rPr lang="en-US" dirty="0" smtClean="0"/>
              <a:t>. The culture of giving—</a:t>
            </a:r>
            <a:r>
              <a:rPr lang="en-US" b="1" dirty="0" smtClean="0"/>
              <a:t>Philanthropy.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PHILANTHROPY.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art of giving</a:t>
            </a:r>
            <a:r>
              <a:rPr lang="en-US" dirty="0" smtClean="0"/>
              <a:t> applies to everyone but more to the rich.</a:t>
            </a:r>
          </a:p>
          <a:p>
            <a:endParaRPr lang="en-US" b="1" dirty="0" smtClean="0"/>
          </a:p>
          <a:p>
            <a:r>
              <a:rPr lang="en-US" b="1" dirty="0" smtClean="0"/>
              <a:t>Martin Luther King</a:t>
            </a:r>
            <a:r>
              <a:rPr lang="en-US" dirty="0" smtClean="0"/>
              <a:t> once said, “ Everyone can be great because everyone </a:t>
            </a:r>
            <a:r>
              <a:rPr lang="en-US" b="1" dirty="0" smtClean="0"/>
              <a:t>can serve</a:t>
            </a:r>
            <a:r>
              <a:rPr lang="en-US" dirty="0" smtClean="0"/>
              <a:t>.”</a:t>
            </a:r>
          </a:p>
          <a:p>
            <a:endParaRPr lang="en-US" dirty="0" smtClean="0"/>
          </a:p>
          <a:p>
            <a:r>
              <a:rPr lang="en-US" b="1" dirty="0" smtClean="0"/>
              <a:t>Philanthropy</a:t>
            </a:r>
            <a:r>
              <a:rPr lang="en-US" dirty="0" smtClean="0"/>
              <a:t> is as old as the world. It is not exclusively an American or western phenomenon.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</a:t>
            </a:r>
            <a:r>
              <a:rPr lang="en-US" b="1" dirty="0" smtClean="0"/>
              <a:t> Mo Ibrahim Prize &amp; Nelson Mandela Foundation </a:t>
            </a:r>
            <a:r>
              <a:rPr lang="en-US" dirty="0" smtClean="0"/>
              <a:t>are two African philanthropic initiatives.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BEING GENEROUS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made Bill Gates, Warren Buffett, &amp; Michael Bloomberg (just to mention a few) give away their capital?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                               ANSWER</a:t>
            </a:r>
          </a:p>
          <a:p>
            <a:endParaRPr lang="en-US" dirty="0" smtClean="0"/>
          </a:p>
          <a:p>
            <a:r>
              <a:rPr lang="en-US" dirty="0" smtClean="0"/>
              <a:t>They are Americans, &amp;</a:t>
            </a:r>
            <a:r>
              <a:rPr lang="en-US" b="1" dirty="0" smtClean="0"/>
              <a:t> being generous </a:t>
            </a:r>
            <a:r>
              <a:rPr lang="en-US" dirty="0" smtClean="0"/>
              <a:t>with one’s wealth forms part of the</a:t>
            </a:r>
            <a:r>
              <a:rPr lang="en-US" b="1" dirty="0" smtClean="0"/>
              <a:t> American culture.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Andrew Carnegie (steel magnate) in his write up stated that the rich should</a:t>
            </a:r>
            <a:r>
              <a:rPr lang="en-US" b="1" dirty="0" smtClean="0"/>
              <a:t> dispose of their wealth</a:t>
            </a:r>
            <a:r>
              <a:rPr lang="en-US" dirty="0" smtClean="0"/>
              <a:t> during their lifetime, so that:</a:t>
            </a:r>
          </a:p>
          <a:p>
            <a:endParaRPr lang="en-US" b="1" dirty="0" smtClean="0"/>
          </a:p>
          <a:p>
            <a:r>
              <a:rPr lang="en-US" b="1" dirty="0" smtClean="0"/>
              <a:t>“the ties of brotherhood may still bind together the rich &amp; poor in harmonious relationship”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MOTIVES THAT TRIGGER PHILANTHROPY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Guilt feeling</a:t>
            </a:r>
          </a:p>
          <a:p>
            <a:r>
              <a:rPr lang="en-US" dirty="0" smtClean="0"/>
              <a:t>Sheer pleasure of giving</a:t>
            </a:r>
          </a:p>
          <a:p>
            <a:r>
              <a:rPr lang="en-US" dirty="0" smtClean="0"/>
              <a:t>Status &amp; admiration</a:t>
            </a:r>
          </a:p>
          <a:p>
            <a:r>
              <a:rPr lang="en-US" dirty="0" smtClean="0"/>
              <a:t>Habit giver</a:t>
            </a:r>
          </a:p>
          <a:p>
            <a:r>
              <a:rPr lang="en-US" dirty="0" smtClean="0"/>
              <a:t>Nuisance giver</a:t>
            </a:r>
          </a:p>
          <a:p>
            <a:r>
              <a:rPr lang="en-US" dirty="0" smtClean="0"/>
              <a:t>Captive giver</a:t>
            </a:r>
          </a:p>
          <a:p>
            <a:r>
              <a:rPr lang="en-US" dirty="0" smtClean="0"/>
              <a:t>Required to give</a:t>
            </a:r>
          </a:p>
          <a:p>
            <a:r>
              <a:rPr lang="en-US" dirty="0" smtClean="0"/>
              <a:t>Concern for humanity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TO GIVE?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Giving money</a:t>
            </a:r>
          </a:p>
          <a:p>
            <a:endParaRPr lang="en-US" dirty="0" smtClean="0"/>
          </a:p>
          <a:p>
            <a:r>
              <a:rPr lang="en-US" dirty="0" smtClean="0"/>
              <a:t>Giving time</a:t>
            </a:r>
          </a:p>
          <a:p>
            <a:endParaRPr lang="en-US" dirty="0" smtClean="0"/>
          </a:p>
          <a:p>
            <a:r>
              <a:rPr lang="en-US" dirty="0" smtClean="0"/>
              <a:t>Giving things</a:t>
            </a:r>
          </a:p>
          <a:p>
            <a:endParaRPr lang="en-US" dirty="0" smtClean="0"/>
          </a:p>
          <a:p>
            <a:r>
              <a:rPr lang="en-US" dirty="0" smtClean="0"/>
              <a:t>Giving skills</a:t>
            </a:r>
          </a:p>
          <a:p>
            <a:endParaRPr lang="en-US" dirty="0" smtClean="0"/>
          </a:p>
          <a:p>
            <a:r>
              <a:rPr lang="en-US" dirty="0" smtClean="0"/>
              <a:t>Giving to good ideas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 TIP ON MAKING MONEY-YOU MAY AGREE OR DISAGREE!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Wealth</a:t>
            </a:r>
            <a:r>
              <a:rPr lang="en-US" dirty="0" smtClean="0"/>
              <a:t> is all about </a:t>
            </a:r>
            <a:r>
              <a:rPr lang="en-US" b="1" dirty="0" smtClean="0"/>
              <a:t>making money</a:t>
            </a:r>
          </a:p>
          <a:p>
            <a:pPr>
              <a:buNone/>
            </a:pPr>
            <a:r>
              <a:rPr lang="en-US" b="1" dirty="0" smtClean="0"/>
              <a:t>   &amp;</a:t>
            </a:r>
          </a:p>
          <a:p>
            <a:r>
              <a:rPr lang="en-US" b="1" dirty="0" smtClean="0"/>
              <a:t>Charity </a:t>
            </a:r>
            <a:r>
              <a:rPr lang="en-US" dirty="0" smtClean="0"/>
              <a:t>is all about </a:t>
            </a:r>
            <a:r>
              <a:rPr lang="en-US" b="1" dirty="0" smtClean="0"/>
              <a:t>giving money away.</a:t>
            </a:r>
          </a:p>
          <a:p>
            <a:r>
              <a:rPr lang="en-US" dirty="0" smtClean="0"/>
              <a:t>You may have assumed that the most surefire way</a:t>
            </a:r>
            <a:r>
              <a:rPr lang="en-US" b="1" dirty="0" smtClean="0"/>
              <a:t> not to get wealthy is to keep giving your money,</a:t>
            </a:r>
            <a:r>
              <a:rPr lang="en-US" dirty="0" smtClean="0"/>
              <a:t> but that’s not how it works.</a:t>
            </a:r>
          </a:p>
          <a:p>
            <a:r>
              <a:rPr lang="en-US" dirty="0" smtClean="0"/>
              <a:t>We </a:t>
            </a:r>
            <a:r>
              <a:rPr lang="en-US" b="1" dirty="0" smtClean="0"/>
              <a:t>give first</a:t>
            </a:r>
            <a:r>
              <a:rPr lang="en-US" dirty="0" smtClean="0"/>
              <a:t> &amp; </a:t>
            </a:r>
            <a:r>
              <a:rPr lang="en-US" b="1" dirty="0" smtClean="0"/>
              <a:t>then we get</a:t>
            </a:r>
            <a:r>
              <a:rPr lang="en-US" dirty="0" smtClean="0"/>
              <a:t>. </a:t>
            </a:r>
            <a:r>
              <a:rPr lang="en-US" b="1" dirty="0" smtClean="0"/>
              <a:t>Charity</a:t>
            </a:r>
            <a:r>
              <a:rPr lang="en-US" dirty="0" smtClean="0"/>
              <a:t> is one of the </a:t>
            </a:r>
            <a:r>
              <a:rPr lang="en-US" b="1" dirty="0" smtClean="0"/>
              <a:t>greatest tools</a:t>
            </a:r>
            <a:r>
              <a:rPr lang="en-US" dirty="0" smtClean="0"/>
              <a:t> you have for </a:t>
            </a:r>
            <a:r>
              <a:rPr lang="en-US" b="1" dirty="0" smtClean="0"/>
              <a:t>making money.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MONEYMAKING CAPACITY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unlock the potential to wealth &amp; enhance one’s moneymaking capacity you need to </a:t>
            </a:r>
            <a:r>
              <a:rPr lang="en-US" b="1" dirty="0" smtClean="0"/>
              <a:t>change your thinking on giving.</a:t>
            </a:r>
          </a:p>
          <a:p>
            <a:r>
              <a:rPr lang="en-US" b="1" dirty="0" smtClean="0"/>
              <a:t>We don’t give once we’ve got. We get once we give.</a:t>
            </a:r>
          </a:p>
          <a:p>
            <a:r>
              <a:rPr lang="en-US" dirty="0" smtClean="0"/>
              <a:t>This important principle is why you should </a:t>
            </a:r>
            <a:r>
              <a:rPr lang="en-US" b="1" dirty="0" smtClean="0"/>
              <a:t>work as hard </a:t>
            </a:r>
            <a:r>
              <a:rPr lang="en-US" dirty="0" smtClean="0"/>
              <a:t>as you can </a:t>
            </a:r>
            <a:r>
              <a:rPr lang="en-US" b="1" dirty="0" smtClean="0"/>
              <a:t>to earn mone</a:t>
            </a:r>
            <a:r>
              <a:rPr lang="en-US" dirty="0" smtClean="0"/>
              <a:t>y, but you need not spend that money. You may be </a:t>
            </a:r>
            <a:r>
              <a:rPr lang="en-US" b="1" dirty="0" smtClean="0"/>
              <a:t>better served by giving it away.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i="1" dirty="0" smtClean="0"/>
              <a:t>The  mark of true wealth is determined by</a:t>
            </a:r>
          </a:p>
          <a:p>
            <a:pPr>
              <a:buNone/>
            </a:pPr>
            <a:r>
              <a:rPr lang="en-US" b="1" i="1" dirty="0" smtClean="0"/>
              <a:t>          how much one can give away.  </a:t>
            </a:r>
          </a:p>
          <a:p>
            <a:pPr>
              <a:buNone/>
            </a:pPr>
            <a:r>
              <a:rPr lang="en-US" b="1" i="1" dirty="0" smtClean="0"/>
              <a:t>                         ----</a:t>
            </a:r>
            <a:r>
              <a:rPr lang="en-US" dirty="0" smtClean="0"/>
              <a:t>T. HARV EKER</a:t>
            </a:r>
            <a:endParaRPr lang="en-US" b="1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SIR FRANCIS BACON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stated that:</a:t>
            </a:r>
          </a:p>
          <a:p>
            <a:endParaRPr lang="en-US" b="1" dirty="0" smtClean="0"/>
          </a:p>
          <a:p>
            <a:r>
              <a:rPr lang="en-US" b="1" dirty="0" smtClean="0"/>
              <a:t>Money is a good servant but a bad master.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DANNY SYCHAYES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his book entitled: </a:t>
            </a:r>
            <a:r>
              <a:rPr lang="en-US" b="1" dirty="0" smtClean="0"/>
              <a:t>“FAST BROKE” </a:t>
            </a:r>
            <a:r>
              <a:rPr lang="en-US" dirty="0" smtClean="0"/>
              <a:t>he tells  stories of how some sports men &amp; women financially make it or succeed in their careers.</a:t>
            </a:r>
          </a:p>
          <a:p>
            <a:endParaRPr lang="en-US" dirty="0" smtClean="0"/>
          </a:p>
          <a:p>
            <a:r>
              <a:rPr lang="en-US" dirty="0" smtClean="0"/>
              <a:t>He cites such people as former basket ball players Michael ‘Air’ Jordan, Magic Johnson  etc as very successful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He also points out: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Why other sports persons after making millions of money have fallen down miserably.</a:t>
            </a:r>
          </a:p>
          <a:p>
            <a:endParaRPr lang="en-US" dirty="0" smtClean="0"/>
          </a:p>
          <a:p>
            <a:r>
              <a:rPr lang="en-US" dirty="0" smtClean="0"/>
              <a:t>The case of former world boxing champion Mike Tyson.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FROM RICHES TO RUGGS- LOCAL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ELIJAH </a:t>
            </a:r>
            <a:r>
              <a:rPr lang="en-US" smtClean="0"/>
              <a:t>TANA-FORMER FOOTBALLER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LOTTIE MWALE</a:t>
            </a:r>
          </a:p>
          <a:p>
            <a:endParaRPr lang="en-US" dirty="0" smtClean="0"/>
          </a:p>
          <a:p>
            <a:r>
              <a:rPr lang="en-US" dirty="0" smtClean="0"/>
              <a:t>THE CASE OF GLORIOUS BAND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TONY ROBBINS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Author of the best selling book entitled:  “</a:t>
            </a:r>
            <a:r>
              <a:rPr lang="en-US" b="1" dirty="0" smtClean="0"/>
              <a:t> “MONEY: MASTER THE GAME”.</a:t>
            </a:r>
          </a:p>
          <a:p>
            <a:endParaRPr lang="en-US" dirty="0" smtClean="0"/>
          </a:p>
          <a:p>
            <a:r>
              <a:rPr lang="en-US" dirty="0" smtClean="0"/>
              <a:t>The book teaches principles of investment.</a:t>
            </a:r>
          </a:p>
          <a:p>
            <a:endParaRPr lang="en-US" dirty="0" smtClean="0"/>
          </a:p>
          <a:p>
            <a:r>
              <a:rPr lang="en-US" dirty="0" smtClean="0"/>
              <a:t>Outlines world billionaires’ background, lives they lead, role they play in the world.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OPRAH WINFREY </a:t>
            </a:r>
            <a:r>
              <a:rPr lang="en-US" dirty="0" smtClean="0"/>
              <a:t>stated: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 Tony Robbins is a catalyst for getting people to change”</a:t>
            </a:r>
          </a:p>
          <a:p>
            <a:endParaRPr lang="en-US" dirty="0" smtClean="0"/>
          </a:p>
          <a:p>
            <a:r>
              <a:rPr lang="en-US" dirty="0" smtClean="0"/>
              <a:t>“ A gold mine of moneymaking information”     ---</a:t>
            </a:r>
            <a:r>
              <a:rPr lang="en-US" b="1" dirty="0" smtClean="0"/>
              <a:t>Steve Forbes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FORBES MAGAZINE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Steve Forbes</a:t>
            </a:r>
            <a:r>
              <a:rPr lang="en-US" dirty="0" smtClean="0"/>
              <a:t>– Founder &amp; CEO</a:t>
            </a:r>
          </a:p>
          <a:p>
            <a:r>
              <a:rPr lang="en-US" dirty="0" smtClean="0"/>
              <a:t>Himself a millionaire</a:t>
            </a:r>
          </a:p>
          <a:p>
            <a:r>
              <a:rPr lang="en-US" dirty="0" smtClean="0"/>
              <a:t>He runs </a:t>
            </a:r>
            <a:r>
              <a:rPr lang="en-US" b="1" dirty="0" smtClean="0"/>
              <a:t>Forbes magazine</a:t>
            </a:r>
            <a:r>
              <a:rPr lang="en-US" dirty="0" smtClean="0"/>
              <a:t>- renowned for publishing on rich people, organizations &amp;  corporations.</a:t>
            </a:r>
          </a:p>
          <a:p>
            <a:r>
              <a:rPr lang="en-US" dirty="0" smtClean="0"/>
              <a:t>This  ranges  on  politics, business, religion, sports, fashion, etc </a:t>
            </a:r>
            <a:r>
              <a:rPr lang="en-US" dirty="0" err="1" smtClean="0"/>
              <a:t>etc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RETIRE INSPIRED-CHRIS HOGAN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book tries to help people as the title retire inspired. </a:t>
            </a:r>
          </a:p>
          <a:p>
            <a:r>
              <a:rPr lang="en-US" dirty="0" smtClean="0"/>
              <a:t>Provides tips &amp; coaches individual how to retire healthy and live  financially stable through out one’s life.</a:t>
            </a:r>
          </a:p>
          <a:p>
            <a:r>
              <a:rPr lang="en-US" dirty="0" smtClean="0"/>
              <a:t>Retirement Is Unhealthy it leads to a </a:t>
            </a:r>
            <a:r>
              <a:rPr lang="en-US" b="1" dirty="0" smtClean="0"/>
              <a:t>sense of worthlessness</a:t>
            </a:r>
          </a:p>
          <a:p>
            <a:r>
              <a:rPr lang="en-US" dirty="0" smtClean="0"/>
              <a:t>Retirement Tends to Isolate You. Working means you are </a:t>
            </a:r>
            <a:r>
              <a:rPr lang="en-US" b="1" dirty="0" smtClean="0"/>
              <a:t>serving.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CENTRES OF LIFE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of us human beings have a </a:t>
            </a:r>
            <a:r>
              <a:rPr lang="en-US" b="1" dirty="0" smtClean="0"/>
              <a:t>center of influence</a:t>
            </a:r>
            <a:r>
              <a:rPr lang="en-US" dirty="0" smtClean="0"/>
              <a:t>, though we usually don’t recognize it as such.</a:t>
            </a:r>
          </a:p>
          <a:p>
            <a:endParaRPr lang="en-US" dirty="0" smtClean="0"/>
          </a:p>
          <a:p>
            <a:r>
              <a:rPr lang="en-US" dirty="0" smtClean="0"/>
              <a:t>Neither do we recognize the all-encompassing effects of that center on </a:t>
            </a:r>
            <a:r>
              <a:rPr lang="en-US" b="1" dirty="0" smtClean="0"/>
              <a:t>every aspect of our lives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Whatever is at the center of our life will be the source of our </a:t>
            </a:r>
            <a:r>
              <a:rPr lang="en-US" b="1" dirty="0" smtClean="0"/>
              <a:t>security, guidance, wisdom, &amp; power.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PARADIGM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Each center is comprised of our most </a:t>
            </a:r>
            <a:r>
              <a:rPr lang="en-US" b="1" dirty="0" smtClean="0"/>
              <a:t>paradigms, the lens</a:t>
            </a:r>
            <a:r>
              <a:rPr lang="en-US" dirty="0" smtClean="0"/>
              <a:t> through which we see the world.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CENTERS OR CORE PARADIGMS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There are basically 9. Below are several centers or core paradigms people have:</a:t>
            </a:r>
          </a:p>
          <a:p>
            <a:endParaRPr lang="en-US" dirty="0" smtClean="0"/>
          </a:p>
          <a:p>
            <a:r>
              <a:rPr lang="en-US" b="1" dirty="0" smtClean="0"/>
              <a:t>Spouse</a:t>
            </a:r>
            <a:r>
              <a:rPr lang="en-US" dirty="0" smtClean="0"/>
              <a:t>  Centeredness</a:t>
            </a:r>
          </a:p>
          <a:p>
            <a:endParaRPr lang="en-US" dirty="0" smtClean="0"/>
          </a:p>
          <a:p>
            <a:r>
              <a:rPr lang="en-US" b="1" dirty="0" smtClean="0"/>
              <a:t>Family </a:t>
            </a:r>
            <a:r>
              <a:rPr lang="en-US" dirty="0" smtClean="0"/>
              <a:t>            “</a:t>
            </a:r>
          </a:p>
          <a:p>
            <a:endParaRPr lang="en-US" dirty="0" smtClean="0"/>
          </a:p>
          <a:p>
            <a:r>
              <a:rPr lang="en-US" b="1" dirty="0" smtClean="0"/>
              <a:t>Work</a:t>
            </a:r>
            <a:r>
              <a:rPr lang="en-US" dirty="0" smtClean="0"/>
              <a:t>                “</a:t>
            </a:r>
          </a:p>
          <a:p>
            <a:endParaRPr lang="en-US" dirty="0" smtClean="0"/>
          </a:p>
          <a:p>
            <a:r>
              <a:rPr lang="en-US" b="1" dirty="0" smtClean="0"/>
              <a:t>Possession </a:t>
            </a:r>
            <a:r>
              <a:rPr lang="en-US" dirty="0" smtClean="0"/>
              <a:t>      “</a:t>
            </a:r>
          </a:p>
          <a:p>
            <a:endParaRPr lang="en-US" dirty="0" smtClean="0"/>
          </a:p>
          <a:p>
            <a:r>
              <a:rPr lang="en-US" b="1" dirty="0" smtClean="0"/>
              <a:t>Pleasure </a:t>
            </a:r>
            <a:r>
              <a:rPr lang="en-US" dirty="0" smtClean="0"/>
              <a:t>          “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IT’S YOUR MONEY! IT’S YOUR LIFE! TAKE CONTROL.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BUT what does money really mean?</a:t>
            </a:r>
          </a:p>
          <a:p>
            <a:endParaRPr lang="en-US" dirty="0" smtClean="0"/>
          </a:p>
          <a:p>
            <a:r>
              <a:rPr lang="en-US" dirty="0" smtClean="0"/>
              <a:t>For some people, </a:t>
            </a:r>
            <a:r>
              <a:rPr lang="en-US" b="1" dirty="0" smtClean="0"/>
              <a:t>MONEY,</a:t>
            </a:r>
            <a:r>
              <a:rPr lang="en-US" dirty="0" smtClean="0"/>
              <a:t> is vital &amp; crucial but not paramount.</a:t>
            </a:r>
          </a:p>
          <a:p>
            <a:endParaRPr lang="en-US" dirty="0" smtClean="0"/>
          </a:p>
          <a:p>
            <a:r>
              <a:rPr lang="en-US" dirty="0" smtClean="0"/>
              <a:t>It’s simply a tool, a </a:t>
            </a:r>
            <a:r>
              <a:rPr lang="en-US" b="1" dirty="0" smtClean="0"/>
              <a:t>source of power</a:t>
            </a:r>
            <a:r>
              <a:rPr lang="en-US" dirty="0" smtClean="0"/>
              <a:t> used in </a:t>
            </a:r>
            <a:r>
              <a:rPr lang="en-US" b="1" dirty="0" smtClean="0"/>
              <a:t>service of others </a:t>
            </a:r>
            <a:r>
              <a:rPr lang="en-US" dirty="0" smtClean="0"/>
              <a:t>&amp; a life well lived.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Friend/Enemy    Centeredness</a:t>
            </a:r>
          </a:p>
          <a:p>
            <a:endParaRPr lang="en-US" dirty="0" smtClean="0"/>
          </a:p>
          <a:p>
            <a:r>
              <a:rPr lang="en-US" dirty="0" smtClean="0"/>
              <a:t>Church                           “</a:t>
            </a:r>
          </a:p>
          <a:p>
            <a:endParaRPr lang="en-US" dirty="0" smtClean="0"/>
          </a:p>
          <a:p>
            <a:r>
              <a:rPr lang="en-US" dirty="0" smtClean="0"/>
              <a:t>Self-                                “            &amp; lastly,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Money                            “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             </a:t>
            </a:r>
            <a:br>
              <a:rPr lang="en-US" dirty="0" smtClean="0"/>
            </a:br>
            <a:r>
              <a:rPr lang="en-US" b="1" dirty="0" smtClean="0"/>
              <a:t>WORK CENTEREDNESS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May become </a:t>
            </a:r>
            <a:r>
              <a:rPr lang="en-US" b="1" dirty="0" smtClean="0"/>
              <a:t>“workaholics” </a:t>
            </a:r>
            <a:r>
              <a:rPr lang="en-US" dirty="0" smtClean="0"/>
              <a:t>driving themselves to produce at the sacrifice of health, relationships, &amp; other important areas</a:t>
            </a:r>
          </a:p>
          <a:p>
            <a:pPr>
              <a:buNone/>
            </a:pPr>
            <a:r>
              <a:rPr lang="en-US" dirty="0" smtClean="0"/>
              <a:t>   of their lives.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Their </a:t>
            </a:r>
            <a:r>
              <a:rPr lang="en-US" b="1" dirty="0" smtClean="0"/>
              <a:t>identity &amp; sense of self-worth </a:t>
            </a:r>
            <a:r>
              <a:rPr lang="en-US" dirty="0" smtClean="0"/>
              <a:t>are wrapped up in their </a:t>
            </a:r>
            <a:r>
              <a:rPr lang="en-US" b="1" dirty="0" smtClean="0"/>
              <a:t>work</a:t>
            </a:r>
            <a:r>
              <a:rPr lang="en-US" dirty="0" smtClean="0"/>
              <a:t>, their security is vulnerable to anything that happens to prevent them from continuing in it.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POSSESSION CENTEREDNESS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driving force of many people is </a:t>
            </a:r>
            <a:r>
              <a:rPr lang="en-US" b="1" dirty="0" smtClean="0"/>
              <a:t>possessions</a:t>
            </a:r>
            <a:r>
              <a:rPr lang="en-US" dirty="0" smtClean="0"/>
              <a:t>—not only </a:t>
            </a:r>
            <a:r>
              <a:rPr lang="en-US" b="1" dirty="0" smtClean="0"/>
              <a:t>tangible</a:t>
            </a:r>
            <a:r>
              <a:rPr lang="en-US" dirty="0" smtClean="0"/>
              <a:t>, material possessions such as fashionable clothes, homes, cars, boats, &amp; jewelry, </a:t>
            </a:r>
          </a:p>
          <a:p>
            <a:pPr>
              <a:buNone/>
            </a:pPr>
            <a:r>
              <a:rPr lang="en-US" b="1" dirty="0" smtClean="0"/>
              <a:t>   </a:t>
            </a:r>
          </a:p>
          <a:p>
            <a:pPr>
              <a:buNone/>
            </a:pPr>
            <a:r>
              <a:rPr lang="en-US" b="1" dirty="0" smtClean="0"/>
              <a:t>   but </a:t>
            </a:r>
          </a:p>
          <a:p>
            <a:endParaRPr lang="en-US" dirty="0" smtClean="0"/>
          </a:p>
          <a:p>
            <a:r>
              <a:rPr lang="en-US" dirty="0" smtClean="0"/>
              <a:t>also the </a:t>
            </a:r>
            <a:r>
              <a:rPr lang="en-US" b="1" dirty="0" smtClean="0"/>
              <a:t>intangible possessions </a:t>
            </a:r>
            <a:r>
              <a:rPr lang="en-US" dirty="0" smtClean="0"/>
              <a:t>of fame, glory, or social prominence.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center is seriously </a:t>
            </a:r>
            <a:r>
              <a:rPr lang="en-US" b="1" dirty="0" smtClean="0"/>
              <a:t>flawed</a:t>
            </a:r>
            <a:r>
              <a:rPr lang="en-US" dirty="0" smtClean="0"/>
              <a:t> simply because it can vanish rapidly.</a:t>
            </a:r>
          </a:p>
          <a:p>
            <a:endParaRPr lang="en-US" dirty="0" smtClean="0"/>
          </a:p>
          <a:p>
            <a:r>
              <a:rPr lang="en-US" dirty="0" smtClean="0"/>
              <a:t>Their </a:t>
            </a:r>
            <a:r>
              <a:rPr lang="en-US" b="1" dirty="0" smtClean="0"/>
              <a:t>security</a:t>
            </a:r>
            <a:r>
              <a:rPr lang="en-US" dirty="0" smtClean="0"/>
              <a:t> lies in the things they have and their lives is in </a:t>
            </a:r>
            <a:r>
              <a:rPr lang="en-US" b="1" dirty="0" smtClean="0"/>
              <a:t>constant state</a:t>
            </a:r>
            <a:r>
              <a:rPr lang="en-US" dirty="0" smtClean="0"/>
              <a:t> of threat &amp; jeopardy that these possessions may be lost or stolen or devalued.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They have a tendency to </a:t>
            </a:r>
            <a:r>
              <a:rPr lang="en-US" b="1" dirty="0" smtClean="0"/>
              <a:t>feel inferior </a:t>
            </a:r>
            <a:r>
              <a:rPr lang="en-US" dirty="0" smtClean="0"/>
              <a:t> when in the presence of someone of greater net worth or fame or status.</a:t>
            </a:r>
          </a:p>
          <a:p>
            <a:endParaRPr lang="en-US" dirty="0" smtClean="0"/>
          </a:p>
          <a:p>
            <a:r>
              <a:rPr lang="en-US" dirty="0" smtClean="0"/>
              <a:t>If they are in the presence of someone of lesser net worth or fame or status, the</a:t>
            </a:r>
            <a:r>
              <a:rPr lang="en-US" b="1" dirty="0" smtClean="0"/>
              <a:t>y feel superior.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Their</a:t>
            </a:r>
            <a:r>
              <a:rPr lang="en-US" b="1" dirty="0" smtClean="0"/>
              <a:t> sense of self-worth</a:t>
            </a:r>
            <a:r>
              <a:rPr lang="en-US" dirty="0" smtClean="0"/>
              <a:t> constantly fluctuates.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are</a:t>
            </a:r>
            <a:r>
              <a:rPr lang="en-US" b="1" dirty="0" smtClean="0"/>
              <a:t> constantly trying to protect &amp; insure </a:t>
            </a:r>
            <a:r>
              <a:rPr lang="en-US" dirty="0" smtClean="0"/>
              <a:t>their assets, properties, securities, position, or reputation.</a:t>
            </a:r>
          </a:p>
          <a:p>
            <a:endParaRPr lang="en-US" dirty="0" smtClean="0"/>
          </a:p>
          <a:p>
            <a:r>
              <a:rPr lang="en-US" dirty="0" smtClean="0"/>
              <a:t>There is sufficient evidence of people </a:t>
            </a:r>
            <a:r>
              <a:rPr lang="en-US" b="1" dirty="0" smtClean="0"/>
              <a:t>committing suicide</a:t>
            </a:r>
            <a:r>
              <a:rPr lang="en-US" dirty="0" smtClean="0"/>
              <a:t> after losing their fortunes or fame in a political reversal.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PLEASURE CENTEREDNESS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a common center, closely allied with possessions.</a:t>
            </a:r>
          </a:p>
          <a:p>
            <a:r>
              <a:rPr lang="en-US" dirty="0" smtClean="0"/>
              <a:t>They live in a world where they want instant </a:t>
            </a:r>
            <a:r>
              <a:rPr lang="en-US" b="1" dirty="0" smtClean="0"/>
              <a:t>fun, pleasure &amp; gratification.</a:t>
            </a:r>
          </a:p>
          <a:p>
            <a:r>
              <a:rPr lang="en-US" dirty="0" smtClean="0"/>
              <a:t>Live a life of ease &amp; fun.</a:t>
            </a:r>
          </a:p>
          <a:p>
            <a:r>
              <a:rPr lang="en-US" dirty="0" smtClean="0"/>
              <a:t>There sense of pleasure, per se, offers no deep, lasting satisfaction or</a:t>
            </a:r>
            <a:r>
              <a:rPr lang="en-US" b="1" dirty="0" smtClean="0"/>
              <a:t> sense of fulfillment.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They constantly cry for more &amp; more.</a:t>
            </a:r>
          </a:p>
          <a:p>
            <a:endParaRPr lang="en-US" dirty="0" smtClean="0"/>
          </a:p>
          <a:p>
            <a:r>
              <a:rPr lang="en-US" dirty="0" smtClean="0"/>
              <a:t>They portray a </a:t>
            </a:r>
            <a:r>
              <a:rPr lang="en-US" b="1" dirty="0" smtClean="0"/>
              <a:t>narcissistic behavior</a:t>
            </a:r>
            <a:r>
              <a:rPr lang="en-US" dirty="0" smtClean="0"/>
              <a:t> by interpreting all of life in terms of the pleasure it provides to the </a:t>
            </a:r>
            <a:r>
              <a:rPr lang="en-US" b="1" dirty="0" smtClean="0"/>
              <a:t>self here &amp; now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SELF-CENTEREDNESS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Most common center.</a:t>
            </a:r>
          </a:p>
          <a:p>
            <a:endParaRPr lang="en-US" dirty="0" smtClean="0"/>
          </a:p>
          <a:p>
            <a:r>
              <a:rPr lang="en-US" dirty="0" smtClean="0"/>
              <a:t>The most common form is selfishness.</a:t>
            </a:r>
          </a:p>
          <a:p>
            <a:endParaRPr lang="en-US" dirty="0" smtClean="0"/>
          </a:p>
          <a:p>
            <a:r>
              <a:rPr lang="en-US" dirty="0" smtClean="0"/>
              <a:t>They behave like the dead sea, it accepts but never gives.</a:t>
            </a:r>
          </a:p>
          <a:p>
            <a:endParaRPr lang="en-US" dirty="0" smtClean="0"/>
          </a:p>
          <a:p>
            <a:r>
              <a:rPr lang="en-US" dirty="0" smtClean="0"/>
              <a:t>As a result stagnation occurs or takes place.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MONEY CENTEREDNESS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Making money is logical &amp; extremely common center to people’s lives.</a:t>
            </a:r>
          </a:p>
          <a:p>
            <a:endParaRPr lang="en-US" dirty="0" smtClean="0"/>
          </a:p>
          <a:p>
            <a:r>
              <a:rPr lang="en-US" dirty="0" smtClean="0"/>
              <a:t>Economic  security is paramount.</a:t>
            </a:r>
          </a:p>
          <a:p>
            <a:endParaRPr lang="en-US" dirty="0" smtClean="0"/>
          </a:p>
          <a:p>
            <a:r>
              <a:rPr lang="en-US" dirty="0" smtClean="0"/>
              <a:t>Physical survival &amp; financial security comes first to most people.</a:t>
            </a:r>
          </a:p>
          <a:p>
            <a:endParaRPr lang="en-US" dirty="0" smtClean="0"/>
          </a:p>
          <a:p>
            <a:r>
              <a:rPr lang="en-US" dirty="0" smtClean="0"/>
              <a:t>Sometimes there are </a:t>
            </a:r>
            <a:r>
              <a:rPr lang="en-US" b="1" dirty="0" smtClean="0"/>
              <a:t>noble reasons</a:t>
            </a:r>
            <a:r>
              <a:rPr lang="en-US" dirty="0" smtClean="0"/>
              <a:t> given for making money such as the desire </a:t>
            </a:r>
            <a:r>
              <a:rPr lang="en-US" b="1" dirty="0" smtClean="0"/>
              <a:t>to take care of one’s family.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DAVE RAMSEY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Once stated that:</a:t>
            </a:r>
          </a:p>
          <a:p>
            <a:endParaRPr lang="en-US" dirty="0" smtClean="0"/>
          </a:p>
          <a:p>
            <a:r>
              <a:rPr lang="en-US" dirty="0" smtClean="0"/>
              <a:t>“You must </a:t>
            </a:r>
            <a:r>
              <a:rPr lang="en-US" b="1" dirty="0" smtClean="0"/>
              <a:t>gain control </a:t>
            </a:r>
            <a:r>
              <a:rPr lang="en-US" dirty="0" smtClean="0"/>
              <a:t>over your money</a:t>
            </a:r>
          </a:p>
          <a:p>
            <a:endParaRPr lang="en-US" dirty="0" smtClean="0"/>
          </a:p>
          <a:p>
            <a:r>
              <a:rPr lang="en-US" dirty="0" smtClean="0"/>
              <a:t>Or</a:t>
            </a:r>
          </a:p>
          <a:p>
            <a:endParaRPr lang="en-US" dirty="0" smtClean="0"/>
          </a:p>
          <a:p>
            <a:r>
              <a:rPr lang="en-US" dirty="0" smtClean="0"/>
              <a:t>The</a:t>
            </a:r>
            <a:r>
              <a:rPr lang="en-US" b="1" dirty="0" smtClean="0"/>
              <a:t> lack of it</a:t>
            </a:r>
            <a:r>
              <a:rPr lang="en-US" dirty="0" smtClean="0"/>
              <a:t> will forever control you”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But to focus on money-making as a center will bring about its </a:t>
            </a:r>
            <a:r>
              <a:rPr lang="en-US" b="1" dirty="0" smtClean="0"/>
              <a:t>own undoing.</a:t>
            </a:r>
            <a:r>
              <a:rPr lang="en-US" dirty="0" smtClean="0"/>
              <a:t> 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Money-centered</a:t>
            </a:r>
            <a:r>
              <a:rPr lang="en-US" dirty="0" smtClean="0"/>
              <a:t> people often put aside family or other priorities, assuming everyone will  understand that economic demands come first.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WORLD’S 8 RICHEST PEOPLE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b="1" dirty="0" smtClean="0"/>
              <a:t>Bill Gates:$75billion</a:t>
            </a:r>
          </a:p>
          <a:p>
            <a:endParaRPr lang="en-US" b="1" dirty="0" smtClean="0"/>
          </a:p>
          <a:p>
            <a:r>
              <a:rPr lang="en-US" b="1" dirty="0" err="1" smtClean="0"/>
              <a:t>Amancio</a:t>
            </a:r>
            <a:r>
              <a:rPr lang="en-US" b="1" dirty="0" smtClean="0"/>
              <a:t> Ortega: $67 billion</a:t>
            </a:r>
          </a:p>
          <a:p>
            <a:endParaRPr lang="en-US" b="1" dirty="0" smtClean="0"/>
          </a:p>
          <a:p>
            <a:r>
              <a:rPr lang="en-US" b="1" dirty="0" smtClean="0"/>
              <a:t>Warren Buffett: $ 60. 8 billion</a:t>
            </a:r>
          </a:p>
          <a:p>
            <a:endParaRPr lang="en-US" b="1" dirty="0" smtClean="0"/>
          </a:p>
          <a:p>
            <a:r>
              <a:rPr lang="en-US" b="1" dirty="0" smtClean="0"/>
              <a:t>Carlos Slim </a:t>
            </a:r>
            <a:r>
              <a:rPr lang="en-US" b="1" dirty="0" err="1" smtClean="0"/>
              <a:t>Helu</a:t>
            </a:r>
            <a:r>
              <a:rPr lang="en-US" b="1" dirty="0" smtClean="0"/>
              <a:t>: $ 50 billion</a:t>
            </a:r>
          </a:p>
          <a:p>
            <a:endParaRPr lang="en-US" b="1" dirty="0" smtClean="0"/>
          </a:p>
          <a:p>
            <a:r>
              <a:rPr lang="en-US" b="1" dirty="0" smtClean="0"/>
              <a:t>Jeff </a:t>
            </a:r>
            <a:r>
              <a:rPr lang="en-US" b="1" dirty="0" err="1" smtClean="0"/>
              <a:t>Bezos</a:t>
            </a:r>
            <a:r>
              <a:rPr lang="en-US" b="1" dirty="0" smtClean="0"/>
              <a:t>: $45.2 billion</a:t>
            </a:r>
          </a:p>
          <a:p>
            <a:endParaRPr lang="en-US" b="1" dirty="0" smtClean="0"/>
          </a:p>
          <a:p>
            <a:r>
              <a:rPr lang="en-US" b="1" dirty="0" smtClean="0"/>
              <a:t>Mark </a:t>
            </a:r>
            <a:r>
              <a:rPr lang="en-US" b="1" dirty="0" err="1" smtClean="0"/>
              <a:t>Zuckerberg</a:t>
            </a:r>
            <a:r>
              <a:rPr lang="en-US" b="1" dirty="0" smtClean="0"/>
              <a:t>: $44.6 billion</a:t>
            </a:r>
          </a:p>
          <a:p>
            <a:endParaRPr lang="en-US" b="1" dirty="0" smtClean="0"/>
          </a:p>
          <a:p>
            <a:r>
              <a:rPr lang="en-US" b="1" dirty="0" smtClean="0"/>
              <a:t>Larry Ellison: $43.6 billion</a:t>
            </a:r>
          </a:p>
          <a:p>
            <a:endParaRPr lang="en-US" b="1" dirty="0" smtClean="0"/>
          </a:p>
          <a:p>
            <a:r>
              <a:rPr lang="en-US" b="1" dirty="0" smtClean="0"/>
              <a:t>Michael Bloomberg: $ 40billion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Source:</a:t>
            </a:r>
            <a:r>
              <a:rPr lang="en-US" dirty="0" smtClean="0"/>
              <a:t> Oxfam International, 2017.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MONEY &amp; MINDSET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Poor people often look at other people’s success with  </a:t>
            </a:r>
            <a:r>
              <a:rPr lang="en-US" b="1" dirty="0" smtClean="0"/>
              <a:t>resentment,</a:t>
            </a:r>
            <a:r>
              <a:rPr lang="en-US" dirty="0" smtClean="0"/>
              <a:t>  jealousy, and envy.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Its important to realize that if you view rich people as</a:t>
            </a:r>
            <a:r>
              <a:rPr lang="en-US" b="1" i="1" dirty="0" smtClean="0"/>
              <a:t> bad </a:t>
            </a:r>
            <a:r>
              <a:rPr lang="en-US" dirty="0" smtClean="0"/>
              <a:t>in any way, shape, or form, and you want to be a </a:t>
            </a:r>
            <a:r>
              <a:rPr lang="en-US" b="1" i="1" dirty="0" smtClean="0"/>
              <a:t>good</a:t>
            </a:r>
            <a:r>
              <a:rPr lang="en-US" dirty="0" smtClean="0"/>
              <a:t> person, then you </a:t>
            </a:r>
            <a:r>
              <a:rPr lang="en-US" b="1" dirty="0" smtClean="0"/>
              <a:t>can never be rich.</a:t>
            </a:r>
          </a:p>
          <a:p>
            <a:endParaRPr lang="en-US" b="1" i="1" dirty="0" smtClean="0"/>
          </a:p>
          <a:p>
            <a:r>
              <a:rPr lang="en-US" b="1" i="1" dirty="0" smtClean="0"/>
              <a:t>Its impossible.</a:t>
            </a:r>
            <a:r>
              <a:rPr lang="en-US" dirty="0" smtClean="0"/>
              <a:t> How can you be something you </a:t>
            </a:r>
            <a:r>
              <a:rPr lang="en-US" b="1" i="1" dirty="0" smtClean="0"/>
              <a:t>despise?</a:t>
            </a:r>
            <a:endParaRPr lang="en-US" b="1" i="1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Its amazing to witness the </a:t>
            </a:r>
            <a:r>
              <a:rPr lang="en-US" b="1" dirty="0" smtClean="0"/>
              <a:t>resentment</a:t>
            </a:r>
            <a:r>
              <a:rPr lang="en-US" dirty="0" smtClean="0"/>
              <a:t> and even </a:t>
            </a:r>
            <a:r>
              <a:rPr lang="en-US" b="1" dirty="0" smtClean="0"/>
              <a:t>outright anger </a:t>
            </a:r>
            <a:r>
              <a:rPr lang="en-US" dirty="0" smtClean="0"/>
              <a:t> that many poor people have toward the rich.</a:t>
            </a:r>
          </a:p>
          <a:p>
            <a:endParaRPr lang="en-US" dirty="0" smtClean="0"/>
          </a:p>
          <a:p>
            <a:r>
              <a:rPr lang="en-US" dirty="0" smtClean="0"/>
              <a:t>As </a:t>
            </a:r>
            <a:r>
              <a:rPr lang="en-US" b="1" dirty="0" smtClean="0"/>
              <a:t> </a:t>
            </a:r>
            <a:r>
              <a:rPr lang="en-US" dirty="0" smtClean="0"/>
              <a:t>if  they believe that rich people </a:t>
            </a:r>
            <a:r>
              <a:rPr lang="en-US" b="1" i="1" dirty="0" smtClean="0"/>
              <a:t>make </a:t>
            </a:r>
            <a:r>
              <a:rPr lang="en-US" dirty="0" smtClean="0"/>
              <a:t>them poor.</a:t>
            </a:r>
          </a:p>
          <a:p>
            <a:endParaRPr lang="en-US" dirty="0" smtClean="0"/>
          </a:p>
          <a:p>
            <a:r>
              <a:rPr lang="en-US" dirty="0" smtClean="0"/>
              <a:t>Its </a:t>
            </a:r>
            <a:r>
              <a:rPr lang="en-US" b="1" i="1" dirty="0" smtClean="0"/>
              <a:t> </a:t>
            </a:r>
            <a:r>
              <a:rPr lang="en-US" dirty="0" smtClean="0"/>
              <a:t>important to remember that </a:t>
            </a:r>
            <a:r>
              <a:rPr lang="en-US" b="1" dirty="0" smtClean="0"/>
              <a:t>thoughts &amp; opinions</a:t>
            </a:r>
            <a:r>
              <a:rPr lang="en-US" dirty="0" smtClean="0"/>
              <a:t> aren’t good or bad, right or wrong, as they enter your mind, but they can  sure be </a:t>
            </a:r>
            <a:r>
              <a:rPr lang="en-US" b="1" dirty="0" smtClean="0"/>
              <a:t>empowering or disempowering</a:t>
            </a:r>
            <a:r>
              <a:rPr lang="en-US" dirty="0" smtClean="0"/>
              <a:t> to your happiness and success, as they enter your </a:t>
            </a:r>
            <a:r>
              <a:rPr lang="en-US" b="1" i="1" dirty="0" smtClean="0"/>
              <a:t>mind.</a:t>
            </a:r>
            <a:endParaRPr lang="en-US" b="1" i="1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TRAIN YOURSELF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Train yourself to </a:t>
            </a:r>
            <a:r>
              <a:rPr lang="en-US" b="1" dirty="0" smtClean="0"/>
              <a:t>neutralize</a:t>
            </a:r>
            <a:r>
              <a:rPr lang="en-US" dirty="0" smtClean="0"/>
              <a:t> the </a:t>
            </a:r>
            <a:r>
              <a:rPr lang="en-US" b="1" dirty="0" smtClean="0"/>
              <a:t>negativity</a:t>
            </a:r>
            <a:r>
              <a:rPr lang="en-US" dirty="0" smtClean="0"/>
              <a:t> in the mind and </a:t>
            </a:r>
            <a:r>
              <a:rPr lang="en-US" b="1" dirty="0" smtClean="0"/>
              <a:t>refocus</a:t>
            </a:r>
            <a:r>
              <a:rPr lang="en-US" dirty="0" smtClean="0"/>
              <a:t> on more supportive thoughts.</a:t>
            </a:r>
          </a:p>
          <a:p>
            <a:endParaRPr lang="en-US" dirty="0" smtClean="0"/>
          </a:p>
          <a:p>
            <a:r>
              <a:rPr lang="en-US" dirty="0" smtClean="0"/>
              <a:t>The fact is, </a:t>
            </a:r>
            <a:r>
              <a:rPr lang="en-US" b="1" dirty="0" smtClean="0"/>
              <a:t>resenting</a:t>
            </a:r>
            <a:r>
              <a:rPr lang="en-US" dirty="0" smtClean="0"/>
              <a:t> the rich is one of the surest ways  to </a:t>
            </a:r>
            <a:r>
              <a:rPr lang="en-US" b="1" dirty="0" smtClean="0"/>
              <a:t>stay broke.</a:t>
            </a:r>
            <a:endParaRPr lang="en-US" b="1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NEED TO PRACTICE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are creatures of habit, and  to overcome this or any other habit, we </a:t>
            </a:r>
            <a:r>
              <a:rPr lang="en-US" b="1" dirty="0" smtClean="0"/>
              <a:t>need to practice.</a:t>
            </a:r>
          </a:p>
          <a:p>
            <a:endParaRPr lang="en-US" dirty="0" smtClean="0"/>
          </a:p>
          <a:p>
            <a:r>
              <a:rPr lang="en-US" dirty="0" smtClean="0"/>
              <a:t>Instead of resenting rich people, we need to practice </a:t>
            </a:r>
            <a:r>
              <a:rPr lang="en-US" b="1" i="1" dirty="0" smtClean="0"/>
              <a:t>admiring</a:t>
            </a:r>
            <a:r>
              <a:rPr lang="en-US" dirty="0" smtClean="0"/>
              <a:t> rich people,</a:t>
            </a:r>
          </a:p>
          <a:p>
            <a:endParaRPr lang="en-US" dirty="0" smtClean="0"/>
          </a:p>
          <a:p>
            <a:r>
              <a:rPr lang="en-US" dirty="0" smtClean="0"/>
              <a:t>We need to practice </a:t>
            </a:r>
            <a:r>
              <a:rPr lang="en-US" b="1" i="1" dirty="0" smtClean="0"/>
              <a:t>blessing</a:t>
            </a:r>
            <a:r>
              <a:rPr lang="en-US" dirty="0" smtClean="0"/>
              <a:t> rich people, and </a:t>
            </a:r>
          </a:p>
          <a:p>
            <a:endParaRPr lang="en-US" dirty="0" smtClean="0"/>
          </a:p>
          <a:p>
            <a:r>
              <a:rPr lang="en-US" dirty="0" smtClean="0"/>
              <a:t>We need to practice </a:t>
            </a:r>
            <a:r>
              <a:rPr lang="en-US" b="1" i="1" dirty="0" smtClean="0"/>
              <a:t>loving</a:t>
            </a:r>
            <a:r>
              <a:rPr lang="en-US" dirty="0" smtClean="0"/>
              <a:t> rich people.</a:t>
            </a:r>
            <a:endParaRPr lang="en-US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UNCONSCIOUSLY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That way, unconsciously you know that when you become rich, other people will </a:t>
            </a:r>
            <a:r>
              <a:rPr lang="en-US" b="1" dirty="0" smtClean="0"/>
              <a:t>admire, bless you, and love</a:t>
            </a:r>
            <a:r>
              <a:rPr lang="en-US" dirty="0" smtClean="0"/>
              <a:t> you instead of </a:t>
            </a:r>
            <a:r>
              <a:rPr lang="en-US" b="1" dirty="0" smtClean="0"/>
              <a:t>resent</a:t>
            </a:r>
            <a:r>
              <a:rPr lang="en-US" dirty="0" smtClean="0"/>
              <a:t> the heck out of you the way you might do them now.</a:t>
            </a:r>
            <a:endParaRPr lang="en-US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ANCIENT HUNA WISDOM(PHILOSOPHY)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goes like this:</a:t>
            </a:r>
            <a:r>
              <a:rPr lang="en-US" b="1" dirty="0" smtClean="0"/>
              <a:t> bless that which you want</a:t>
            </a:r>
          </a:p>
          <a:p>
            <a:r>
              <a:rPr lang="en-US" dirty="0" smtClean="0"/>
              <a:t>If you see a person with a beautiful home, </a:t>
            </a:r>
            <a:r>
              <a:rPr lang="en-US" b="1" dirty="0" smtClean="0"/>
              <a:t>bless that person</a:t>
            </a:r>
            <a:r>
              <a:rPr lang="en-US" dirty="0" smtClean="0"/>
              <a:t> and </a:t>
            </a:r>
            <a:r>
              <a:rPr lang="en-US" b="1" dirty="0" smtClean="0"/>
              <a:t>bless that home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If you see a person with a beautiful car ,</a:t>
            </a:r>
            <a:r>
              <a:rPr lang="en-US" b="1" dirty="0" smtClean="0"/>
              <a:t> bless that person</a:t>
            </a:r>
            <a:r>
              <a:rPr lang="en-US" dirty="0" smtClean="0"/>
              <a:t> and </a:t>
            </a:r>
            <a:r>
              <a:rPr lang="en-US" b="1" dirty="0" smtClean="0"/>
              <a:t>bless that car.</a:t>
            </a:r>
          </a:p>
          <a:p>
            <a:r>
              <a:rPr lang="en-US" dirty="0" smtClean="0"/>
              <a:t>If you a person with a loving family, </a:t>
            </a:r>
            <a:r>
              <a:rPr lang="en-US" b="1" dirty="0" smtClean="0"/>
              <a:t>bless that person</a:t>
            </a:r>
            <a:r>
              <a:rPr lang="en-US" dirty="0" smtClean="0"/>
              <a:t> and </a:t>
            </a:r>
            <a:r>
              <a:rPr lang="en-US" b="1" dirty="0" smtClean="0"/>
              <a:t>bless that family</a:t>
            </a:r>
            <a:r>
              <a:rPr lang="en-US" dirty="0" smtClean="0"/>
              <a:t>.</a:t>
            </a:r>
          </a:p>
          <a:p>
            <a:r>
              <a:rPr lang="en-US" dirty="0" smtClean="0"/>
              <a:t>If you see a person with a beautiful body, </a:t>
            </a:r>
            <a:r>
              <a:rPr lang="en-US" b="1" dirty="0" smtClean="0"/>
              <a:t>bless that person</a:t>
            </a:r>
            <a:r>
              <a:rPr lang="en-US" dirty="0" smtClean="0"/>
              <a:t> and </a:t>
            </a:r>
            <a:r>
              <a:rPr lang="en-US" b="1" dirty="0" smtClean="0"/>
              <a:t>bless their body.</a:t>
            </a:r>
            <a:endParaRPr lang="en-US" b="1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WEALTH PRINCIPLE: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“Bless that which you want”</a:t>
            </a:r>
            <a:r>
              <a:rPr lang="en-US" dirty="0" smtClean="0"/>
              <a:t>. </a:t>
            </a:r>
            <a:r>
              <a:rPr lang="en-US" dirty="0" err="1" smtClean="0"/>
              <a:t>Huna</a:t>
            </a:r>
            <a:r>
              <a:rPr lang="en-US" dirty="0" smtClean="0"/>
              <a:t> philosophy</a:t>
            </a:r>
          </a:p>
          <a:p>
            <a:endParaRPr lang="en-US" dirty="0" smtClean="0"/>
          </a:p>
          <a:p>
            <a:r>
              <a:rPr lang="en-US" dirty="0" smtClean="0"/>
              <a:t>The point is, if you </a:t>
            </a:r>
            <a:r>
              <a:rPr lang="en-US" b="1" dirty="0" smtClean="0"/>
              <a:t>resent</a:t>
            </a:r>
            <a:r>
              <a:rPr lang="en-US" dirty="0" smtClean="0"/>
              <a:t> what people have, in any way, shape, or form, you can never have it.</a:t>
            </a:r>
            <a:endParaRPr 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MAKE DECLARATIONS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“ I </a:t>
            </a:r>
            <a:r>
              <a:rPr lang="en-US" b="1" dirty="0" smtClean="0"/>
              <a:t>admire</a:t>
            </a:r>
            <a:r>
              <a:rPr lang="en-US" dirty="0" smtClean="0"/>
              <a:t> rich people!”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“ I </a:t>
            </a:r>
            <a:r>
              <a:rPr lang="en-US" b="1" dirty="0" smtClean="0"/>
              <a:t>bless</a:t>
            </a:r>
            <a:r>
              <a:rPr lang="en-US" dirty="0" smtClean="0"/>
              <a:t> rich people!”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“ I </a:t>
            </a:r>
            <a:r>
              <a:rPr lang="en-US" b="1" dirty="0" smtClean="0"/>
              <a:t>love</a:t>
            </a:r>
            <a:r>
              <a:rPr lang="en-US" dirty="0" smtClean="0"/>
              <a:t> rich people!”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“ And I’m </a:t>
            </a:r>
            <a:r>
              <a:rPr lang="en-US" b="1" dirty="0" smtClean="0"/>
              <a:t>going to be one</a:t>
            </a:r>
            <a:r>
              <a:rPr lang="en-US" dirty="0" smtClean="0"/>
              <a:t> of those rich people too!”.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HOW OTHERS SEE OR REGARD MONEY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people are consumed with such a </a:t>
            </a:r>
            <a:r>
              <a:rPr lang="en-US" b="1" dirty="0" smtClean="0"/>
              <a:t>hunger for money</a:t>
            </a:r>
            <a:r>
              <a:rPr lang="en-US" dirty="0" smtClean="0"/>
              <a:t> that it </a:t>
            </a:r>
            <a:r>
              <a:rPr lang="en-US" b="1" dirty="0" smtClean="0"/>
              <a:t>destroys</a:t>
            </a:r>
            <a:r>
              <a:rPr lang="en-US" dirty="0" smtClean="0"/>
              <a:t> them &amp; everyone around them.</a:t>
            </a:r>
          </a:p>
          <a:p>
            <a:r>
              <a:rPr lang="en-US" dirty="0" smtClean="0"/>
              <a:t>Some are even willing to </a:t>
            </a:r>
            <a:r>
              <a:rPr lang="en-US" b="1" dirty="0" smtClean="0"/>
              <a:t>give up</a:t>
            </a:r>
            <a:r>
              <a:rPr lang="en-US" dirty="0" smtClean="0"/>
              <a:t> things that are far more valuable to get it:</a:t>
            </a:r>
          </a:p>
          <a:p>
            <a:pPr>
              <a:buNone/>
            </a:pPr>
            <a:r>
              <a:rPr lang="en-US" dirty="0" smtClean="0"/>
              <a:t>    Their </a:t>
            </a:r>
            <a:r>
              <a:rPr lang="en-US" b="1" dirty="0" smtClean="0"/>
              <a:t>health,</a:t>
            </a:r>
          </a:p>
          <a:p>
            <a:pPr>
              <a:buNone/>
            </a:pPr>
            <a:r>
              <a:rPr lang="en-US" dirty="0" smtClean="0"/>
              <a:t>    Their </a:t>
            </a:r>
            <a:r>
              <a:rPr lang="en-US" b="1" dirty="0" smtClean="0"/>
              <a:t>time,</a:t>
            </a:r>
          </a:p>
          <a:p>
            <a:pPr>
              <a:buNone/>
            </a:pPr>
            <a:r>
              <a:rPr lang="en-US" dirty="0" smtClean="0"/>
              <a:t>    Their </a:t>
            </a:r>
            <a:r>
              <a:rPr lang="en-US" b="1" dirty="0" smtClean="0"/>
              <a:t>family</a:t>
            </a:r>
            <a:r>
              <a:rPr lang="en-US" dirty="0" smtClean="0"/>
              <a:t>, their</a:t>
            </a:r>
            <a:r>
              <a:rPr lang="en-US" b="1" dirty="0" smtClean="0"/>
              <a:t> self-worth</a:t>
            </a:r>
            <a:r>
              <a:rPr lang="en-US" dirty="0" smtClean="0"/>
              <a:t>, &amp; in some cases, even their </a:t>
            </a:r>
            <a:r>
              <a:rPr lang="en-US" b="1" dirty="0" smtClean="0"/>
              <a:t>integrity.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MILLIONAIRE MIND ACTION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Practice</a:t>
            </a:r>
            <a:r>
              <a:rPr lang="en-US" dirty="0" smtClean="0"/>
              <a:t> the </a:t>
            </a:r>
            <a:r>
              <a:rPr lang="en-US" dirty="0" err="1" smtClean="0"/>
              <a:t>Huna</a:t>
            </a:r>
            <a:r>
              <a:rPr lang="en-US" dirty="0" smtClean="0"/>
              <a:t> philosophy </a:t>
            </a:r>
            <a:r>
              <a:rPr lang="en-US" b="1" dirty="0" smtClean="0"/>
              <a:t>“ bless that which you want.”</a:t>
            </a:r>
          </a:p>
          <a:p>
            <a:endParaRPr lang="en-US" dirty="0" smtClean="0"/>
          </a:p>
          <a:p>
            <a:r>
              <a:rPr lang="en-US" dirty="0" smtClean="0"/>
              <a:t>Drive around or buy magazines, look at beautiful homes, gorgeous cars, and read about successful businesses.</a:t>
            </a:r>
          </a:p>
          <a:p>
            <a:endParaRPr lang="en-US" dirty="0" smtClean="0"/>
          </a:p>
          <a:p>
            <a:r>
              <a:rPr lang="en-US" dirty="0" smtClean="0"/>
              <a:t>Whatever you see that you like, </a:t>
            </a:r>
            <a:r>
              <a:rPr lang="en-US" b="1" dirty="0" smtClean="0"/>
              <a:t>bless it,</a:t>
            </a:r>
            <a:r>
              <a:rPr lang="en-US" dirty="0" smtClean="0"/>
              <a:t> and </a:t>
            </a:r>
            <a:r>
              <a:rPr lang="en-US" b="1" dirty="0" smtClean="0"/>
              <a:t>bless the owners</a:t>
            </a:r>
            <a:r>
              <a:rPr lang="en-US" dirty="0" smtClean="0"/>
              <a:t> or the people involved.</a:t>
            </a:r>
            <a:endParaRPr lang="en-US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MINDSET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Rich people think </a:t>
            </a:r>
            <a:r>
              <a:rPr lang="en-US" b="1" dirty="0" smtClean="0"/>
              <a:t>BIG.</a:t>
            </a:r>
          </a:p>
          <a:p>
            <a:r>
              <a:rPr lang="en-US" dirty="0" smtClean="0"/>
              <a:t>Poor people think </a:t>
            </a:r>
            <a:r>
              <a:rPr lang="en-US" b="1" dirty="0" smtClean="0"/>
              <a:t>SMALL</a:t>
            </a:r>
          </a:p>
          <a:p>
            <a:r>
              <a:rPr lang="en-US" dirty="0" smtClean="0"/>
              <a:t>Rich people constantly </a:t>
            </a:r>
            <a:r>
              <a:rPr lang="en-US" b="1" dirty="0" smtClean="0"/>
              <a:t>LEARN &amp; GROW</a:t>
            </a:r>
          </a:p>
          <a:p>
            <a:r>
              <a:rPr lang="en-US" dirty="0" smtClean="0"/>
              <a:t>Poor people think they already</a:t>
            </a:r>
            <a:r>
              <a:rPr lang="en-US" b="1" dirty="0" smtClean="0"/>
              <a:t> KNOW</a:t>
            </a:r>
          </a:p>
          <a:p>
            <a:r>
              <a:rPr lang="en-US" dirty="0" smtClean="0"/>
              <a:t>Rich people </a:t>
            </a:r>
            <a:r>
              <a:rPr lang="en-US" b="1" dirty="0" smtClean="0"/>
              <a:t>ACT</a:t>
            </a:r>
            <a:r>
              <a:rPr lang="en-US" dirty="0" smtClean="0"/>
              <a:t> in spite of fear</a:t>
            </a:r>
          </a:p>
          <a:p>
            <a:r>
              <a:rPr lang="en-US" dirty="0" smtClean="0"/>
              <a:t>Poor people let fear </a:t>
            </a:r>
            <a:r>
              <a:rPr lang="en-US" b="1" dirty="0" smtClean="0"/>
              <a:t>STOP</a:t>
            </a:r>
            <a:r>
              <a:rPr lang="en-US" dirty="0" smtClean="0"/>
              <a:t> them</a:t>
            </a:r>
          </a:p>
          <a:p>
            <a:r>
              <a:rPr lang="en-US" dirty="0" smtClean="0"/>
              <a:t>Rich people focus on </a:t>
            </a:r>
            <a:r>
              <a:rPr lang="en-US" b="1" dirty="0" smtClean="0"/>
              <a:t>OPPORTUNITIES</a:t>
            </a:r>
          </a:p>
          <a:p>
            <a:r>
              <a:rPr lang="en-US" dirty="0" smtClean="0"/>
              <a:t>Poor people focus on </a:t>
            </a:r>
            <a:r>
              <a:rPr lang="en-US" b="1" dirty="0" smtClean="0"/>
              <a:t>OBSTACLES.</a:t>
            </a:r>
            <a:endParaRPr lang="en-US" b="1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err="1" smtClean="0"/>
              <a:t>Source</a:t>
            </a:r>
            <a:r>
              <a:rPr lang="en-US" smtClean="0"/>
              <a:t>: Secrets </a:t>
            </a:r>
            <a:r>
              <a:rPr lang="en-US" dirty="0" smtClean="0"/>
              <a:t>of the Millionaire Mind.</a:t>
            </a:r>
          </a:p>
          <a:p>
            <a:r>
              <a:rPr lang="en-US" dirty="0" smtClean="0"/>
              <a:t>Author: T. </a:t>
            </a:r>
            <a:r>
              <a:rPr lang="en-US" dirty="0" err="1" smtClean="0"/>
              <a:t>Harv</a:t>
            </a:r>
            <a:r>
              <a:rPr lang="en-US" dirty="0" smtClean="0"/>
              <a:t> </a:t>
            </a:r>
            <a:r>
              <a:rPr lang="en-US" dirty="0" err="1" smtClean="0"/>
              <a:t>Eker</a:t>
            </a:r>
            <a:r>
              <a:rPr lang="en-US" dirty="0" smtClean="0"/>
              <a:t>. (2005)</a:t>
            </a:r>
            <a:endParaRPr lang="en-US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CHARACTERISTICS OF POOR &amp; RICH MINDSET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en-US" sz="7400" b="1" dirty="0" smtClean="0"/>
              <a:t>POOR MINDSET</a:t>
            </a:r>
          </a:p>
          <a:p>
            <a:pPr algn="ctr">
              <a:buNone/>
            </a:pPr>
            <a:r>
              <a:rPr lang="en-US" sz="7400" b="1" dirty="0" smtClean="0"/>
              <a:t>Indiscipline: </a:t>
            </a:r>
            <a:r>
              <a:rPr lang="en-US" sz="7400" dirty="0" smtClean="0"/>
              <a:t>The poor are not disciplined with time and other resources, particularly money. They are irresponsible.</a:t>
            </a:r>
          </a:p>
          <a:p>
            <a:pPr algn="ctr">
              <a:buNone/>
            </a:pPr>
            <a:endParaRPr lang="en-US" sz="7400" b="1" dirty="0" smtClean="0"/>
          </a:p>
          <a:p>
            <a:pPr algn="ctr">
              <a:buNone/>
            </a:pPr>
            <a:r>
              <a:rPr lang="en-US" sz="7400" b="1" dirty="0" smtClean="0"/>
              <a:t>Ignorance: </a:t>
            </a:r>
            <a:r>
              <a:rPr lang="en-US" sz="7400" dirty="0" smtClean="0"/>
              <a:t>Lack of education or enlightenment is a big problem when it comes to money matters.</a:t>
            </a:r>
          </a:p>
          <a:p>
            <a:pPr algn="ctr">
              <a:buNone/>
            </a:pPr>
            <a:endParaRPr lang="en-US" sz="7400" b="1" dirty="0" smtClean="0"/>
          </a:p>
          <a:p>
            <a:pPr algn="ctr">
              <a:buNone/>
            </a:pPr>
            <a:endParaRPr lang="en-US" sz="7400" b="1" dirty="0" smtClean="0"/>
          </a:p>
          <a:p>
            <a:pPr algn="ctr">
              <a:buNone/>
            </a:pPr>
            <a:r>
              <a:rPr lang="en-US" sz="7400" b="1" dirty="0" smtClean="0"/>
              <a:t>Lack of confidence: </a:t>
            </a:r>
            <a:r>
              <a:rPr lang="en-US" sz="7400" dirty="0" smtClean="0"/>
              <a:t>The two greatest reasons for failure are: fear and lack of confidence, or low self-esteem.</a:t>
            </a:r>
          </a:p>
          <a:p>
            <a:pPr algn="ctr">
              <a:buNone/>
            </a:pPr>
            <a:endParaRPr lang="en-US" sz="7400" b="1" dirty="0" smtClean="0"/>
          </a:p>
          <a:p>
            <a:pPr algn="ctr">
              <a:buNone/>
            </a:pPr>
            <a:endParaRPr lang="en-US" sz="7400" b="1" dirty="0" smtClean="0"/>
          </a:p>
          <a:p>
            <a:pPr algn="ctr">
              <a:buNone/>
            </a:pPr>
            <a:endParaRPr lang="en-US" sz="7400" b="1" dirty="0" smtClean="0"/>
          </a:p>
          <a:p>
            <a:pPr algn="ctr">
              <a:buNone/>
            </a:pPr>
            <a:r>
              <a:rPr lang="en-US" sz="7400" b="1" dirty="0" smtClean="0"/>
              <a:t>Laziness and complaining: </a:t>
            </a:r>
            <a:r>
              <a:rPr lang="en-US" sz="7400" dirty="0" smtClean="0"/>
              <a:t>complainers are the poorest of all people.</a:t>
            </a:r>
          </a:p>
          <a:p>
            <a:pPr algn="ctr">
              <a:buNone/>
            </a:pPr>
            <a:r>
              <a:rPr lang="en-US" b="1" dirty="0" smtClean="0"/>
              <a:t>				</a:t>
            </a:r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					</a:t>
            </a:r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Pride: </a:t>
            </a:r>
            <a:r>
              <a:rPr lang="en-US" dirty="0" smtClean="0"/>
              <a:t>Fear of being laughed at for doing certain jobs. It’s a pity that it seems everyone  no one wants to get their hands dirty but everyone wants a big title.</a:t>
            </a:r>
          </a:p>
          <a:p>
            <a:r>
              <a:rPr lang="en-US" b="1" dirty="0" smtClean="0"/>
              <a:t>Procrastination: </a:t>
            </a:r>
            <a:r>
              <a:rPr lang="en-US" dirty="0" smtClean="0"/>
              <a:t> big barrier to success in any area of life. Postponing saving, investing, starting a business you end up poor.</a:t>
            </a:r>
            <a:endParaRPr lang="en-US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Lack of vision &amp; goals: </a:t>
            </a:r>
            <a:r>
              <a:rPr lang="en-US" dirty="0" smtClean="0"/>
              <a:t>you can never succeed without goals. Your vision is where you are going. Break that big dream into small goals, you will actualize it.</a:t>
            </a:r>
          </a:p>
          <a:p>
            <a:r>
              <a:rPr lang="en-US" b="1" dirty="0" smtClean="0"/>
              <a:t>Selfishness: </a:t>
            </a:r>
            <a:r>
              <a:rPr lang="en-US" dirty="0" smtClean="0"/>
              <a:t>this prevents people from investing in the lives of others or focusing on what will benefit others.</a:t>
            </a:r>
            <a:endParaRPr lang="en-US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RICH(FINANCIALLY WELL) MINDSET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Association: </a:t>
            </a:r>
            <a:r>
              <a:rPr lang="en-US" dirty="0" smtClean="0"/>
              <a:t>build the right relationships. Surround yourself with the right and positive people.</a:t>
            </a:r>
          </a:p>
          <a:p>
            <a:r>
              <a:rPr lang="en-US" b="1" dirty="0" smtClean="0"/>
              <a:t>Confidence: </a:t>
            </a:r>
            <a:r>
              <a:rPr lang="en-US" dirty="0" smtClean="0"/>
              <a:t>Believe in yourself and your abilities. </a:t>
            </a:r>
          </a:p>
          <a:p>
            <a:r>
              <a:rPr lang="en-US" b="1" dirty="0" smtClean="0"/>
              <a:t>Accountability (being frugal): </a:t>
            </a:r>
            <a:r>
              <a:rPr lang="en-US" dirty="0" smtClean="0"/>
              <a:t>Don’t spend money excessively. Don’t live above your means. Spend within budget lines.</a:t>
            </a:r>
            <a:endParaRPr lang="en-US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Vision:</a:t>
            </a:r>
            <a:r>
              <a:rPr lang="en-US" dirty="0" smtClean="0"/>
              <a:t> Set targets and aim for something bigger every time. Dream big all the time.</a:t>
            </a:r>
          </a:p>
          <a:p>
            <a:endParaRPr lang="en-US" b="1" dirty="0" smtClean="0"/>
          </a:p>
          <a:p>
            <a:r>
              <a:rPr lang="en-US" b="1" dirty="0" smtClean="0"/>
              <a:t>Think strategically: </a:t>
            </a:r>
            <a:r>
              <a:rPr lang="en-US" dirty="0" smtClean="0"/>
              <a:t>rich people see the big picture. Plan your finances to maximize the profit.</a:t>
            </a:r>
            <a:endParaRPr lang="en-US" dirty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Ideas:</a:t>
            </a:r>
            <a:r>
              <a:rPr lang="en-US" dirty="0" smtClean="0"/>
              <a:t> Thomas Edison once said “ </a:t>
            </a:r>
            <a:r>
              <a:rPr lang="en-US" b="1" dirty="0" smtClean="0"/>
              <a:t>Ideas and imagination rule the world.” </a:t>
            </a:r>
            <a:r>
              <a:rPr lang="en-US" dirty="0" smtClean="0"/>
              <a:t>Money is created – not earned– by the production of goods and services. Everybody makes a living by selling something.</a:t>
            </a:r>
          </a:p>
          <a:p>
            <a:r>
              <a:rPr lang="en-US" b="1" dirty="0" smtClean="0"/>
              <a:t>Determination.</a:t>
            </a:r>
            <a:r>
              <a:rPr lang="en-US" dirty="0" smtClean="0"/>
              <a:t> A determined person doesn’t give up, regardless of circumstances.</a:t>
            </a:r>
            <a:endParaRPr lang="en-US" dirty="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SOURCE: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David </a:t>
            </a:r>
            <a:r>
              <a:rPr lang="en-US" dirty="0" err="1" smtClean="0"/>
              <a:t>Gbenebichie</a:t>
            </a:r>
            <a:r>
              <a:rPr lang="en-US" smtClean="0"/>
              <a:t> (2013)  Money Matters.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WHY STUDY MONEY MATTERS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According to T. HARV EKER he states that:</a:t>
            </a:r>
          </a:p>
          <a:p>
            <a:endParaRPr lang="en-US" dirty="0" smtClean="0"/>
          </a:p>
          <a:p>
            <a:r>
              <a:rPr lang="en-US" dirty="0" smtClean="0"/>
              <a:t>Money is one of the biggest areas of </a:t>
            </a:r>
            <a:r>
              <a:rPr lang="en-US" b="1" i="1" dirty="0" smtClean="0"/>
              <a:t>pain</a:t>
            </a:r>
            <a:r>
              <a:rPr lang="en-US" dirty="0" smtClean="0"/>
              <a:t> in most people’s lives.</a:t>
            </a:r>
            <a:endParaRPr lang="en-US" b="1" i="1" dirty="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CASE OF ZAMBIA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 WE HAVE BILLIONNAIRES IN ZAMBA?</a:t>
            </a:r>
          </a:p>
          <a:p>
            <a:endParaRPr lang="en-US" dirty="0" smtClean="0"/>
          </a:p>
          <a:p>
            <a:r>
              <a:rPr lang="en-US" dirty="0" smtClean="0"/>
              <a:t>WHO ARE THEY?</a:t>
            </a:r>
          </a:p>
          <a:p>
            <a:endParaRPr lang="en-US" dirty="0" smtClean="0"/>
          </a:p>
          <a:p>
            <a:r>
              <a:rPr lang="en-US" dirty="0" smtClean="0"/>
              <a:t>DO WE NEED THEM?</a:t>
            </a:r>
          </a:p>
          <a:p>
            <a:endParaRPr lang="en-US" dirty="0" smtClean="0"/>
          </a:p>
          <a:p>
            <a:r>
              <a:rPr lang="en-US" dirty="0" smtClean="0"/>
              <a:t>AT SOCIETAL LEVEL WHAT ROLE DO THEY PLAY?</a:t>
            </a:r>
            <a:endParaRPr lang="en-US" dirty="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 AS </a:t>
            </a:r>
            <a:r>
              <a:rPr lang="en-US" b="1" dirty="0" smtClean="0"/>
              <a:t>INSPIRATION</a:t>
            </a:r>
            <a:r>
              <a:rPr lang="en-US" dirty="0" smtClean="0"/>
              <a:t> TO: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OUR TEENS – TEEN VISION TRUST founded by </a:t>
            </a:r>
            <a:r>
              <a:rPr lang="en-US" dirty="0" err="1" smtClean="0"/>
              <a:t>Chibamba</a:t>
            </a:r>
            <a:r>
              <a:rPr lang="en-US" dirty="0" smtClean="0"/>
              <a:t> </a:t>
            </a:r>
            <a:r>
              <a:rPr lang="en-US" dirty="0" err="1" smtClean="0"/>
              <a:t>Kanyama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SOCIETY at large.</a:t>
            </a:r>
            <a:endParaRPr lang="en-US" dirty="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GIVE  TO  SOCIETY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Local billionaires are expected to give to the needy.</a:t>
            </a:r>
          </a:p>
          <a:p>
            <a:endParaRPr lang="en-US" dirty="0" smtClean="0"/>
          </a:p>
          <a:p>
            <a:r>
              <a:rPr lang="en-US" dirty="0" smtClean="0"/>
              <a:t>They are morally obliged.</a:t>
            </a:r>
            <a:endParaRPr lang="en-US" dirty="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OTHER ADVS OF HAVING MILLIONNAIRES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Use their story for </a:t>
            </a:r>
            <a:r>
              <a:rPr lang="en-US" b="1" dirty="0" smtClean="0"/>
              <a:t>inspiration</a:t>
            </a:r>
          </a:p>
          <a:p>
            <a:endParaRPr lang="en-US" dirty="0" smtClean="0"/>
          </a:p>
          <a:p>
            <a:r>
              <a:rPr lang="en-US" dirty="0" smtClean="0"/>
              <a:t>We learn specific</a:t>
            </a:r>
            <a:r>
              <a:rPr lang="en-US" b="1" dirty="0" smtClean="0"/>
              <a:t> success strategies.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Copy their mind-set</a:t>
            </a:r>
          </a:p>
          <a:p>
            <a:endParaRPr lang="en-US" b="1" dirty="0" smtClean="0"/>
          </a:p>
          <a:p>
            <a:endParaRPr lang="en-US" b="1" dirty="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ALIKO MOHAMMAD DANGOTE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According to  </a:t>
            </a:r>
            <a:r>
              <a:rPr lang="en-US" b="1" i="1" dirty="0" smtClean="0"/>
              <a:t>Forbes,</a:t>
            </a:r>
            <a:r>
              <a:rPr lang="en-US" dirty="0" smtClean="0"/>
              <a:t> </a:t>
            </a:r>
            <a:r>
              <a:rPr lang="en-US" dirty="0" err="1" smtClean="0"/>
              <a:t>Dangote</a:t>
            </a:r>
            <a:r>
              <a:rPr lang="en-US" dirty="0" smtClean="0"/>
              <a:t> is the richest black man in the world.</a:t>
            </a:r>
          </a:p>
          <a:p>
            <a:endParaRPr lang="en-US" dirty="0" smtClean="0"/>
          </a:p>
          <a:p>
            <a:r>
              <a:rPr lang="en-US" dirty="0" smtClean="0"/>
              <a:t>On the list of the richest people in the world, </a:t>
            </a:r>
            <a:r>
              <a:rPr lang="en-US" b="1" dirty="0" err="1" smtClean="0"/>
              <a:t>Aliko</a:t>
            </a:r>
            <a:r>
              <a:rPr lang="en-US" b="1" dirty="0" smtClean="0"/>
              <a:t> </a:t>
            </a:r>
            <a:r>
              <a:rPr lang="en-US" b="1" dirty="0" err="1" smtClean="0"/>
              <a:t>Dangote</a:t>
            </a:r>
            <a:r>
              <a:rPr lang="en-US" dirty="0" smtClean="0"/>
              <a:t> is number </a:t>
            </a:r>
            <a:r>
              <a:rPr lang="en-US" b="1" dirty="0" smtClean="0"/>
              <a:t>sixty-seven</a:t>
            </a:r>
            <a:r>
              <a:rPr lang="en-US" dirty="0" smtClean="0"/>
              <a:t> &amp; first in Africa.</a:t>
            </a:r>
            <a:r>
              <a:rPr lang="en-US" b="1" i="1" dirty="0" smtClean="0"/>
              <a:t> 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LANGUAGE OF MONEY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Thrift: n. </a:t>
            </a:r>
            <a:r>
              <a:rPr lang="en-US" dirty="0" smtClean="0"/>
              <a:t>Wisdom &amp; caution with money</a:t>
            </a:r>
            <a:endParaRPr lang="en-US" b="1" dirty="0" smtClean="0"/>
          </a:p>
          <a:p>
            <a:endParaRPr lang="en-US" dirty="0"/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Prudent: adj.</a:t>
            </a:r>
            <a:r>
              <a:rPr lang="en-US" dirty="0" smtClean="0"/>
              <a:t> Cautious, discreet &amp; sensible--prudence</a:t>
            </a:r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Frugal: adj. </a:t>
            </a:r>
            <a:r>
              <a:rPr lang="en-US" dirty="0" smtClean="0"/>
              <a:t>Thrifty, sparing, meagre &amp; inexpensive. </a:t>
            </a:r>
            <a:r>
              <a:rPr lang="en-US" b="1" dirty="0" smtClean="0"/>
              <a:t>Buffett,</a:t>
            </a:r>
            <a:r>
              <a:rPr lang="en-US" dirty="0" smtClean="0"/>
              <a:t> 86, is known to be notoriously </a:t>
            </a:r>
            <a:r>
              <a:rPr lang="en-US" b="1" dirty="0" smtClean="0"/>
              <a:t>frugal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WILLIAM J. H. BOETCKER: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Advises that we can only live stable lives in line with three of the his wonderful “Ten </a:t>
            </a:r>
            <a:r>
              <a:rPr lang="en-US" dirty="0" err="1" smtClean="0"/>
              <a:t>Cannots</a:t>
            </a:r>
            <a:r>
              <a:rPr lang="en-US" dirty="0" smtClean="0"/>
              <a:t>” that is:</a:t>
            </a:r>
          </a:p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    You </a:t>
            </a:r>
            <a:r>
              <a:rPr lang="en-US" b="1" dirty="0" smtClean="0"/>
              <a:t>cannot</a:t>
            </a:r>
            <a:r>
              <a:rPr lang="en-US" dirty="0" smtClean="0"/>
              <a:t> bring about </a:t>
            </a:r>
            <a:r>
              <a:rPr lang="en-US" b="1" dirty="0" smtClean="0"/>
              <a:t>prosperity</a:t>
            </a:r>
            <a:r>
              <a:rPr lang="en-US" dirty="0" smtClean="0"/>
              <a:t> by discouraging </a:t>
            </a:r>
            <a:r>
              <a:rPr lang="en-US" b="1" dirty="0" smtClean="0"/>
              <a:t>thrift</a:t>
            </a:r>
            <a:r>
              <a:rPr lang="en-US" dirty="0" smtClean="0"/>
              <a:t> .</a:t>
            </a:r>
          </a:p>
          <a:p>
            <a:pPr>
              <a:buNone/>
            </a:pP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    You </a:t>
            </a:r>
            <a:r>
              <a:rPr lang="en-US" b="1" dirty="0" smtClean="0"/>
              <a:t>cannot</a:t>
            </a:r>
            <a:r>
              <a:rPr lang="en-US" dirty="0" smtClean="0"/>
              <a:t> establish sound </a:t>
            </a:r>
            <a:r>
              <a:rPr lang="en-US" b="1" dirty="0" smtClean="0"/>
              <a:t>security</a:t>
            </a:r>
            <a:r>
              <a:rPr lang="en-US" dirty="0" smtClean="0"/>
              <a:t> on borrowed money</a:t>
            </a:r>
          </a:p>
          <a:p>
            <a:pPr>
              <a:buNone/>
            </a:pP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    You </a:t>
            </a:r>
            <a:r>
              <a:rPr lang="en-US" b="1" dirty="0" smtClean="0"/>
              <a:t>cannot</a:t>
            </a:r>
            <a:r>
              <a:rPr lang="en-US" dirty="0" smtClean="0"/>
              <a:t> keep out of trouble by </a:t>
            </a:r>
            <a:r>
              <a:rPr lang="en-US" b="1" dirty="0" smtClean="0"/>
              <a:t>spending</a:t>
            </a:r>
            <a:r>
              <a:rPr lang="en-US" dirty="0" smtClean="0"/>
              <a:t> more than you</a:t>
            </a:r>
            <a:r>
              <a:rPr lang="en-US" b="1" dirty="0" smtClean="0"/>
              <a:t> earn.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MONEY MATTERS: ITS EFFECTS ON MENTAL HEALTH.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Constant stress</a:t>
            </a:r>
          </a:p>
          <a:p>
            <a:r>
              <a:rPr lang="en-US" dirty="0" smtClean="0"/>
              <a:t>Anxiety</a:t>
            </a:r>
          </a:p>
          <a:p>
            <a:r>
              <a:rPr lang="en-US" dirty="0" smtClean="0"/>
              <a:t>Depression</a:t>
            </a:r>
          </a:p>
          <a:p>
            <a:r>
              <a:rPr lang="en-US" dirty="0" smtClean="0"/>
              <a:t>Suicide</a:t>
            </a:r>
          </a:p>
          <a:p>
            <a:r>
              <a:rPr lang="en-US" dirty="0" smtClean="0"/>
              <a:t>Impotence</a:t>
            </a:r>
          </a:p>
          <a:p>
            <a:r>
              <a:rPr lang="en-US" dirty="0" smtClean="0"/>
              <a:t>Frigidity</a:t>
            </a:r>
          </a:p>
          <a:p>
            <a:r>
              <a:rPr lang="en-US" dirty="0" smtClean="0"/>
              <a:t>Psychosomatic illnesses</a:t>
            </a:r>
          </a:p>
          <a:p>
            <a:r>
              <a:rPr lang="en-US" dirty="0" smtClean="0"/>
              <a:t>Menstruation difficulties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Gambling</a:t>
            </a:r>
          </a:p>
          <a:p>
            <a:r>
              <a:rPr lang="en-US" smtClean="0"/>
              <a:t>Alcohol &amp;  </a:t>
            </a:r>
            <a:r>
              <a:rPr lang="en-US" dirty="0" smtClean="0"/>
              <a:t>drug abuse</a:t>
            </a:r>
          </a:p>
          <a:p>
            <a:r>
              <a:rPr lang="en-US" dirty="0" smtClean="0"/>
              <a:t>Smoking</a:t>
            </a:r>
          </a:p>
          <a:p>
            <a:r>
              <a:rPr lang="en-US" dirty="0" smtClean="0"/>
              <a:t>Prostitution </a:t>
            </a:r>
            <a:endParaRPr lang="en-US" dirty="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LASTLY </a:t>
            </a:r>
            <a:r>
              <a:rPr lang="en-US" dirty="0" smtClean="0"/>
              <a:t>– the  debate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money important or not important?</a:t>
            </a:r>
          </a:p>
          <a:p>
            <a:endParaRPr lang="en-US" dirty="0" smtClean="0"/>
          </a:p>
          <a:p>
            <a:r>
              <a:rPr lang="en-US" dirty="0" smtClean="0"/>
              <a:t>Does money and happiness go together?</a:t>
            </a:r>
          </a:p>
          <a:p>
            <a:endParaRPr lang="en-US" dirty="0" smtClean="0"/>
          </a:p>
          <a:p>
            <a:r>
              <a:rPr lang="en-US" dirty="0" smtClean="0"/>
              <a:t>Given the choice  between the two which one would you prefer?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CORE OF MONEY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At its </a:t>
            </a:r>
            <a:r>
              <a:rPr lang="en-US" b="1" dirty="0" smtClean="0"/>
              <a:t>core,</a:t>
            </a:r>
            <a:r>
              <a:rPr lang="en-US" dirty="0" smtClean="0"/>
              <a:t> money is about </a:t>
            </a:r>
            <a:r>
              <a:rPr lang="en-US" b="1" dirty="0" smtClean="0"/>
              <a:t>power.</a:t>
            </a:r>
          </a:p>
          <a:p>
            <a:endParaRPr lang="en-US" b="1" dirty="0" smtClean="0"/>
          </a:p>
          <a:p>
            <a:r>
              <a:rPr lang="en-US" dirty="0" smtClean="0"/>
              <a:t>Money can have the </a:t>
            </a:r>
            <a:r>
              <a:rPr lang="en-US" b="1" dirty="0" smtClean="0"/>
              <a:t>power to create</a:t>
            </a:r>
          </a:p>
          <a:p>
            <a:endParaRPr lang="en-US" b="1" dirty="0" smtClean="0"/>
          </a:p>
          <a:p>
            <a:r>
              <a:rPr lang="en-US" b="1" dirty="0" smtClean="0"/>
              <a:t>OR</a:t>
            </a:r>
          </a:p>
          <a:p>
            <a:endParaRPr lang="en-US" dirty="0" smtClean="0"/>
          </a:p>
          <a:p>
            <a:r>
              <a:rPr lang="en-US" dirty="0" smtClean="0"/>
              <a:t>The</a:t>
            </a:r>
            <a:r>
              <a:rPr lang="en-US" b="1" dirty="0" smtClean="0"/>
              <a:t> power to destroy.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OPEN FOR DEBATE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IF YOU ARE ASKED?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What is </a:t>
            </a:r>
            <a:r>
              <a:rPr lang="en-US" b="1" dirty="0" smtClean="0"/>
              <a:t>more  important</a:t>
            </a:r>
            <a:r>
              <a:rPr lang="en-US" dirty="0" smtClean="0"/>
              <a:t>, your </a:t>
            </a:r>
            <a:r>
              <a:rPr lang="en-US" b="1" dirty="0" smtClean="0"/>
              <a:t>arm</a:t>
            </a:r>
            <a:r>
              <a:rPr lang="en-US" dirty="0" smtClean="0"/>
              <a:t> or your </a:t>
            </a:r>
            <a:r>
              <a:rPr lang="en-US" b="1" dirty="0" smtClean="0"/>
              <a:t>leg?</a:t>
            </a:r>
          </a:p>
          <a:p>
            <a:endParaRPr lang="en-US" b="1" dirty="0" smtClean="0"/>
          </a:p>
          <a:p>
            <a:r>
              <a:rPr lang="en-US" b="1" dirty="0" smtClean="0"/>
              <a:t>YOUR ANSWER WOULD BE ……………….</a:t>
            </a:r>
            <a:endParaRPr lang="en-US" b="1" dirty="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“BOTH” THINKING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Nowhere is </a:t>
            </a:r>
            <a:r>
              <a:rPr lang="en-US" b="1" dirty="0" smtClean="0"/>
              <a:t>“ both”</a:t>
            </a:r>
            <a:r>
              <a:rPr lang="en-US" dirty="0" smtClean="0"/>
              <a:t> thinking more important than when it comes to </a:t>
            </a:r>
            <a:r>
              <a:rPr lang="en-US" b="1" dirty="0" smtClean="0"/>
              <a:t>money.</a:t>
            </a:r>
            <a:endParaRPr lang="en-US" b="1" dirty="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MONEY IS IMPORTANT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Money</a:t>
            </a:r>
            <a:r>
              <a:rPr lang="en-US" dirty="0" smtClean="0"/>
              <a:t> is a lubricant.  It enables you to </a:t>
            </a:r>
            <a:r>
              <a:rPr lang="en-US" b="1" dirty="0" smtClean="0"/>
              <a:t>“slide”</a:t>
            </a:r>
            <a:r>
              <a:rPr lang="en-US" dirty="0" smtClean="0"/>
              <a:t> through life instead of having to </a:t>
            </a:r>
            <a:r>
              <a:rPr lang="en-US" b="1" dirty="0" smtClean="0"/>
              <a:t>“scrape” </a:t>
            </a:r>
            <a:r>
              <a:rPr lang="en-US" dirty="0" smtClean="0"/>
              <a:t>by.</a:t>
            </a:r>
          </a:p>
          <a:p>
            <a:endParaRPr lang="en-US" b="1" dirty="0" smtClean="0"/>
          </a:p>
          <a:p>
            <a:r>
              <a:rPr lang="en-US" b="1" dirty="0" smtClean="0"/>
              <a:t>Money</a:t>
            </a:r>
            <a:r>
              <a:rPr lang="en-US" dirty="0" smtClean="0"/>
              <a:t> brings freedom---</a:t>
            </a:r>
            <a:r>
              <a:rPr lang="en-US" b="1" dirty="0" smtClean="0"/>
              <a:t>freedom</a:t>
            </a:r>
            <a:r>
              <a:rPr lang="en-US" dirty="0" smtClean="0"/>
              <a:t> to buy what you want, and </a:t>
            </a:r>
          </a:p>
          <a:p>
            <a:endParaRPr lang="en-US" b="1" dirty="0" smtClean="0"/>
          </a:p>
          <a:p>
            <a:r>
              <a:rPr lang="en-US" b="1" dirty="0" smtClean="0"/>
              <a:t>Freedom</a:t>
            </a:r>
            <a:r>
              <a:rPr lang="en-US" dirty="0" smtClean="0"/>
              <a:t> to do what you want  with your time.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CONT’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Money</a:t>
            </a:r>
            <a:r>
              <a:rPr lang="en-US" dirty="0" smtClean="0"/>
              <a:t> allows you to enjoy the finer things in life as well as giving you the opportunity to </a:t>
            </a:r>
            <a:r>
              <a:rPr lang="en-US" b="1" dirty="0" smtClean="0"/>
              <a:t>help others have the necessities in life.</a:t>
            </a:r>
          </a:p>
          <a:p>
            <a:endParaRPr lang="en-US" b="1" dirty="0" smtClean="0"/>
          </a:p>
          <a:p>
            <a:r>
              <a:rPr lang="en-US" b="1" dirty="0" smtClean="0"/>
              <a:t>MOST OF ALL,</a:t>
            </a:r>
          </a:p>
          <a:p>
            <a:endParaRPr lang="en-US" b="1" dirty="0" smtClean="0"/>
          </a:p>
          <a:p>
            <a:r>
              <a:rPr lang="en-US" dirty="0" smtClean="0"/>
              <a:t>Having</a:t>
            </a:r>
            <a:r>
              <a:rPr lang="en-US" b="1" dirty="0" smtClean="0"/>
              <a:t> money</a:t>
            </a:r>
            <a:r>
              <a:rPr lang="en-US" dirty="0" smtClean="0"/>
              <a:t> allows you not to have to spend you energy worrying about not having money.</a:t>
            </a:r>
            <a:endParaRPr lang="en-US" dirty="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HAPPINESS IS IMPORTANT TOO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people believe </a:t>
            </a:r>
            <a:r>
              <a:rPr lang="en-US" b="1" dirty="0" smtClean="0"/>
              <a:t>money and  happiness</a:t>
            </a:r>
            <a:r>
              <a:rPr lang="en-US" dirty="0" smtClean="0"/>
              <a:t> are mutually exclusive, that </a:t>
            </a:r>
            <a:r>
              <a:rPr lang="en-US" b="1" dirty="0" smtClean="0"/>
              <a:t>either</a:t>
            </a:r>
            <a:r>
              <a:rPr lang="en-US" dirty="0" smtClean="0"/>
              <a:t> you can be rich </a:t>
            </a:r>
            <a:r>
              <a:rPr lang="en-US" b="1" dirty="0" smtClean="0"/>
              <a:t>or</a:t>
            </a:r>
            <a:r>
              <a:rPr lang="en-US" dirty="0" smtClean="0"/>
              <a:t> you can be happy.</a:t>
            </a:r>
          </a:p>
          <a:p>
            <a:endParaRPr lang="en-US" dirty="0" smtClean="0"/>
          </a:p>
          <a:p>
            <a:r>
              <a:rPr lang="en-US" dirty="0" smtClean="0"/>
              <a:t>Just as you have to have </a:t>
            </a:r>
            <a:r>
              <a:rPr lang="en-US" b="1" dirty="0" smtClean="0"/>
              <a:t>both</a:t>
            </a:r>
            <a:r>
              <a:rPr lang="en-US" dirty="0" smtClean="0"/>
              <a:t> </a:t>
            </a:r>
            <a:r>
              <a:rPr lang="en-US" b="1" dirty="0" smtClean="0"/>
              <a:t>your arms and your legs</a:t>
            </a:r>
            <a:r>
              <a:rPr lang="en-US" dirty="0" smtClean="0"/>
              <a:t>, you have to have</a:t>
            </a:r>
            <a:r>
              <a:rPr lang="en-US" b="1" dirty="0" smtClean="0"/>
              <a:t> money and happiness.</a:t>
            </a:r>
          </a:p>
          <a:p>
            <a:endParaRPr lang="en-US" b="1" dirty="0" smtClean="0"/>
          </a:p>
          <a:p>
            <a:r>
              <a:rPr lang="en-US" b="1" dirty="0" smtClean="0"/>
              <a:t>YOU CAN HAVE YOUR CAKE &amp; EAT IT TOO!</a:t>
            </a:r>
            <a:endParaRPr lang="en-US" b="1" dirty="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Life revolves around money</a:t>
            </a:r>
            <a:r>
              <a:rPr lang="en-US" dirty="0" smtClean="0"/>
              <a:t>. We all need money. To earn money requires discipline, determination &amp; strong will power.</a:t>
            </a:r>
          </a:p>
          <a:p>
            <a:r>
              <a:rPr lang="en-US" b="1" dirty="0" smtClean="0"/>
              <a:t>Making money</a:t>
            </a:r>
            <a:r>
              <a:rPr lang="en-US" dirty="0" smtClean="0"/>
              <a:t> call for human interaction. Giving what we have earned makes all the difference. It makes one feel wealthy.</a:t>
            </a:r>
          </a:p>
          <a:p>
            <a:r>
              <a:rPr lang="en-US" b="1" dirty="0" smtClean="0"/>
              <a:t>Being wealthy</a:t>
            </a:r>
            <a:r>
              <a:rPr lang="en-US" dirty="0" smtClean="0"/>
              <a:t> is best translated in </a:t>
            </a:r>
            <a:r>
              <a:rPr lang="en-US" b="1" dirty="0" smtClean="0"/>
              <a:t>serving others.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Money is a miracle of God</a:t>
            </a:r>
            <a:r>
              <a:rPr lang="en-US" dirty="0" smtClean="0"/>
              <a:t>. Money is something that helps us live good, healthy, productive lives.</a:t>
            </a:r>
          </a:p>
          <a:p>
            <a:endParaRPr lang="en-US" b="1" dirty="0" smtClean="0"/>
          </a:p>
          <a:p>
            <a:r>
              <a:rPr lang="en-US" b="1" dirty="0" smtClean="0"/>
              <a:t>Money is not evil</a:t>
            </a:r>
            <a:r>
              <a:rPr lang="en-US" dirty="0" smtClean="0"/>
              <a:t>, it does great good in the world.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 GOD WE TRUST-</a:t>
            </a:r>
            <a:r>
              <a:rPr lang="en-US" dirty="0" smtClean="0"/>
              <a:t>THANKS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THE END!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1446</TotalTime>
  <Words>3613</Words>
  <Application>Microsoft Office PowerPoint</Application>
  <PresentationFormat>On-screen Show (4:3)</PresentationFormat>
  <Paragraphs>570</Paragraphs>
  <Slides>98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98</vt:i4>
      </vt:variant>
    </vt:vector>
  </HeadingPairs>
  <TitlesOfParts>
    <vt:vector size="103" baseType="lpstr">
      <vt:lpstr>Arial</vt:lpstr>
      <vt:lpstr>Calibri</vt:lpstr>
      <vt:lpstr>Century Gothic</vt:lpstr>
      <vt:lpstr>Wingdings 3</vt:lpstr>
      <vt:lpstr>Ion</vt:lpstr>
      <vt:lpstr>UTILISING MONEY &amp; MENTAL HEALTH</vt:lpstr>
      <vt:lpstr>CONTENT</vt:lpstr>
      <vt:lpstr>‘MONEY’ WHAT IS IT?</vt:lpstr>
      <vt:lpstr>SIR FRANCIS BACON</vt:lpstr>
      <vt:lpstr>IT’S YOUR MONEY! IT’S YOUR LIFE! TAKE CONTROL.</vt:lpstr>
      <vt:lpstr>DAVE RAMSEY</vt:lpstr>
      <vt:lpstr>HOW OTHERS SEE OR REGARD MONEY</vt:lpstr>
      <vt:lpstr>WHY STUDY MONEY MATTERS</vt:lpstr>
      <vt:lpstr>THE CORE OF MONEY</vt:lpstr>
      <vt:lpstr>MONEY</vt:lpstr>
      <vt:lpstr>INFLUENCE</vt:lpstr>
      <vt:lpstr>WHAT IS IT?</vt:lpstr>
      <vt:lpstr>ASSOCIATED FEELINGS</vt:lpstr>
      <vt:lpstr>PowerPoint Presentation</vt:lpstr>
      <vt:lpstr>DREAMS</vt:lpstr>
      <vt:lpstr>According to Bill Quain (2007)</vt:lpstr>
      <vt:lpstr>S.M.I.L.E.S.</vt:lpstr>
      <vt:lpstr>STAGES OF DREAMS</vt:lpstr>
      <vt:lpstr>Where are you in the dream stages?</vt:lpstr>
      <vt:lpstr>ATTAINING A VALUABLE LIFE</vt:lpstr>
      <vt:lpstr>PowerPoint Presentation</vt:lpstr>
      <vt:lpstr>IMPORTANT POINT</vt:lpstr>
      <vt:lpstr>THE TRUTH ABOUT MONEY</vt:lpstr>
      <vt:lpstr>PowerPoint Presentation</vt:lpstr>
      <vt:lpstr>YOU MAY ASK?</vt:lpstr>
      <vt:lpstr>WHAT CAN WE LEARN ABOUT MONEY?</vt:lpstr>
      <vt:lpstr>BIBLICAL STORIES </vt:lpstr>
      <vt:lpstr>PowerPoint Presentation</vt:lpstr>
      <vt:lpstr>PROF. ALI MAZRUI</vt:lpstr>
      <vt:lpstr>PowerPoint Presentation</vt:lpstr>
      <vt:lpstr>PHILANTHROPY.</vt:lpstr>
      <vt:lpstr>PowerPoint Presentation</vt:lpstr>
      <vt:lpstr>BEING GENEROUS</vt:lpstr>
      <vt:lpstr>PowerPoint Presentation</vt:lpstr>
      <vt:lpstr>MOTIVES THAT TRIGGER PHILANTHROPY</vt:lpstr>
      <vt:lpstr>WHAT TO GIVE?</vt:lpstr>
      <vt:lpstr>A TIP ON MAKING MONEY-YOU MAY AGREE OR DISAGREE!</vt:lpstr>
      <vt:lpstr>MONEYMAKING CAPACITY</vt:lpstr>
      <vt:lpstr>PowerPoint Presentation</vt:lpstr>
      <vt:lpstr>DANNY SYCHAYES</vt:lpstr>
      <vt:lpstr>PowerPoint Presentation</vt:lpstr>
      <vt:lpstr>FROM RICHES TO RUGGS- LOCAL EXAMPLES</vt:lpstr>
      <vt:lpstr>TONY ROBBINS</vt:lpstr>
      <vt:lpstr>OPRAH WINFREY stated:</vt:lpstr>
      <vt:lpstr>FORBES MAGAZINE</vt:lpstr>
      <vt:lpstr>RETIRE INSPIRED-CHRIS HOGAN</vt:lpstr>
      <vt:lpstr>CENTRES OF LIFE</vt:lpstr>
      <vt:lpstr>PARADIGM</vt:lpstr>
      <vt:lpstr>CENTERS OR CORE PARADIGMS</vt:lpstr>
      <vt:lpstr>PowerPoint Presentation</vt:lpstr>
      <vt:lpstr>                WORK CENTEREDNESS </vt:lpstr>
      <vt:lpstr>POSSESSION CENTEREDNESS</vt:lpstr>
      <vt:lpstr>PowerPoint Presentation</vt:lpstr>
      <vt:lpstr>PowerPoint Presentation</vt:lpstr>
      <vt:lpstr>PowerPoint Presentation</vt:lpstr>
      <vt:lpstr>PLEASURE CENTEREDNESS</vt:lpstr>
      <vt:lpstr>PowerPoint Presentation</vt:lpstr>
      <vt:lpstr>SELF-CENTEREDNESS</vt:lpstr>
      <vt:lpstr>MONEY CENTEREDNESS</vt:lpstr>
      <vt:lpstr>PowerPoint Presentation</vt:lpstr>
      <vt:lpstr>THE WORLD’S 8 RICHEST PEOPLE</vt:lpstr>
      <vt:lpstr>MONEY &amp; MINDSET</vt:lpstr>
      <vt:lpstr>PowerPoint Presentation</vt:lpstr>
      <vt:lpstr>TRAIN YOURSELF</vt:lpstr>
      <vt:lpstr>NEED TO PRACTICE</vt:lpstr>
      <vt:lpstr>UNCONSCIOUSLY</vt:lpstr>
      <vt:lpstr>ANCIENT HUNA WISDOM(PHILOSOPHY)</vt:lpstr>
      <vt:lpstr>WEALTH PRINCIPLE:</vt:lpstr>
      <vt:lpstr>MAKE DECLARATIONS</vt:lpstr>
      <vt:lpstr>MILLIONAIRE MIND ACTION</vt:lpstr>
      <vt:lpstr>MINDSET</vt:lpstr>
      <vt:lpstr>PowerPoint Presentation</vt:lpstr>
      <vt:lpstr>CHARACTERISTICS OF POOR &amp; RICH MINDSET</vt:lpstr>
      <vt:lpstr>CONT’</vt:lpstr>
      <vt:lpstr>PowerPoint Presentation</vt:lpstr>
      <vt:lpstr>RICH(FINANCIALLY WELL) MINDSET</vt:lpstr>
      <vt:lpstr>PowerPoint Presentation</vt:lpstr>
      <vt:lpstr>PowerPoint Presentation</vt:lpstr>
      <vt:lpstr>SOURCE:</vt:lpstr>
      <vt:lpstr>THE CASE OF ZAMBIA</vt:lpstr>
      <vt:lpstr>SERVE AS INSPIRATION TO:</vt:lpstr>
      <vt:lpstr>GIVE  TO  SOCIETY</vt:lpstr>
      <vt:lpstr>OTHER ADVS OF HAVING MILLIONNAIRES</vt:lpstr>
      <vt:lpstr>ALIKO MOHAMMAD DANGOTE</vt:lpstr>
      <vt:lpstr>LANGUAGE OF MONEY</vt:lpstr>
      <vt:lpstr>WILLIAM J. H. BOETCKER:</vt:lpstr>
      <vt:lpstr>MONEY MATTERS: ITS EFFECTS ON MENTAL HEALTH.</vt:lpstr>
      <vt:lpstr>PowerPoint Presentation</vt:lpstr>
      <vt:lpstr>LASTLY – the  debate</vt:lpstr>
      <vt:lpstr>OPEN FOR DEBATE</vt:lpstr>
      <vt:lpstr>IF YOU ARE ASKED?</vt:lpstr>
      <vt:lpstr>“BOTH” THINKING</vt:lpstr>
      <vt:lpstr>MONEY IS IMPORTANT</vt:lpstr>
      <vt:lpstr>CONT’</vt:lpstr>
      <vt:lpstr>HAPPINESS IS IMPORTANT TOO</vt:lpstr>
      <vt:lpstr>CONCLUSION</vt:lpstr>
      <vt:lpstr>PowerPoint Presentation</vt:lpstr>
      <vt:lpstr>IN GOD WE TRUST-THANKS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UTILISING MONEY &amp; MENTAL HEALTH</dc:title>
  <dc:creator>KASISI</dc:creator>
  <cp:lastModifiedBy>marlon</cp:lastModifiedBy>
  <cp:revision>142</cp:revision>
  <dcterms:created xsi:type="dcterms:W3CDTF">2018-02-19T14:31:02Z</dcterms:created>
  <dcterms:modified xsi:type="dcterms:W3CDTF">2023-09-28T10:45:22Z</dcterms:modified>
</cp:coreProperties>
</file>